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429" r:id="rId2"/>
    <p:sldId id="437" r:id="rId3"/>
    <p:sldId id="480" r:id="rId4"/>
    <p:sldId id="431" r:id="rId5"/>
    <p:sldId id="348" r:id="rId6"/>
    <p:sldId id="438" r:id="rId7"/>
    <p:sldId id="481" r:id="rId8"/>
    <p:sldId id="483" r:id="rId9"/>
    <p:sldId id="488" r:id="rId10"/>
    <p:sldId id="501" r:id="rId11"/>
    <p:sldId id="484" r:id="rId12"/>
    <p:sldId id="487" r:id="rId13"/>
    <p:sldId id="490" r:id="rId14"/>
    <p:sldId id="500" r:id="rId15"/>
    <p:sldId id="496" r:id="rId16"/>
    <p:sldId id="445" r:id="rId17"/>
    <p:sldId id="492" r:id="rId18"/>
    <p:sldId id="379" r:id="rId19"/>
    <p:sldId id="398" r:id="rId20"/>
    <p:sldId id="478" r:id="rId21"/>
    <p:sldId id="485" r:id="rId22"/>
    <p:sldId id="491" r:id="rId23"/>
    <p:sldId id="454" r:id="rId24"/>
    <p:sldId id="486" r:id="rId25"/>
    <p:sldId id="523" r:id="rId26"/>
    <p:sldId id="482" r:id="rId27"/>
    <p:sldId id="518" r:id="rId28"/>
    <p:sldId id="450" r:id="rId29"/>
    <p:sldId id="519" r:id="rId30"/>
    <p:sldId id="460" r:id="rId31"/>
    <p:sldId id="509" r:id="rId32"/>
    <p:sldId id="510" r:id="rId33"/>
    <p:sldId id="521" r:id="rId34"/>
    <p:sldId id="512" r:id="rId35"/>
    <p:sldId id="497" r:id="rId36"/>
    <p:sldId id="495" r:id="rId37"/>
    <p:sldId id="511" r:id="rId38"/>
    <p:sldId id="513" r:id="rId39"/>
    <p:sldId id="451" r:id="rId40"/>
    <p:sldId id="499" r:id="rId41"/>
    <p:sldId id="503" r:id="rId42"/>
    <p:sldId id="505" r:id="rId43"/>
    <p:sldId id="506" r:id="rId44"/>
    <p:sldId id="507" r:id="rId45"/>
    <p:sldId id="447" r:id="rId46"/>
    <p:sldId id="466" r:id="rId47"/>
    <p:sldId id="467" r:id="rId48"/>
    <p:sldId id="469" r:id="rId49"/>
    <p:sldId id="468" r:id="rId50"/>
    <p:sldId id="475" r:id="rId51"/>
    <p:sldId id="520" r:id="rId52"/>
    <p:sldId id="508" r:id="rId53"/>
    <p:sldId id="522" r:id="rId54"/>
    <p:sldId id="514" r:id="rId55"/>
    <p:sldId id="515" r:id="rId56"/>
    <p:sldId id="516" r:id="rId57"/>
    <p:sldId id="498" r:id="rId58"/>
    <p:sldId id="452" r:id="rId59"/>
    <p:sldId id="453" r:id="rId60"/>
    <p:sldId id="456" r:id="rId61"/>
    <p:sldId id="455" r:id="rId62"/>
    <p:sldId id="459" r:id="rId63"/>
    <p:sldId id="517" r:id="rId64"/>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1pPr>
    <a:lvl2pPr marL="0" marR="0" indent="3429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2pPr>
    <a:lvl3pPr marL="0" marR="0" indent="6858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3pPr>
    <a:lvl4pPr marL="0" marR="0" indent="10287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4pPr>
    <a:lvl5pPr marL="0" marR="0" indent="13716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5pPr>
    <a:lvl6pPr marL="0" marR="0" indent="17145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6pPr>
    <a:lvl7pPr marL="0" marR="0" indent="20574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7pPr>
    <a:lvl8pPr marL="0" marR="0" indent="24003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8pPr>
    <a:lvl9pPr marL="0" marR="0" indent="274320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624" userDrawn="1">
          <p15:clr>
            <a:srgbClr val="A4A3A4"/>
          </p15:clr>
        </p15:guide>
        <p15:guide id="2" pos="54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well, Sarah A." initials="BSA" lastIdx="2" clrIdx="0">
    <p:extLst>
      <p:ext uri="{19B8F6BF-5375-455C-9EA6-DF929625EA0E}">
        <p15:presenceInfo xmlns:p15="http://schemas.microsoft.com/office/powerpoint/2012/main" userId="Boswell, Sarah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A10"/>
    <a:srgbClr val="00882B"/>
    <a:srgbClr val="FFFFFF"/>
    <a:srgbClr val="307ED6"/>
    <a:srgbClr val="B5E2C2"/>
    <a:srgbClr val="F50608"/>
    <a:srgbClr val="3B424F"/>
    <a:srgbClr val="FFBC00"/>
    <a:srgbClr val="F5B6D5"/>
    <a:srgbClr val="D9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Neue"/>
          <a:ea typeface="Helvetica Neue"/>
          <a:cs typeface="Helvetica Neue"/>
        </a:font>
        <a:srgbClr val="D6D5E1"/>
      </a:tcTxStyle>
      <a:tcStyle>
        <a:tcBdr>
          <a:left>
            <a:ln w="12700" cap="flat">
              <a:solidFill>
                <a:srgbClr val="677077"/>
              </a:solidFill>
              <a:prstDash val="solid"/>
              <a:miter lim="400000"/>
            </a:ln>
          </a:left>
          <a:right>
            <a:ln w="12700" cap="flat">
              <a:solidFill>
                <a:srgbClr val="677077"/>
              </a:solidFill>
              <a:prstDash val="solid"/>
              <a:miter lim="400000"/>
            </a:ln>
          </a:right>
          <a:top>
            <a:ln w="12700" cap="flat">
              <a:solidFill>
                <a:srgbClr val="677077"/>
              </a:solidFill>
              <a:prstDash val="solid"/>
              <a:miter lim="400000"/>
            </a:ln>
          </a:top>
          <a:bottom>
            <a:ln w="12700" cap="flat">
              <a:solidFill>
                <a:srgbClr val="677077"/>
              </a:solidFill>
              <a:prstDash val="solid"/>
              <a:miter lim="400000"/>
            </a:ln>
          </a:bottom>
          <a:insideH>
            <a:ln w="12700" cap="flat">
              <a:solidFill>
                <a:srgbClr val="677077"/>
              </a:solidFill>
              <a:prstDash val="solid"/>
              <a:miter lim="400000"/>
            </a:ln>
          </a:insideH>
          <a:insideV>
            <a:ln w="12700" cap="flat">
              <a:solidFill>
                <a:srgbClr val="677077"/>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12700" cap="flat">
              <a:solidFill>
                <a:srgbClr val="677077"/>
              </a:solidFill>
              <a:prstDash val="solid"/>
              <a:miter lim="400000"/>
            </a:ln>
          </a:left>
          <a:right>
            <a:ln w="12700" cap="flat">
              <a:solidFill>
                <a:srgbClr val="677077"/>
              </a:solidFill>
              <a:prstDash val="solid"/>
              <a:miter lim="400000"/>
            </a:ln>
          </a:right>
          <a:top>
            <a:ln w="12700" cap="flat">
              <a:solidFill>
                <a:srgbClr val="677077"/>
              </a:solidFill>
              <a:prstDash val="solid"/>
              <a:miter lim="400000"/>
            </a:ln>
          </a:top>
          <a:bottom>
            <a:ln w="12700" cap="flat">
              <a:solidFill>
                <a:srgbClr val="677077"/>
              </a:solidFill>
              <a:prstDash val="solid"/>
              <a:miter lim="400000"/>
            </a:ln>
          </a:bottom>
          <a:insideH>
            <a:ln w="12700" cap="flat">
              <a:solidFill>
                <a:srgbClr val="677077"/>
              </a:solidFill>
              <a:prstDash val="solid"/>
              <a:miter lim="400000"/>
            </a:ln>
          </a:insideH>
          <a:insideV>
            <a:ln w="12700" cap="flat">
              <a:solidFill>
                <a:srgbClr val="677077"/>
              </a:solidFill>
              <a:prstDash val="solid"/>
              <a:miter lim="400000"/>
            </a:ln>
          </a:insideV>
        </a:tcBdr>
        <a:fill>
          <a:solidFill>
            <a:srgbClr val="BAC2CA"/>
          </a:solidFill>
        </a:fill>
      </a:tcStyle>
    </a:firstCol>
    <a:lastRow>
      <a:tcTxStyle b="off" i="off">
        <a:font>
          <a:latin typeface="Helvetica Neue"/>
          <a:ea typeface="Helvetica Neue"/>
          <a:cs typeface="Helvetica Neue"/>
        </a:font>
        <a:srgbClr val="FFFFFF"/>
      </a:tcTxStyle>
      <a:tcStyle>
        <a:tcBdr>
          <a:left>
            <a:ln w="12700" cap="flat">
              <a:solidFill>
                <a:srgbClr val="677077"/>
              </a:solidFill>
              <a:prstDash val="solid"/>
              <a:miter lim="400000"/>
            </a:ln>
          </a:left>
          <a:right>
            <a:ln w="12700" cap="flat">
              <a:solidFill>
                <a:srgbClr val="677077"/>
              </a:solidFill>
              <a:prstDash val="solid"/>
              <a:miter lim="400000"/>
            </a:ln>
          </a:right>
          <a:top>
            <a:ln w="12700" cap="flat">
              <a:solidFill>
                <a:srgbClr val="677077"/>
              </a:solidFill>
              <a:prstDash val="solid"/>
              <a:miter lim="400000"/>
            </a:ln>
          </a:top>
          <a:bottom>
            <a:ln w="12700" cap="flat">
              <a:solidFill>
                <a:srgbClr val="677077"/>
              </a:solidFill>
              <a:prstDash val="solid"/>
              <a:miter lim="400000"/>
            </a:ln>
          </a:bottom>
          <a:insideH>
            <a:ln w="12700" cap="flat">
              <a:solidFill>
                <a:srgbClr val="677077"/>
              </a:solidFill>
              <a:prstDash val="solid"/>
              <a:miter lim="400000"/>
            </a:ln>
          </a:insideH>
          <a:insideV>
            <a:ln w="12700" cap="flat">
              <a:solidFill>
                <a:srgbClr val="677077"/>
              </a:solidFill>
              <a:prstDash val="solid"/>
              <a:miter lim="400000"/>
            </a:ln>
          </a:insideV>
        </a:tcBdr>
        <a:fill>
          <a:solidFill>
            <a:srgbClr val="A3AAB0"/>
          </a:solidFill>
        </a:fill>
      </a:tcStyle>
    </a:lastRow>
    <a:firstRow>
      <a:tcTxStyle b="off" i="off">
        <a:font>
          <a:latin typeface="Helvetica Neue"/>
          <a:ea typeface="Helvetica Neue"/>
          <a:cs typeface="Helvetica Neue"/>
        </a:font>
        <a:srgbClr val="FFFFFF"/>
      </a:tcTxStyle>
      <a:tcStyle>
        <a:tcBdr>
          <a:left>
            <a:ln w="12700" cap="flat">
              <a:solidFill>
                <a:srgbClr val="677077"/>
              </a:solidFill>
              <a:prstDash val="solid"/>
              <a:miter lim="400000"/>
            </a:ln>
          </a:left>
          <a:right>
            <a:ln w="12700" cap="flat">
              <a:solidFill>
                <a:srgbClr val="677077"/>
              </a:solidFill>
              <a:prstDash val="solid"/>
              <a:miter lim="400000"/>
            </a:ln>
          </a:right>
          <a:top>
            <a:ln w="12700" cap="flat">
              <a:solidFill>
                <a:srgbClr val="677077"/>
              </a:solidFill>
              <a:prstDash val="solid"/>
              <a:miter lim="400000"/>
            </a:ln>
          </a:top>
          <a:bottom>
            <a:ln w="12700" cap="flat">
              <a:solidFill>
                <a:srgbClr val="677077"/>
              </a:solidFill>
              <a:prstDash val="solid"/>
              <a:miter lim="400000"/>
            </a:ln>
          </a:bottom>
          <a:insideH>
            <a:ln w="12700" cap="flat">
              <a:solidFill>
                <a:srgbClr val="677077"/>
              </a:solidFill>
              <a:prstDash val="solid"/>
              <a:miter lim="400000"/>
            </a:ln>
          </a:insideH>
          <a:insideV>
            <a:ln w="12700" cap="flat">
              <a:solidFill>
                <a:srgbClr val="677077"/>
              </a:solidFill>
              <a:prstDash val="solid"/>
              <a:miter lim="400000"/>
            </a:ln>
          </a:insideV>
        </a:tcBdr>
        <a:fill>
          <a:solidFill>
            <a:srgbClr val="A3AAB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3" autoAdjust="0"/>
    <p:restoredTop sz="89810" autoAdjust="0"/>
  </p:normalViewPr>
  <p:slideViewPr>
    <p:cSldViewPr snapToGrid="0" snapToObjects="1">
      <p:cViewPr>
        <p:scale>
          <a:sx n="72" d="100"/>
          <a:sy n="72" d="100"/>
        </p:scale>
        <p:origin x="89" y="171"/>
      </p:cViewPr>
      <p:guideLst>
        <p:guide orient="horz" pos="3624"/>
        <p:guide pos="54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E4A8FD-90DB-4B03-90EB-A9EF7B3C16BA}"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54E80DB-F057-416E-8F50-35D024BA5E18}">
      <dgm:prSet phldrT="[Text]" custT="1"/>
      <dgm:spPr/>
      <dgm:t>
        <a:bodyPr/>
        <a:lstStyle/>
        <a:p>
          <a:r>
            <a:rPr lang="en-US" sz="2400" dirty="0" smtClean="0">
              <a:solidFill>
                <a:schemeClr val="bg2">
                  <a:lumMod val="10000"/>
                </a:schemeClr>
              </a:solidFill>
            </a:rPr>
            <a:t>Consult</a:t>
          </a:r>
          <a:endParaRPr lang="en-US" sz="2400" dirty="0">
            <a:solidFill>
              <a:schemeClr val="bg2">
                <a:lumMod val="10000"/>
              </a:schemeClr>
            </a:solidFill>
          </a:endParaRPr>
        </a:p>
      </dgm:t>
    </dgm:pt>
    <dgm:pt modelId="{C4CDF6C8-6562-4B09-8519-6E1628864DEE}" type="parTrans" cxnId="{9AA71E74-2646-4D8C-B905-ACFE22C6BA4E}">
      <dgm:prSet/>
      <dgm:spPr/>
      <dgm:t>
        <a:bodyPr/>
        <a:lstStyle/>
        <a:p>
          <a:endParaRPr lang="en-US" sz="2000">
            <a:solidFill>
              <a:schemeClr val="bg2">
                <a:lumMod val="10000"/>
              </a:schemeClr>
            </a:solidFill>
          </a:endParaRPr>
        </a:p>
      </dgm:t>
    </dgm:pt>
    <dgm:pt modelId="{B7BD5523-4D94-4B1A-B2AE-709309C31508}" type="sibTrans" cxnId="{9AA71E74-2646-4D8C-B905-ACFE22C6BA4E}">
      <dgm:prSet/>
      <dgm:spPr/>
      <dgm:t>
        <a:bodyPr/>
        <a:lstStyle/>
        <a:p>
          <a:endParaRPr lang="en-US" sz="2000">
            <a:solidFill>
              <a:schemeClr val="bg2">
                <a:lumMod val="10000"/>
              </a:schemeClr>
            </a:solidFill>
          </a:endParaRPr>
        </a:p>
      </dgm:t>
    </dgm:pt>
    <dgm:pt modelId="{95875BA7-E699-4BDD-920D-7A98F3C795E4}">
      <dgm:prSet phldrT="[Text]" custT="1"/>
      <dgm:spPr/>
      <dgm:t>
        <a:bodyPr/>
        <a:lstStyle/>
        <a:p>
          <a:r>
            <a:rPr lang="en-US" sz="2400" dirty="0" smtClean="0">
              <a:solidFill>
                <a:schemeClr val="bg2">
                  <a:lumMod val="10000"/>
                </a:schemeClr>
              </a:solidFill>
            </a:rPr>
            <a:t>Sample Prep</a:t>
          </a:r>
          <a:endParaRPr lang="en-US" sz="2400" dirty="0">
            <a:solidFill>
              <a:schemeClr val="bg2">
                <a:lumMod val="10000"/>
              </a:schemeClr>
            </a:solidFill>
          </a:endParaRPr>
        </a:p>
      </dgm:t>
    </dgm:pt>
    <dgm:pt modelId="{B187DC92-9F58-41A3-ABCC-981B7699AD79}" type="parTrans" cxnId="{C58FE07F-B370-46DE-8961-D22CCB7D929B}">
      <dgm:prSet/>
      <dgm:spPr/>
      <dgm:t>
        <a:bodyPr/>
        <a:lstStyle/>
        <a:p>
          <a:endParaRPr lang="en-US" sz="2000">
            <a:solidFill>
              <a:schemeClr val="bg2">
                <a:lumMod val="10000"/>
              </a:schemeClr>
            </a:solidFill>
          </a:endParaRPr>
        </a:p>
      </dgm:t>
    </dgm:pt>
    <dgm:pt modelId="{1CD4885A-F730-4901-AA08-DA63DEB7890B}" type="sibTrans" cxnId="{C58FE07F-B370-46DE-8961-D22CCB7D929B}">
      <dgm:prSet/>
      <dgm:spPr/>
      <dgm:t>
        <a:bodyPr/>
        <a:lstStyle/>
        <a:p>
          <a:endParaRPr lang="en-US" sz="2000">
            <a:solidFill>
              <a:schemeClr val="bg2">
                <a:lumMod val="10000"/>
              </a:schemeClr>
            </a:solidFill>
          </a:endParaRPr>
        </a:p>
      </dgm:t>
    </dgm:pt>
    <dgm:pt modelId="{54A0FCF2-28F2-4F44-8215-A012E381D1E0}">
      <dgm:prSet phldrT="[Text]" custT="1"/>
      <dgm:spPr/>
      <dgm:t>
        <a:bodyPr/>
        <a:lstStyle/>
        <a:p>
          <a:r>
            <a:rPr lang="en-US" sz="2400" dirty="0" smtClean="0">
              <a:solidFill>
                <a:schemeClr val="bg2">
                  <a:lumMod val="10000"/>
                </a:schemeClr>
              </a:solidFill>
            </a:rPr>
            <a:t>Pilot Experiment</a:t>
          </a:r>
          <a:endParaRPr lang="en-US" sz="2400" dirty="0">
            <a:solidFill>
              <a:schemeClr val="bg2">
                <a:lumMod val="10000"/>
              </a:schemeClr>
            </a:solidFill>
          </a:endParaRPr>
        </a:p>
      </dgm:t>
    </dgm:pt>
    <dgm:pt modelId="{CCB81B1B-9FDF-4953-AAC0-94EF9047A69A}" type="parTrans" cxnId="{A46DCFE1-4711-4A2B-A501-29EB6F9D538F}">
      <dgm:prSet/>
      <dgm:spPr/>
      <dgm:t>
        <a:bodyPr/>
        <a:lstStyle/>
        <a:p>
          <a:endParaRPr lang="en-US" sz="2000">
            <a:solidFill>
              <a:schemeClr val="bg2">
                <a:lumMod val="10000"/>
              </a:schemeClr>
            </a:solidFill>
          </a:endParaRPr>
        </a:p>
      </dgm:t>
    </dgm:pt>
    <dgm:pt modelId="{67BF9903-2345-4B5B-A612-3D1E1F3DE23F}" type="sibTrans" cxnId="{A46DCFE1-4711-4A2B-A501-29EB6F9D538F}">
      <dgm:prSet/>
      <dgm:spPr/>
      <dgm:t>
        <a:bodyPr/>
        <a:lstStyle/>
        <a:p>
          <a:endParaRPr lang="en-US" sz="2000">
            <a:solidFill>
              <a:schemeClr val="bg2">
                <a:lumMod val="10000"/>
              </a:schemeClr>
            </a:solidFill>
          </a:endParaRPr>
        </a:p>
      </dgm:t>
    </dgm:pt>
    <dgm:pt modelId="{8E280DA1-CE3D-4F1C-B678-029BCE5C96B4}">
      <dgm:prSet phldrT="[Text]" custT="1"/>
      <dgm:spPr/>
      <dgm:t>
        <a:bodyPr/>
        <a:lstStyle/>
        <a:p>
          <a:r>
            <a:rPr lang="en-US" sz="2400" dirty="0" smtClean="0">
              <a:solidFill>
                <a:schemeClr val="bg2">
                  <a:lumMod val="10000"/>
                </a:schemeClr>
              </a:solidFill>
            </a:rPr>
            <a:t>Data Analysis</a:t>
          </a:r>
          <a:endParaRPr lang="en-US" sz="2400" dirty="0">
            <a:solidFill>
              <a:schemeClr val="bg2">
                <a:lumMod val="10000"/>
              </a:schemeClr>
            </a:solidFill>
          </a:endParaRPr>
        </a:p>
      </dgm:t>
    </dgm:pt>
    <dgm:pt modelId="{80714F5F-C0F3-4898-A394-2D5EF9CC8043}" type="parTrans" cxnId="{D086C9DC-9FD2-4BB1-925E-D2E1D90F8D65}">
      <dgm:prSet/>
      <dgm:spPr/>
      <dgm:t>
        <a:bodyPr/>
        <a:lstStyle/>
        <a:p>
          <a:endParaRPr lang="en-US" sz="2000">
            <a:solidFill>
              <a:schemeClr val="bg2">
                <a:lumMod val="10000"/>
              </a:schemeClr>
            </a:solidFill>
          </a:endParaRPr>
        </a:p>
      </dgm:t>
    </dgm:pt>
    <dgm:pt modelId="{864BAC9D-F3DE-4B26-963B-A2CC61C7A213}" type="sibTrans" cxnId="{D086C9DC-9FD2-4BB1-925E-D2E1D90F8D65}">
      <dgm:prSet/>
      <dgm:spPr/>
      <dgm:t>
        <a:bodyPr/>
        <a:lstStyle/>
        <a:p>
          <a:endParaRPr lang="en-US" sz="2000">
            <a:solidFill>
              <a:schemeClr val="bg2">
                <a:lumMod val="10000"/>
              </a:schemeClr>
            </a:solidFill>
          </a:endParaRPr>
        </a:p>
      </dgm:t>
    </dgm:pt>
    <dgm:pt modelId="{C8EBAC82-74F0-40CD-A17B-F105E31F7912}">
      <dgm:prSet phldrT="[Text]" custT="1"/>
      <dgm:spPr/>
      <dgm:t>
        <a:bodyPr/>
        <a:lstStyle/>
        <a:p>
          <a:r>
            <a:rPr lang="en-US" sz="2200" dirty="0" smtClean="0">
              <a:solidFill>
                <a:schemeClr val="bg2">
                  <a:lumMod val="10000"/>
                </a:schemeClr>
              </a:solidFill>
            </a:rPr>
            <a:t>Final Experiment</a:t>
          </a:r>
          <a:endParaRPr lang="en-US" sz="2200" dirty="0">
            <a:solidFill>
              <a:schemeClr val="bg2">
                <a:lumMod val="10000"/>
              </a:schemeClr>
            </a:solidFill>
          </a:endParaRPr>
        </a:p>
      </dgm:t>
    </dgm:pt>
    <dgm:pt modelId="{CBD3BA93-5B3A-4BB4-9BC5-AB38528DAAE3}" type="parTrans" cxnId="{0233D1B3-5970-4502-9832-7C61381D501E}">
      <dgm:prSet/>
      <dgm:spPr/>
      <dgm:t>
        <a:bodyPr/>
        <a:lstStyle/>
        <a:p>
          <a:endParaRPr lang="en-US" sz="2000">
            <a:solidFill>
              <a:schemeClr val="bg2">
                <a:lumMod val="10000"/>
              </a:schemeClr>
            </a:solidFill>
          </a:endParaRPr>
        </a:p>
      </dgm:t>
    </dgm:pt>
    <dgm:pt modelId="{0DA0BF0D-A936-4218-B26D-5E41B40F46D8}" type="sibTrans" cxnId="{0233D1B3-5970-4502-9832-7C61381D501E}">
      <dgm:prSet/>
      <dgm:spPr/>
      <dgm:t>
        <a:bodyPr/>
        <a:lstStyle/>
        <a:p>
          <a:endParaRPr lang="en-US" sz="2000">
            <a:solidFill>
              <a:schemeClr val="bg2">
                <a:lumMod val="10000"/>
              </a:schemeClr>
            </a:solidFill>
          </a:endParaRPr>
        </a:p>
      </dgm:t>
    </dgm:pt>
    <dgm:pt modelId="{DF3F9D53-8B21-4EEF-B7B7-CEDE13106F17}" type="pres">
      <dgm:prSet presAssocID="{3CE4A8FD-90DB-4B03-90EB-A9EF7B3C16BA}" presName="Name0" presStyleCnt="0">
        <dgm:presLayoutVars>
          <dgm:chMax val="7"/>
          <dgm:chPref val="7"/>
          <dgm:dir/>
          <dgm:animLvl val="lvl"/>
        </dgm:presLayoutVars>
      </dgm:prSet>
      <dgm:spPr/>
      <dgm:t>
        <a:bodyPr/>
        <a:lstStyle/>
        <a:p>
          <a:endParaRPr lang="en-US"/>
        </a:p>
      </dgm:t>
    </dgm:pt>
    <dgm:pt modelId="{3BC0AE61-3644-4FB1-8C2C-2CC6B3679B13}" type="pres">
      <dgm:prSet presAssocID="{D54E80DB-F057-416E-8F50-35D024BA5E18}" presName="Accent1" presStyleCnt="0"/>
      <dgm:spPr/>
    </dgm:pt>
    <dgm:pt modelId="{7AC96028-F2FF-4DCB-86E4-6390BB034D6F}" type="pres">
      <dgm:prSet presAssocID="{D54E80DB-F057-416E-8F50-35D024BA5E18}" presName="Accent" presStyleLbl="node1" presStyleIdx="0" presStyleCnt="5"/>
      <dgm:spPr>
        <a:solidFill>
          <a:srgbClr val="C00000"/>
        </a:solidFill>
      </dgm:spPr>
      <dgm:t>
        <a:bodyPr/>
        <a:lstStyle/>
        <a:p>
          <a:endParaRPr lang="en-US"/>
        </a:p>
      </dgm:t>
    </dgm:pt>
    <dgm:pt modelId="{D22B5A8E-A550-4C22-81BE-857DE21754F2}" type="pres">
      <dgm:prSet presAssocID="{D54E80DB-F057-416E-8F50-35D024BA5E18}" presName="Parent1" presStyleLbl="revTx" presStyleIdx="0" presStyleCnt="5" custLinFactNeighborY="-13734">
        <dgm:presLayoutVars>
          <dgm:chMax val="1"/>
          <dgm:chPref val="1"/>
          <dgm:bulletEnabled val="1"/>
        </dgm:presLayoutVars>
      </dgm:prSet>
      <dgm:spPr/>
      <dgm:t>
        <a:bodyPr/>
        <a:lstStyle/>
        <a:p>
          <a:endParaRPr lang="en-US"/>
        </a:p>
      </dgm:t>
    </dgm:pt>
    <dgm:pt modelId="{46864E23-61D4-4A99-BAD6-49FAA307C67C}" type="pres">
      <dgm:prSet presAssocID="{95875BA7-E699-4BDD-920D-7A98F3C795E4}" presName="Accent2" presStyleCnt="0"/>
      <dgm:spPr/>
    </dgm:pt>
    <dgm:pt modelId="{1A68192D-5C4C-48AD-816E-65D4ED9D191F}" type="pres">
      <dgm:prSet presAssocID="{95875BA7-E699-4BDD-920D-7A98F3C795E4}" presName="Accent" presStyleLbl="node1" presStyleIdx="1" presStyleCnt="5"/>
      <dgm:spPr>
        <a:solidFill>
          <a:srgbClr val="C00000"/>
        </a:solidFill>
      </dgm:spPr>
      <dgm:t>
        <a:bodyPr/>
        <a:lstStyle/>
        <a:p>
          <a:endParaRPr lang="en-US"/>
        </a:p>
      </dgm:t>
    </dgm:pt>
    <dgm:pt modelId="{5882BE94-506A-4B6D-B1D8-99FC3906EA24}" type="pres">
      <dgm:prSet presAssocID="{95875BA7-E699-4BDD-920D-7A98F3C795E4}" presName="Parent2" presStyleLbl="revTx" presStyleIdx="1" presStyleCnt="5">
        <dgm:presLayoutVars>
          <dgm:chMax val="1"/>
          <dgm:chPref val="1"/>
          <dgm:bulletEnabled val="1"/>
        </dgm:presLayoutVars>
      </dgm:prSet>
      <dgm:spPr/>
      <dgm:t>
        <a:bodyPr/>
        <a:lstStyle/>
        <a:p>
          <a:endParaRPr lang="en-US"/>
        </a:p>
      </dgm:t>
    </dgm:pt>
    <dgm:pt modelId="{511B98A6-0DB6-48CE-B45C-F964057D947A}" type="pres">
      <dgm:prSet presAssocID="{54A0FCF2-28F2-4F44-8215-A012E381D1E0}" presName="Accent3" presStyleCnt="0"/>
      <dgm:spPr/>
    </dgm:pt>
    <dgm:pt modelId="{47E1E2E8-20BE-446F-937B-9D060CFD732B}" type="pres">
      <dgm:prSet presAssocID="{54A0FCF2-28F2-4F44-8215-A012E381D1E0}" presName="Accent" presStyleLbl="node1" presStyleIdx="2" presStyleCnt="5"/>
      <dgm:spPr>
        <a:solidFill>
          <a:srgbClr val="C00000"/>
        </a:solidFill>
      </dgm:spPr>
      <dgm:t>
        <a:bodyPr/>
        <a:lstStyle/>
        <a:p>
          <a:endParaRPr lang="en-US"/>
        </a:p>
      </dgm:t>
    </dgm:pt>
    <dgm:pt modelId="{0F6E986B-3A3F-499A-B8BE-F5C45A3F6894}" type="pres">
      <dgm:prSet presAssocID="{54A0FCF2-28F2-4F44-8215-A012E381D1E0}" presName="Parent3" presStyleLbl="revTx" presStyleIdx="2" presStyleCnt="5" custScaleX="178370" custLinFactNeighborX="-49569">
        <dgm:presLayoutVars>
          <dgm:chMax val="1"/>
          <dgm:chPref val="1"/>
          <dgm:bulletEnabled val="1"/>
        </dgm:presLayoutVars>
      </dgm:prSet>
      <dgm:spPr/>
      <dgm:t>
        <a:bodyPr/>
        <a:lstStyle/>
        <a:p>
          <a:endParaRPr lang="en-US"/>
        </a:p>
      </dgm:t>
    </dgm:pt>
    <dgm:pt modelId="{08764F40-722F-4094-B362-89DD58FE7D2E}" type="pres">
      <dgm:prSet presAssocID="{8E280DA1-CE3D-4F1C-B678-029BCE5C96B4}" presName="Accent4" presStyleCnt="0"/>
      <dgm:spPr/>
    </dgm:pt>
    <dgm:pt modelId="{A22C499F-A62B-4272-936E-C670C70FB79C}" type="pres">
      <dgm:prSet presAssocID="{8E280DA1-CE3D-4F1C-B678-029BCE5C96B4}" presName="Accent" presStyleLbl="node1" presStyleIdx="3" presStyleCnt="5"/>
      <dgm:spPr>
        <a:solidFill>
          <a:srgbClr val="C00000"/>
        </a:solidFill>
      </dgm:spPr>
      <dgm:t>
        <a:bodyPr/>
        <a:lstStyle/>
        <a:p>
          <a:endParaRPr lang="en-US"/>
        </a:p>
      </dgm:t>
    </dgm:pt>
    <dgm:pt modelId="{C43910B0-0241-49F6-A49B-D222EE28EBC5}" type="pres">
      <dgm:prSet presAssocID="{8E280DA1-CE3D-4F1C-B678-029BCE5C96B4}" presName="Parent4" presStyleLbl="revTx" presStyleIdx="3" presStyleCnt="5" custLinFactNeighborY="-7630">
        <dgm:presLayoutVars>
          <dgm:chMax val="1"/>
          <dgm:chPref val="1"/>
          <dgm:bulletEnabled val="1"/>
        </dgm:presLayoutVars>
      </dgm:prSet>
      <dgm:spPr/>
      <dgm:t>
        <a:bodyPr/>
        <a:lstStyle/>
        <a:p>
          <a:endParaRPr lang="en-US"/>
        </a:p>
      </dgm:t>
    </dgm:pt>
    <dgm:pt modelId="{4ADAB1C8-B425-48C6-BD33-43D464D37D6B}" type="pres">
      <dgm:prSet presAssocID="{C8EBAC82-74F0-40CD-A17B-F105E31F7912}" presName="Accent5" presStyleCnt="0"/>
      <dgm:spPr/>
    </dgm:pt>
    <dgm:pt modelId="{C907FF6B-DB7A-48C7-9D3F-B007903B873D}" type="pres">
      <dgm:prSet presAssocID="{C8EBAC82-74F0-40CD-A17B-F105E31F7912}" presName="Accent" presStyleLbl="node1" presStyleIdx="4" presStyleCnt="5"/>
      <dgm:spPr>
        <a:solidFill>
          <a:srgbClr val="C00000"/>
        </a:solidFill>
      </dgm:spPr>
      <dgm:t>
        <a:bodyPr/>
        <a:lstStyle/>
        <a:p>
          <a:endParaRPr lang="en-US"/>
        </a:p>
      </dgm:t>
    </dgm:pt>
    <dgm:pt modelId="{7211A8E0-BCD2-496A-90C5-52BFAD604219}" type="pres">
      <dgm:prSet presAssocID="{C8EBAC82-74F0-40CD-A17B-F105E31F7912}" presName="Parent5" presStyleLbl="revTx" presStyleIdx="4" presStyleCnt="5" custScaleX="144816" custLinFactNeighborY="-15251">
        <dgm:presLayoutVars>
          <dgm:chMax val="1"/>
          <dgm:chPref val="1"/>
          <dgm:bulletEnabled val="1"/>
        </dgm:presLayoutVars>
      </dgm:prSet>
      <dgm:spPr/>
      <dgm:t>
        <a:bodyPr/>
        <a:lstStyle/>
        <a:p>
          <a:endParaRPr lang="en-US"/>
        </a:p>
      </dgm:t>
    </dgm:pt>
  </dgm:ptLst>
  <dgm:cxnLst>
    <dgm:cxn modelId="{3DF7DC4A-75DA-4B31-90F2-1DFCE5E34355}" type="presOf" srcId="{C8EBAC82-74F0-40CD-A17B-F105E31F7912}" destId="{7211A8E0-BCD2-496A-90C5-52BFAD604219}" srcOrd="0" destOrd="0" presId="urn:microsoft.com/office/officeart/2009/layout/CircleArrowProcess"/>
    <dgm:cxn modelId="{3A127C02-4734-4EA8-9CA2-90AF579DD457}" type="presOf" srcId="{3CE4A8FD-90DB-4B03-90EB-A9EF7B3C16BA}" destId="{DF3F9D53-8B21-4EEF-B7B7-CEDE13106F17}" srcOrd="0" destOrd="0" presId="urn:microsoft.com/office/officeart/2009/layout/CircleArrowProcess"/>
    <dgm:cxn modelId="{9AA71E74-2646-4D8C-B905-ACFE22C6BA4E}" srcId="{3CE4A8FD-90DB-4B03-90EB-A9EF7B3C16BA}" destId="{D54E80DB-F057-416E-8F50-35D024BA5E18}" srcOrd="0" destOrd="0" parTransId="{C4CDF6C8-6562-4B09-8519-6E1628864DEE}" sibTransId="{B7BD5523-4D94-4B1A-B2AE-709309C31508}"/>
    <dgm:cxn modelId="{C58FE07F-B370-46DE-8961-D22CCB7D929B}" srcId="{3CE4A8FD-90DB-4B03-90EB-A9EF7B3C16BA}" destId="{95875BA7-E699-4BDD-920D-7A98F3C795E4}" srcOrd="1" destOrd="0" parTransId="{B187DC92-9F58-41A3-ABCC-981B7699AD79}" sibTransId="{1CD4885A-F730-4901-AA08-DA63DEB7890B}"/>
    <dgm:cxn modelId="{A46DCFE1-4711-4A2B-A501-29EB6F9D538F}" srcId="{3CE4A8FD-90DB-4B03-90EB-A9EF7B3C16BA}" destId="{54A0FCF2-28F2-4F44-8215-A012E381D1E0}" srcOrd="2" destOrd="0" parTransId="{CCB81B1B-9FDF-4953-AAC0-94EF9047A69A}" sibTransId="{67BF9903-2345-4B5B-A612-3D1E1F3DE23F}"/>
    <dgm:cxn modelId="{24A60E65-B503-40EC-9ED6-74A7747C9D93}" type="presOf" srcId="{8E280DA1-CE3D-4F1C-B678-029BCE5C96B4}" destId="{C43910B0-0241-49F6-A49B-D222EE28EBC5}" srcOrd="0" destOrd="0" presId="urn:microsoft.com/office/officeart/2009/layout/CircleArrowProcess"/>
    <dgm:cxn modelId="{D086C9DC-9FD2-4BB1-925E-D2E1D90F8D65}" srcId="{3CE4A8FD-90DB-4B03-90EB-A9EF7B3C16BA}" destId="{8E280DA1-CE3D-4F1C-B678-029BCE5C96B4}" srcOrd="3" destOrd="0" parTransId="{80714F5F-C0F3-4898-A394-2D5EF9CC8043}" sibTransId="{864BAC9D-F3DE-4B26-963B-A2CC61C7A213}"/>
    <dgm:cxn modelId="{231C7076-BFEE-4F44-9CD9-7BB24376E176}" type="presOf" srcId="{D54E80DB-F057-416E-8F50-35D024BA5E18}" destId="{D22B5A8E-A550-4C22-81BE-857DE21754F2}" srcOrd="0" destOrd="0" presId="urn:microsoft.com/office/officeart/2009/layout/CircleArrowProcess"/>
    <dgm:cxn modelId="{6BC8AE32-8D80-49F4-B092-14CBBBA072EA}" type="presOf" srcId="{54A0FCF2-28F2-4F44-8215-A012E381D1E0}" destId="{0F6E986B-3A3F-499A-B8BE-F5C45A3F6894}" srcOrd="0" destOrd="0" presId="urn:microsoft.com/office/officeart/2009/layout/CircleArrowProcess"/>
    <dgm:cxn modelId="{0233D1B3-5970-4502-9832-7C61381D501E}" srcId="{3CE4A8FD-90DB-4B03-90EB-A9EF7B3C16BA}" destId="{C8EBAC82-74F0-40CD-A17B-F105E31F7912}" srcOrd="4" destOrd="0" parTransId="{CBD3BA93-5B3A-4BB4-9BC5-AB38528DAAE3}" sibTransId="{0DA0BF0D-A936-4218-B26D-5E41B40F46D8}"/>
    <dgm:cxn modelId="{E065209B-1BBB-4037-A8C9-7E84FF165ECF}" type="presOf" srcId="{95875BA7-E699-4BDD-920D-7A98F3C795E4}" destId="{5882BE94-506A-4B6D-B1D8-99FC3906EA24}" srcOrd="0" destOrd="0" presId="urn:microsoft.com/office/officeart/2009/layout/CircleArrowProcess"/>
    <dgm:cxn modelId="{73F14961-596D-480A-A1D6-52E294F26772}" type="presParOf" srcId="{DF3F9D53-8B21-4EEF-B7B7-CEDE13106F17}" destId="{3BC0AE61-3644-4FB1-8C2C-2CC6B3679B13}" srcOrd="0" destOrd="0" presId="urn:microsoft.com/office/officeart/2009/layout/CircleArrowProcess"/>
    <dgm:cxn modelId="{29E8AE3A-D530-491D-A22C-934B1C53B569}" type="presParOf" srcId="{3BC0AE61-3644-4FB1-8C2C-2CC6B3679B13}" destId="{7AC96028-F2FF-4DCB-86E4-6390BB034D6F}" srcOrd="0" destOrd="0" presId="urn:microsoft.com/office/officeart/2009/layout/CircleArrowProcess"/>
    <dgm:cxn modelId="{BBCB0FC3-FD81-453D-A47B-FEB3F0CFD549}" type="presParOf" srcId="{DF3F9D53-8B21-4EEF-B7B7-CEDE13106F17}" destId="{D22B5A8E-A550-4C22-81BE-857DE21754F2}" srcOrd="1" destOrd="0" presId="urn:microsoft.com/office/officeart/2009/layout/CircleArrowProcess"/>
    <dgm:cxn modelId="{53033DB2-4E4D-4253-85AE-485D38805387}" type="presParOf" srcId="{DF3F9D53-8B21-4EEF-B7B7-CEDE13106F17}" destId="{46864E23-61D4-4A99-BAD6-49FAA307C67C}" srcOrd="2" destOrd="0" presId="urn:microsoft.com/office/officeart/2009/layout/CircleArrowProcess"/>
    <dgm:cxn modelId="{7877F1B6-CDF4-44B4-996C-8352927B3307}" type="presParOf" srcId="{46864E23-61D4-4A99-BAD6-49FAA307C67C}" destId="{1A68192D-5C4C-48AD-816E-65D4ED9D191F}" srcOrd="0" destOrd="0" presId="urn:microsoft.com/office/officeart/2009/layout/CircleArrowProcess"/>
    <dgm:cxn modelId="{4C09FE8D-F918-4585-BD52-BBA3AAD8B1D2}" type="presParOf" srcId="{DF3F9D53-8B21-4EEF-B7B7-CEDE13106F17}" destId="{5882BE94-506A-4B6D-B1D8-99FC3906EA24}" srcOrd="3" destOrd="0" presId="urn:microsoft.com/office/officeart/2009/layout/CircleArrowProcess"/>
    <dgm:cxn modelId="{BD5E9D58-FAD8-4868-9273-ED7859D23EA2}" type="presParOf" srcId="{DF3F9D53-8B21-4EEF-B7B7-CEDE13106F17}" destId="{511B98A6-0DB6-48CE-B45C-F964057D947A}" srcOrd="4" destOrd="0" presId="urn:microsoft.com/office/officeart/2009/layout/CircleArrowProcess"/>
    <dgm:cxn modelId="{FE05716D-224D-4DA5-8343-ED1CAD55AAD7}" type="presParOf" srcId="{511B98A6-0DB6-48CE-B45C-F964057D947A}" destId="{47E1E2E8-20BE-446F-937B-9D060CFD732B}" srcOrd="0" destOrd="0" presId="urn:microsoft.com/office/officeart/2009/layout/CircleArrowProcess"/>
    <dgm:cxn modelId="{3CD4DBD6-DDB5-4E07-B226-3A4890E98527}" type="presParOf" srcId="{DF3F9D53-8B21-4EEF-B7B7-CEDE13106F17}" destId="{0F6E986B-3A3F-499A-B8BE-F5C45A3F6894}" srcOrd="5" destOrd="0" presId="urn:microsoft.com/office/officeart/2009/layout/CircleArrowProcess"/>
    <dgm:cxn modelId="{C10FDD43-0647-4707-9777-9B2C2310724F}" type="presParOf" srcId="{DF3F9D53-8B21-4EEF-B7B7-CEDE13106F17}" destId="{08764F40-722F-4094-B362-89DD58FE7D2E}" srcOrd="6" destOrd="0" presId="urn:microsoft.com/office/officeart/2009/layout/CircleArrowProcess"/>
    <dgm:cxn modelId="{20CDAFB5-B722-44A5-9E98-9236719060C1}" type="presParOf" srcId="{08764F40-722F-4094-B362-89DD58FE7D2E}" destId="{A22C499F-A62B-4272-936E-C670C70FB79C}" srcOrd="0" destOrd="0" presId="urn:microsoft.com/office/officeart/2009/layout/CircleArrowProcess"/>
    <dgm:cxn modelId="{09ED1FB0-5057-4CE8-8956-EAF37D477DC3}" type="presParOf" srcId="{DF3F9D53-8B21-4EEF-B7B7-CEDE13106F17}" destId="{C43910B0-0241-49F6-A49B-D222EE28EBC5}" srcOrd="7" destOrd="0" presId="urn:microsoft.com/office/officeart/2009/layout/CircleArrowProcess"/>
    <dgm:cxn modelId="{8C494B20-BD19-4EDD-AB58-2667A9ACC62A}" type="presParOf" srcId="{DF3F9D53-8B21-4EEF-B7B7-CEDE13106F17}" destId="{4ADAB1C8-B425-48C6-BD33-43D464D37D6B}" srcOrd="8" destOrd="0" presId="urn:microsoft.com/office/officeart/2009/layout/CircleArrowProcess"/>
    <dgm:cxn modelId="{B42082B9-F71C-4306-938E-0E72B1E0C426}" type="presParOf" srcId="{4ADAB1C8-B425-48C6-BD33-43D464D37D6B}" destId="{C907FF6B-DB7A-48C7-9D3F-B007903B873D}" srcOrd="0" destOrd="0" presId="urn:microsoft.com/office/officeart/2009/layout/CircleArrowProcess"/>
    <dgm:cxn modelId="{CFD711D9-24A3-4EE8-938E-B00070250C5F}" type="presParOf" srcId="{DF3F9D53-8B21-4EEF-B7B7-CEDE13106F17}" destId="{7211A8E0-BCD2-496A-90C5-52BFAD604219}"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CE4A8FD-90DB-4B03-90EB-A9EF7B3C16BA}"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D54E80DB-F057-416E-8F50-35D024BA5E18}">
      <dgm:prSet phldrT="[Text]" custT="1"/>
      <dgm:spPr/>
      <dgm:t>
        <a:bodyPr/>
        <a:lstStyle/>
        <a:p>
          <a:r>
            <a:rPr lang="en-US" sz="2400" dirty="0" smtClean="0">
              <a:solidFill>
                <a:schemeClr val="bg2">
                  <a:lumMod val="10000"/>
                </a:schemeClr>
              </a:solidFill>
            </a:rPr>
            <a:t>Consult</a:t>
          </a:r>
          <a:endParaRPr lang="en-US" sz="2400" dirty="0">
            <a:solidFill>
              <a:schemeClr val="bg2">
                <a:lumMod val="10000"/>
              </a:schemeClr>
            </a:solidFill>
          </a:endParaRPr>
        </a:p>
      </dgm:t>
    </dgm:pt>
    <dgm:pt modelId="{C4CDF6C8-6562-4B09-8519-6E1628864DEE}" type="parTrans" cxnId="{9AA71E74-2646-4D8C-B905-ACFE22C6BA4E}">
      <dgm:prSet/>
      <dgm:spPr/>
      <dgm:t>
        <a:bodyPr/>
        <a:lstStyle/>
        <a:p>
          <a:endParaRPr lang="en-US" sz="2000">
            <a:solidFill>
              <a:schemeClr val="bg2">
                <a:lumMod val="10000"/>
              </a:schemeClr>
            </a:solidFill>
          </a:endParaRPr>
        </a:p>
      </dgm:t>
    </dgm:pt>
    <dgm:pt modelId="{B7BD5523-4D94-4B1A-B2AE-709309C31508}" type="sibTrans" cxnId="{9AA71E74-2646-4D8C-B905-ACFE22C6BA4E}">
      <dgm:prSet/>
      <dgm:spPr/>
      <dgm:t>
        <a:bodyPr/>
        <a:lstStyle/>
        <a:p>
          <a:endParaRPr lang="en-US" sz="2000">
            <a:solidFill>
              <a:schemeClr val="bg2">
                <a:lumMod val="10000"/>
              </a:schemeClr>
            </a:solidFill>
          </a:endParaRPr>
        </a:p>
      </dgm:t>
    </dgm:pt>
    <dgm:pt modelId="{95875BA7-E699-4BDD-920D-7A98F3C795E4}">
      <dgm:prSet phldrT="[Text]" custT="1"/>
      <dgm:spPr/>
      <dgm:t>
        <a:bodyPr/>
        <a:lstStyle/>
        <a:p>
          <a:r>
            <a:rPr lang="en-US" sz="2400" dirty="0" smtClean="0">
              <a:solidFill>
                <a:schemeClr val="bg2">
                  <a:lumMod val="10000"/>
                </a:schemeClr>
              </a:solidFill>
            </a:rPr>
            <a:t>Sample Prep</a:t>
          </a:r>
          <a:endParaRPr lang="en-US" sz="2400" dirty="0">
            <a:solidFill>
              <a:schemeClr val="bg2">
                <a:lumMod val="10000"/>
              </a:schemeClr>
            </a:solidFill>
          </a:endParaRPr>
        </a:p>
      </dgm:t>
    </dgm:pt>
    <dgm:pt modelId="{B187DC92-9F58-41A3-ABCC-981B7699AD79}" type="parTrans" cxnId="{C58FE07F-B370-46DE-8961-D22CCB7D929B}">
      <dgm:prSet/>
      <dgm:spPr/>
      <dgm:t>
        <a:bodyPr/>
        <a:lstStyle/>
        <a:p>
          <a:endParaRPr lang="en-US" sz="2000">
            <a:solidFill>
              <a:schemeClr val="bg2">
                <a:lumMod val="10000"/>
              </a:schemeClr>
            </a:solidFill>
          </a:endParaRPr>
        </a:p>
      </dgm:t>
    </dgm:pt>
    <dgm:pt modelId="{1CD4885A-F730-4901-AA08-DA63DEB7890B}" type="sibTrans" cxnId="{C58FE07F-B370-46DE-8961-D22CCB7D929B}">
      <dgm:prSet/>
      <dgm:spPr/>
      <dgm:t>
        <a:bodyPr/>
        <a:lstStyle/>
        <a:p>
          <a:endParaRPr lang="en-US" sz="2000">
            <a:solidFill>
              <a:schemeClr val="bg2">
                <a:lumMod val="10000"/>
              </a:schemeClr>
            </a:solidFill>
          </a:endParaRPr>
        </a:p>
      </dgm:t>
    </dgm:pt>
    <dgm:pt modelId="{54A0FCF2-28F2-4F44-8215-A012E381D1E0}">
      <dgm:prSet phldrT="[Text]" custT="1"/>
      <dgm:spPr/>
      <dgm:t>
        <a:bodyPr/>
        <a:lstStyle/>
        <a:p>
          <a:r>
            <a:rPr lang="en-US" sz="2400" dirty="0" smtClean="0">
              <a:solidFill>
                <a:schemeClr val="bg2">
                  <a:lumMod val="10000"/>
                </a:schemeClr>
              </a:solidFill>
            </a:rPr>
            <a:t>Pilot Experiment</a:t>
          </a:r>
          <a:endParaRPr lang="en-US" sz="2400" dirty="0">
            <a:solidFill>
              <a:schemeClr val="bg2">
                <a:lumMod val="10000"/>
              </a:schemeClr>
            </a:solidFill>
          </a:endParaRPr>
        </a:p>
      </dgm:t>
    </dgm:pt>
    <dgm:pt modelId="{CCB81B1B-9FDF-4953-AAC0-94EF9047A69A}" type="parTrans" cxnId="{A46DCFE1-4711-4A2B-A501-29EB6F9D538F}">
      <dgm:prSet/>
      <dgm:spPr/>
      <dgm:t>
        <a:bodyPr/>
        <a:lstStyle/>
        <a:p>
          <a:endParaRPr lang="en-US" sz="2000">
            <a:solidFill>
              <a:schemeClr val="bg2">
                <a:lumMod val="10000"/>
              </a:schemeClr>
            </a:solidFill>
          </a:endParaRPr>
        </a:p>
      </dgm:t>
    </dgm:pt>
    <dgm:pt modelId="{67BF9903-2345-4B5B-A612-3D1E1F3DE23F}" type="sibTrans" cxnId="{A46DCFE1-4711-4A2B-A501-29EB6F9D538F}">
      <dgm:prSet/>
      <dgm:spPr/>
      <dgm:t>
        <a:bodyPr/>
        <a:lstStyle/>
        <a:p>
          <a:endParaRPr lang="en-US" sz="2000">
            <a:solidFill>
              <a:schemeClr val="bg2">
                <a:lumMod val="10000"/>
              </a:schemeClr>
            </a:solidFill>
          </a:endParaRPr>
        </a:p>
      </dgm:t>
    </dgm:pt>
    <dgm:pt modelId="{8E280DA1-CE3D-4F1C-B678-029BCE5C96B4}">
      <dgm:prSet phldrT="[Text]" custT="1"/>
      <dgm:spPr/>
      <dgm:t>
        <a:bodyPr/>
        <a:lstStyle/>
        <a:p>
          <a:r>
            <a:rPr lang="en-US" sz="2400" dirty="0" smtClean="0">
              <a:solidFill>
                <a:schemeClr val="bg2">
                  <a:lumMod val="10000"/>
                </a:schemeClr>
              </a:solidFill>
            </a:rPr>
            <a:t>Data Analysis</a:t>
          </a:r>
          <a:endParaRPr lang="en-US" sz="2400" dirty="0">
            <a:solidFill>
              <a:schemeClr val="bg2">
                <a:lumMod val="10000"/>
              </a:schemeClr>
            </a:solidFill>
          </a:endParaRPr>
        </a:p>
      </dgm:t>
    </dgm:pt>
    <dgm:pt modelId="{80714F5F-C0F3-4898-A394-2D5EF9CC8043}" type="parTrans" cxnId="{D086C9DC-9FD2-4BB1-925E-D2E1D90F8D65}">
      <dgm:prSet/>
      <dgm:spPr/>
      <dgm:t>
        <a:bodyPr/>
        <a:lstStyle/>
        <a:p>
          <a:endParaRPr lang="en-US" sz="2000">
            <a:solidFill>
              <a:schemeClr val="bg2">
                <a:lumMod val="10000"/>
              </a:schemeClr>
            </a:solidFill>
          </a:endParaRPr>
        </a:p>
      </dgm:t>
    </dgm:pt>
    <dgm:pt modelId="{864BAC9D-F3DE-4B26-963B-A2CC61C7A213}" type="sibTrans" cxnId="{D086C9DC-9FD2-4BB1-925E-D2E1D90F8D65}">
      <dgm:prSet/>
      <dgm:spPr/>
      <dgm:t>
        <a:bodyPr/>
        <a:lstStyle/>
        <a:p>
          <a:endParaRPr lang="en-US" sz="2000">
            <a:solidFill>
              <a:schemeClr val="bg2">
                <a:lumMod val="10000"/>
              </a:schemeClr>
            </a:solidFill>
          </a:endParaRPr>
        </a:p>
      </dgm:t>
    </dgm:pt>
    <dgm:pt modelId="{C8EBAC82-74F0-40CD-A17B-F105E31F7912}">
      <dgm:prSet phldrT="[Text]" custT="1"/>
      <dgm:spPr/>
      <dgm:t>
        <a:bodyPr/>
        <a:lstStyle/>
        <a:p>
          <a:r>
            <a:rPr lang="en-US" sz="2200" dirty="0" smtClean="0">
              <a:solidFill>
                <a:schemeClr val="bg2">
                  <a:lumMod val="10000"/>
                </a:schemeClr>
              </a:solidFill>
            </a:rPr>
            <a:t>Final Experiment</a:t>
          </a:r>
          <a:endParaRPr lang="en-US" sz="2200" dirty="0">
            <a:solidFill>
              <a:schemeClr val="bg2">
                <a:lumMod val="10000"/>
              </a:schemeClr>
            </a:solidFill>
          </a:endParaRPr>
        </a:p>
      </dgm:t>
    </dgm:pt>
    <dgm:pt modelId="{CBD3BA93-5B3A-4BB4-9BC5-AB38528DAAE3}" type="parTrans" cxnId="{0233D1B3-5970-4502-9832-7C61381D501E}">
      <dgm:prSet/>
      <dgm:spPr/>
      <dgm:t>
        <a:bodyPr/>
        <a:lstStyle/>
        <a:p>
          <a:endParaRPr lang="en-US" sz="2000">
            <a:solidFill>
              <a:schemeClr val="bg2">
                <a:lumMod val="10000"/>
              </a:schemeClr>
            </a:solidFill>
          </a:endParaRPr>
        </a:p>
      </dgm:t>
    </dgm:pt>
    <dgm:pt modelId="{0DA0BF0D-A936-4218-B26D-5E41B40F46D8}" type="sibTrans" cxnId="{0233D1B3-5970-4502-9832-7C61381D501E}">
      <dgm:prSet/>
      <dgm:spPr/>
      <dgm:t>
        <a:bodyPr/>
        <a:lstStyle/>
        <a:p>
          <a:endParaRPr lang="en-US" sz="2000">
            <a:solidFill>
              <a:schemeClr val="bg2">
                <a:lumMod val="10000"/>
              </a:schemeClr>
            </a:solidFill>
          </a:endParaRPr>
        </a:p>
      </dgm:t>
    </dgm:pt>
    <dgm:pt modelId="{DF3F9D53-8B21-4EEF-B7B7-CEDE13106F17}" type="pres">
      <dgm:prSet presAssocID="{3CE4A8FD-90DB-4B03-90EB-A9EF7B3C16BA}" presName="Name0" presStyleCnt="0">
        <dgm:presLayoutVars>
          <dgm:chMax val="7"/>
          <dgm:chPref val="7"/>
          <dgm:dir/>
          <dgm:animLvl val="lvl"/>
        </dgm:presLayoutVars>
      </dgm:prSet>
      <dgm:spPr/>
      <dgm:t>
        <a:bodyPr/>
        <a:lstStyle/>
        <a:p>
          <a:endParaRPr lang="en-US"/>
        </a:p>
      </dgm:t>
    </dgm:pt>
    <dgm:pt modelId="{3BC0AE61-3644-4FB1-8C2C-2CC6B3679B13}" type="pres">
      <dgm:prSet presAssocID="{D54E80DB-F057-416E-8F50-35D024BA5E18}" presName="Accent1" presStyleCnt="0"/>
      <dgm:spPr/>
    </dgm:pt>
    <dgm:pt modelId="{7AC96028-F2FF-4DCB-86E4-6390BB034D6F}" type="pres">
      <dgm:prSet presAssocID="{D54E80DB-F057-416E-8F50-35D024BA5E18}" presName="Accent" presStyleLbl="node1" presStyleIdx="0" presStyleCnt="5"/>
      <dgm:spPr>
        <a:solidFill>
          <a:srgbClr val="C00000"/>
        </a:solidFill>
      </dgm:spPr>
      <dgm:t>
        <a:bodyPr/>
        <a:lstStyle/>
        <a:p>
          <a:endParaRPr lang="en-US"/>
        </a:p>
      </dgm:t>
    </dgm:pt>
    <dgm:pt modelId="{D22B5A8E-A550-4C22-81BE-857DE21754F2}" type="pres">
      <dgm:prSet presAssocID="{D54E80DB-F057-416E-8F50-35D024BA5E18}" presName="Parent1" presStyleLbl="revTx" presStyleIdx="0" presStyleCnt="5" custLinFactNeighborY="-13734">
        <dgm:presLayoutVars>
          <dgm:chMax val="1"/>
          <dgm:chPref val="1"/>
          <dgm:bulletEnabled val="1"/>
        </dgm:presLayoutVars>
      </dgm:prSet>
      <dgm:spPr/>
      <dgm:t>
        <a:bodyPr/>
        <a:lstStyle/>
        <a:p>
          <a:endParaRPr lang="en-US"/>
        </a:p>
      </dgm:t>
    </dgm:pt>
    <dgm:pt modelId="{46864E23-61D4-4A99-BAD6-49FAA307C67C}" type="pres">
      <dgm:prSet presAssocID="{95875BA7-E699-4BDD-920D-7A98F3C795E4}" presName="Accent2" presStyleCnt="0"/>
      <dgm:spPr/>
    </dgm:pt>
    <dgm:pt modelId="{1A68192D-5C4C-48AD-816E-65D4ED9D191F}" type="pres">
      <dgm:prSet presAssocID="{95875BA7-E699-4BDD-920D-7A98F3C795E4}" presName="Accent" presStyleLbl="node1" presStyleIdx="1" presStyleCnt="5"/>
      <dgm:spPr>
        <a:solidFill>
          <a:srgbClr val="C00000"/>
        </a:solidFill>
      </dgm:spPr>
      <dgm:t>
        <a:bodyPr/>
        <a:lstStyle/>
        <a:p>
          <a:endParaRPr lang="en-US"/>
        </a:p>
      </dgm:t>
    </dgm:pt>
    <dgm:pt modelId="{5882BE94-506A-4B6D-B1D8-99FC3906EA24}" type="pres">
      <dgm:prSet presAssocID="{95875BA7-E699-4BDD-920D-7A98F3C795E4}" presName="Parent2" presStyleLbl="revTx" presStyleIdx="1" presStyleCnt="5">
        <dgm:presLayoutVars>
          <dgm:chMax val="1"/>
          <dgm:chPref val="1"/>
          <dgm:bulletEnabled val="1"/>
        </dgm:presLayoutVars>
      </dgm:prSet>
      <dgm:spPr/>
      <dgm:t>
        <a:bodyPr/>
        <a:lstStyle/>
        <a:p>
          <a:endParaRPr lang="en-US"/>
        </a:p>
      </dgm:t>
    </dgm:pt>
    <dgm:pt modelId="{511B98A6-0DB6-48CE-B45C-F964057D947A}" type="pres">
      <dgm:prSet presAssocID="{54A0FCF2-28F2-4F44-8215-A012E381D1E0}" presName="Accent3" presStyleCnt="0"/>
      <dgm:spPr/>
    </dgm:pt>
    <dgm:pt modelId="{47E1E2E8-20BE-446F-937B-9D060CFD732B}" type="pres">
      <dgm:prSet presAssocID="{54A0FCF2-28F2-4F44-8215-A012E381D1E0}" presName="Accent" presStyleLbl="node1" presStyleIdx="2" presStyleCnt="5"/>
      <dgm:spPr>
        <a:solidFill>
          <a:srgbClr val="C00000"/>
        </a:solidFill>
      </dgm:spPr>
      <dgm:t>
        <a:bodyPr/>
        <a:lstStyle/>
        <a:p>
          <a:endParaRPr lang="en-US"/>
        </a:p>
      </dgm:t>
    </dgm:pt>
    <dgm:pt modelId="{0F6E986B-3A3F-499A-B8BE-F5C45A3F6894}" type="pres">
      <dgm:prSet presAssocID="{54A0FCF2-28F2-4F44-8215-A012E381D1E0}" presName="Parent3" presStyleLbl="revTx" presStyleIdx="2" presStyleCnt="5" custScaleX="178370" custLinFactNeighborX="-49569">
        <dgm:presLayoutVars>
          <dgm:chMax val="1"/>
          <dgm:chPref val="1"/>
          <dgm:bulletEnabled val="1"/>
        </dgm:presLayoutVars>
      </dgm:prSet>
      <dgm:spPr/>
      <dgm:t>
        <a:bodyPr/>
        <a:lstStyle/>
        <a:p>
          <a:endParaRPr lang="en-US"/>
        </a:p>
      </dgm:t>
    </dgm:pt>
    <dgm:pt modelId="{08764F40-722F-4094-B362-89DD58FE7D2E}" type="pres">
      <dgm:prSet presAssocID="{8E280DA1-CE3D-4F1C-B678-029BCE5C96B4}" presName="Accent4" presStyleCnt="0"/>
      <dgm:spPr/>
    </dgm:pt>
    <dgm:pt modelId="{A22C499F-A62B-4272-936E-C670C70FB79C}" type="pres">
      <dgm:prSet presAssocID="{8E280DA1-CE3D-4F1C-B678-029BCE5C96B4}" presName="Accent" presStyleLbl="node1" presStyleIdx="3" presStyleCnt="5"/>
      <dgm:spPr>
        <a:solidFill>
          <a:srgbClr val="C00000"/>
        </a:solidFill>
      </dgm:spPr>
      <dgm:t>
        <a:bodyPr/>
        <a:lstStyle/>
        <a:p>
          <a:endParaRPr lang="en-US"/>
        </a:p>
      </dgm:t>
    </dgm:pt>
    <dgm:pt modelId="{C43910B0-0241-49F6-A49B-D222EE28EBC5}" type="pres">
      <dgm:prSet presAssocID="{8E280DA1-CE3D-4F1C-B678-029BCE5C96B4}" presName="Parent4" presStyleLbl="revTx" presStyleIdx="3" presStyleCnt="5" custLinFactNeighborY="-7630">
        <dgm:presLayoutVars>
          <dgm:chMax val="1"/>
          <dgm:chPref val="1"/>
          <dgm:bulletEnabled val="1"/>
        </dgm:presLayoutVars>
      </dgm:prSet>
      <dgm:spPr/>
      <dgm:t>
        <a:bodyPr/>
        <a:lstStyle/>
        <a:p>
          <a:endParaRPr lang="en-US"/>
        </a:p>
      </dgm:t>
    </dgm:pt>
    <dgm:pt modelId="{4ADAB1C8-B425-48C6-BD33-43D464D37D6B}" type="pres">
      <dgm:prSet presAssocID="{C8EBAC82-74F0-40CD-A17B-F105E31F7912}" presName="Accent5" presStyleCnt="0"/>
      <dgm:spPr/>
    </dgm:pt>
    <dgm:pt modelId="{C907FF6B-DB7A-48C7-9D3F-B007903B873D}" type="pres">
      <dgm:prSet presAssocID="{C8EBAC82-74F0-40CD-A17B-F105E31F7912}" presName="Accent" presStyleLbl="node1" presStyleIdx="4" presStyleCnt="5"/>
      <dgm:spPr>
        <a:solidFill>
          <a:srgbClr val="C00000"/>
        </a:solidFill>
      </dgm:spPr>
      <dgm:t>
        <a:bodyPr/>
        <a:lstStyle/>
        <a:p>
          <a:endParaRPr lang="en-US"/>
        </a:p>
      </dgm:t>
    </dgm:pt>
    <dgm:pt modelId="{7211A8E0-BCD2-496A-90C5-52BFAD604219}" type="pres">
      <dgm:prSet presAssocID="{C8EBAC82-74F0-40CD-A17B-F105E31F7912}" presName="Parent5" presStyleLbl="revTx" presStyleIdx="4" presStyleCnt="5" custScaleX="144816" custLinFactNeighborY="-15251">
        <dgm:presLayoutVars>
          <dgm:chMax val="1"/>
          <dgm:chPref val="1"/>
          <dgm:bulletEnabled val="1"/>
        </dgm:presLayoutVars>
      </dgm:prSet>
      <dgm:spPr/>
      <dgm:t>
        <a:bodyPr/>
        <a:lstStyle/>
        <a:p>
          <a:endParaRPr lang="en-US"/>
        </a:p>
      </dgm:t>
    </dgm:pt>
  </dgm:ptLst>
  <dgm:cxnLst>
    <dgm:cxn modelId="{3DF7DC4A-75DA-4B31-90F2-1DFCE5E34355}" type="presOf" srcId="{C8EBAC82-74F0-40CD-A17B-F105E31F7912}" destId="{7211A8E0-BCD2-496A-90C5-52BFAD604219}" srcOrd="0" destOrd="0" presId="urn:microsoft.com/office/officeart/2009/layout/CircleArrowProcess"/>
    <dgm:cxn modelId="{3A127C02-4734-4EA8-9CA2-90AF579DD457}" type="presOf" srcId="{3CE4A8FD-90DB-4B03-90EB-A9EF7B3C16BA}" destId="{DF3F9D53-8B21-4EEF-B7B7-CEDE13106F17}" srcOrd="0" destOrd="0" presId="urn:microsoft.com/office/officeart/2009/layout/CircleArrowProcess"/>
    <dgm:cxn modelId="{9AA71E74-2646-4D8C-B905-ACFE22C6BA4E}" srcId="{3CE4A8FD-90DB-4B03-90EB-A9EF7B3C16BA}" destId="{D54E80DB-F057-416E-8F50-35D024BA5E18}" srcOrd="0" destOrd="0" parTransId="{C4CDF6C8-6562-4B09-8519-6E1628864DEE}" sibTransId="{B7BD5523-4D94-4B1A-B2AE-709309C31508}"/>
    <dgm:cxn modelId="{C58FE07F-B370-46DE-8961-D22CCB7D929B}" srcId="{3CE4A8FD-90DB-4B03-90EB-A9EF7B3C16BA}" destId="{95875BA7-E699-4BDD-920D-7A98F3C795E4}" srcOrd="1" destOrd="0" parTransId="{B187DC92-9F58-41A3-ABCC-981B7699AD79}" sibTransId="{1CD4885A-F730-4901-AA08-DA63DEB7890B}"/>
    <dgm:cxn modelId="{A46DCFE1-4711-4A2B-A501-29EB6F9D538F}" srcId="{3CE4A8FD-90DB-4B03-90EB-A9EF7B3C16BA}" destId="{54A0FCF2-28F2-4F44-8215-A012E381D1E0}" srcOrd="2" destOrd="0" parTransId="{CCB81B1B-9FDF-4953-AAC0-94EF9047A69A}" sibTransId="{67BF9903-2345-4B5B-A612-3D1E1F3DE23F}"/>
    <dgm:cxn modelId="{24A60E65-B503-40EC-9ED6-74A7747C9D93}" type="presOf" srcId="{8E280DA1-CE3D-4F1C-B678-029BCE5C96B4}" destId="{C43910B0-0241-49F6-A49B-D222EE28EBC5}" srcOrd="0" destOrd="0" presId="urn:microsoft.com/office/officeart/2009/layout/CircleArrowProcess"/>
    <dgm:cxn modelId="{D086C9DC-9FD2-4BB1-925E-D2E1D90F8D65}" srcId="{3CE4A8FD-90DB-4B03-90EB-A9EF7B3C16BA}" destId="{8E280DA1-CE3D-4F1C-B678-029BCE5C96B4}" srcOrd="3" destOrd="0" parTransId="{80714F5F-C0F3-4898-A394-2D5EF9CC8043}" sibTransId="{864BAC9D-F3DE-4B26-963B-A2CC61C7A213}"/>
    <dgm:cxn modelId="{231C7076-BFEE-4F44-9CD9-7BB24376E176}" type="presOf" srcId="{D54E80DB-F057-416E-8F50-35D024BA5E18}" destId="{D22B5A8E-A550-4C22-81BE-857DE21754F2}" srcOrd="0" destOrd="0" presId="urn:microsoft.com/office/officeart/2009/layout/CircleArrowProcess"/>
    <dgm:cxn modelId="{6BC8AE32-8D80-49F4-B092-14CBBBA072EA}" type="presOf" srcId="{54A0FCF2-28F2-4F44-8215-A012E381D1E0}" destId="{0F6E986B-3A3F-499A-B8BE-F5C45A3F6894}" srcOrd="0" destOrd="0" presId="urn:microsoft.com/office/officeart/2009/layout/CircleArrowProcess"/>
    <dgm:cxn modelId="{0233D1B3-5970-4502-9832-7C61381D501E}" srcId="{3CE4A8FD-90DB-4B03-90EB-A9EF7B3C16BA}" destId="{C8EBAC82-74F0-40CD-A17B-F105E31F7912}" srcOrd="4" destOrd="0" parTransId="{CBD3BA93-5B3A-4BB4-9BC5-AB38528DAAE3}" sibTransId="{0DA0BF0D-A936-4218-B26D-5E41B40F46D8}"/>
    <dgm:cxn modelId="{E065209B-1BBB-4037-A8C9-7E84FF165ECF}" type="presOf" srcId="{95875BA7-E699-4BDD-920D-7A98F3C795E4}" destId="{5882BE94-506A-4B6D-B1D8-99FC3906EA24}" srcOrd="0" destOrd="0" presId="urn:microsoft.com/office/officeart/2009/layout/CircleArrowProcess"/>
    <dgm:cxn modelId="{73F14961-596D-480A-A1D6-52E294F26772}" type="presParOf" srcId="{DF3F9D53-8B21-4EEF-B7B7-CEDE13106F17}" destId="{3BC0AE61-3644-4FB1-8C2C-2CC6B3679B13}" srcOrd="0" destOrd="0" presId="urn:microsoft.com/office/officeart/2009/layout/CircleArrowProcess"/>
    <dgm:cxn modelId="{29E8AE3A-D530-491D-A22C-934B1C53B569}" type="presParOf" srcId="{3BC0AE61-3644-4FB1-8C2C-2CC6B3679B13}" destId="{7AC96028-F2FF-4DCB-86E4-6390BB034D6F}" srcOrd="0" destOrd="0" presId="urn:microsoft.com/office/officeart/2009/layout/CircleArrowProcess"/>
    <dgm:cxn modelId="{BBCB0FC3-FD81-453D-A47B-FEB3F0CFD549}" type="presParOf" srcId="{DF3F9D53-8B21-4EEF-B7B7-CEDE13106F17}" destId="{D22B5A8E-A550-4C22-81BE-857DE21754F2}" srcOrd="1" destOrd="0" presId="urn:microsoft.com/office/officeart/2009/layout/CircleArrowProcess"/>
    <dgm:cxn modelId="{53033DB2-4E4D-4253-85AE-485D38805387}" type="presParOf" srcId="{DF3F9D53-8B21-4EEF-B7B7-CEDE13106F17}" destId="{46864E23-61D4-4A99-BAD6-49FAA307C67C}" srcOrd="2" destOrd="0" presId="urn:microsoft.com/office/officeart/2009/layout/CircleArrowProcess"/>
    <dgm:cxn modelId="{7877F1B6-CDF4-44B4-996C-8352927B3307}" type="presParOf" srcId="{46864E23-61D4-4A99-BAD6-49FAA307C67C}" destId="{1A68192D-5C4C-48AD-816E-65D4ED9D191F}" srcOrd="0" destOrd="0" presId="urn:microsoft.com/office/officeart/2009/layout/CircleArrowProcess"/>
    <dgm:cxn modelId="{4C09FE8D-F918-4585-BD52-BBA3AAD8B1D2}" type="presParOf" srcId="{DF3F9D53-8B21-4EEF-B7B7-CEDE13106F17}" destId="{5882BE94-506A-4B6D-B1D8-99FC3906EA24}" srcOrd="3" destOrd="0" presId="urn:microsoft.com/office/officeart/2009/layout/CircleArrowProcess"/>
    <dgm:cxn modelId="{BD5E9D58-FAD8-4868-9273-ED7859D23EA2}" type="presParOf" srcId="{DF3F9D53-8B21-4EEF-B7B7-CEDE13106F17}" destId="{511B98A6-0DB6-48CE-B45C-F964057D947A}" srcOrd="4" destOrd="0" presId="urn:microsoft.com/office/officeart/2009/layout/CircleArrowProcess"/>
    <dgm:cxn modelId="{FE05716D-224D-4DA5-8343-ED1CAD55AAD7}" type="presParOf" srcId="{511B98A6-0DB6-48CE-B45C-F964057D947A}" destId="{47E1E2E8-20BE-446F-937B-9D060CFD732B}" srcOrd="0" destOrd="0" presId="urn:microsoft.com/office/officeart/2009/layout/CircleArrowProcess"/>
    <dgm:cxn modelId="{3CD4DBD6-DDB5-4E07-B226-3A4890E98527}" type="presParOf" srcId="{DF3F9D53-8B21-4EEF-B7B7-CEDE13106F17}" destId="{0F6E986B-3A3F-499A-B8BE-F5C45A3F6894}" srcOrd="5" destOrd="0" presId="urn:microsoft.com/office/officeart/2009/layout/CircleArrowProcess"/>
    <dgm:cxn modelId="{C10FDD43-0647-4707-9777-9B2C2310724F}" type="presParOf" srcId="{DF3F9D53-8B21-4EEF-B7B7-CEDE13106F17}" destId="{08764F40-722F-4094-B362-89DD58FE7D2E}" srcOrd="6" destOrd="0" presId="urn:microsoft.com/office/officeart/2009/layout/CircleArrowProcess"/>
    <dgm:cxn modelId="{20CDAFB5-B722-44A5-9E98-9236719060C1}" type="presParOf" srcId="{08764F40-722F-4094-B362-89DD58FE7D2E}" destId="{A22C499F-A62B-4272-936E-C670C70FB79C}" srcOrd="0" destOrd="0" presId="urn:microsoft.com/office/officeart/2009/layout/CircleArrowProcess"/>
    <dgm:cxn modelId="{09ED1FB0-5057-4CE8-8956-EAF37D477DC3}" type="presParOf" srcId="{DF3F9D53-8B21-4EEF-B7B7-CEDE13106F17}" destId="{C43910B0-0241-49F6-A49B-D222EE28EBC5}" srcOrd="7" destOrd="0" presId="urn:microsoft.com/office/officeart/2009/layout/CircleArrowProcess"/>
    <dgm:cxn modelId="{8C494B20-BD19-4EDD-AB58-2667A9ACC62A}" type="presParOf" srcId="{DF3F9D53-8B21-4EEF-B7B7-CEDE13106F17}" destId="{4ADAB1C8-B425-48C6-BD33-43D464D37D6B}" srcOrd="8" destOrd="0" presId="urn:microsoft.com/office/officeart/2009/layout/CircleArrowProcess"/>
    <dgm:cxn modelId="{B42082B9-F71C-4306-938E-0E72B1E0C426}" type="presParOf" srcId="{4ADAB1C8-B425-48C6-BD33-43D464D37D6B}" destId="{C907FF6B-DB7A-48C7-9D3F-B007903B873D}" srcOrd="0" destOrd="0" presId="urn:microsoft.com/office/officeart/2009/layout/CircleArrowProcess"/>
    <dgm:cxn modelId="{CFD711D9-24A3-4EE8-938E-B00070250C5F}" type="presParOf" srcId="{DF3F9D53-8B21-4EEF-B7B7-CEDE13106F17}" destId="{7211A8E0-BCD2-496A-90C5-52BFAD604219}"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96028-F2FF-4DCB-86E4-6390BB034D6F}">
      <dsp:nvSpPr>
        <dsp:cNvPr id="0" name=""/>
        <dsp:cNvSpPr/>
      </dsp:nvSpPr>
      <dsp:spPr>
        <a:xfrm>
          <a:off x="4917993" y="0"/>
          <a:ext cx="2387441" cy="2387561"/>
        </a:xfrm>
        <a:prstGeom prst="circularArrow">
          <a:avLst>
            <a:gd name="adj1" fmla="val 10980"/>
            <a:gd name="adj2" fmla="val 1142322"/>
            <a:gd name="adj3" fmla="val 4500000"/>
            <a:gd name="adj4" fmla="val 108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2B5A8E-A550-4C22-81BE-857DE21754F2}">
      <dsp:nvSpPr>
        <dsp:cNvPr id="0" name=""/>
        <dsp:cNvSpPr/>
      </dsp:nvSpPr>
      <dsp:spPr>
        <a:xfrm>
          <a:off x="5445102" y="773251"/>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Consult</a:t>
          </a:r>
          <a:endParaRPr lang="en-US" sz="2400" kern="1200" dirty="0">
            <a:solidFill>
              <a:schemeClr val="bg2">
                <a:lumMod val="10000"/>
              </a:schemeClr>
            </a:solidFill>
          </a:endParaRPr>
        </a:p>
      </dsp:txBody>
      <dsp:txXfrm>
        <a:off x="5445102" y="773251"/>
        <a:ext cx="1332327" cy="665866"/>
      </dsp:txXfrm>
    </dsp:sp>
    <dsp:sp modelId="{1A68192D-5C4C-48AD-816E-65D4ED9D191F}">
      <dsp:nvSpPr>
        <dsp:cNvPr id="0" name=""/>
        <dsp:cNvSpPr/>
      </dsp:nvSpPr>
      <dsp:spPr>
        <a:xfrm>
          <a:off x="4254740" y="1371807"/>
          <a:ext cx="2387441" cy="238756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82BE94-506A-4B6D-B1D8-99FC3906EA24}">
      <dsp:nvSpPr>
        <dsp:cNvPr id="0" name=""/>
        <dsp:cNvSpPr/>
      </dsp:nvSpPr>
      <dsp:spPr>
        <a:xfrm>
          <a:off x="4779162" y="2239591"/>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Sample Prep</a:t>
          </a:r>
          <a:endParaRPr lang="en-US" sz="2400" kern="1200" dirty="0">
            <a:solidFill>
              <a:schemeClr val="bg2">
                <a:lumMod val="10000"/>
              </a:schemeClr>
            </a:solidFill>
          </a:endParaRPr>
        </a:p>
      </dsp:txBody>
      <dsp:txXfrm>
        <a:off x="4779162" y="2239591"/>
        <a:ext cx="1332327" cy="665866"/>
      </dsp:txXfrm>
    </dsp:sp>
    <dsp:sp modelId="{47E1E2E8-20BE-446F-937B-9D060CFD732B}">
      <dsp:nvSpPr>
        <dsp:cNvPr id="0" name=""/>
        <dsp:cNvSpPr/>
      </dsp:nvSpPr>
      <dsp:spPr>
        <a:xfrm>
          <a:off x="4917993" y="2749780"/>
          <a:ext cx="2387441" cy="2387561"/>
        </a:xfrm>
        <a:prstGeom prst="circularArrow">
          <a:avLst>
            <a:gd name="adj1" fmla="val 10980"/>
            <a:gd name="adj2" fmla="val 1142322"/>
            <a:gd name="adj3" fmla="val 4500000"/>
            <a:gd name="adj4" fmla="val 135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6E986B-3A3F-499A-B8BE-F5C45A3F6894}">
      <dsp:nvSpPr>
        <dsp:cNvPr id="0" name=""/>
        <dsp:cNvSpPr/>
      </dsp:nvSpPr>
      <dsp:spPr>
        <a:xfrm>
          <a:off x="4262608" y="3613711"/>
          <a:ext cx="2376472"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Pilot Experiment</a:t>
          </a:r>
          <a:endParaRPr lang="en-US" sz="2400" kern="1200" dirty="0">
            <a:solidFill>
              <a:schemeClr val="bg2">
                <a:lumMod val="10000"/>
              </a:schemeClr>
            </a:solidFill>
          </a:endParaRPr>
        </a:p>
      </dsp:txBody>
      <dsp:txXfrm>
        <a:off x="4262608" y="3613711"/>
        <a:ext cx="2376472" cy="665866"/>
      </dsp:txXfrm>
    </dsp:sp>
    <dsp:sp modelId="{A22C499F-A62B-4272-936E-C670C70FB79C}">
      <dsp:nvSpPr>
        <dsp:cNvPr id="0" name=""/>
        <dsp:cNvSpPr/>
      </dsp:nvSpPr>
      <dsp:spPr>
        <a:xfrm>
          <a:off x="4254740" y="4123900"/>
          <a:ext cx="2387441" cy="238756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910B0-0241-49F6-A49B-D222EE28EBC5}">
      <dsp:nvSpPr>
        <dsp:cNvPr id="0" name=""/>
        <dsp:cNvSpPr/>
      </dsp:nvSpPr>
      <dsp:spPr>
        <a:xfrm>
          <a:off x="4779162" y="4937795"/>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Data Analysis</a:t>
          </a:r>
          <a:endParaRPr lang="en-US" sz="2400" kern="1200" dirty="0">
            <a:solidFill>
              <a:schemeClr val="bg2">
                <a:lumMod val="10000"/>
              </a:schemeClr>
            </a:solidFill>
          </a:endParaRPr>
        </a:p>
      </dsp:txBody>
      <dsp:txXfrm>
        <a:off x="4779162" y="4937795"/>
        <a:ext cx="1332327" cy="665866"/>
      </dsp:txXfrm>
    </dsp:sp>
    <dsp:sp modelId="{C907FF6B-DB7A-48C7-9D3F-B007903B873D}">
      <dsp:nvSpPr>
        <dsp:cNvPr id="0" name=""/>
        <dsp:cNvSpPr/>
      </dsp:nvSpPr>
      <dsp:spPr>
        <a:xfrm>
          <a:off x="5087724" y="5654467"/>
          <a:ext cx="2051112" cy="2052316"/>
        </a:xfrm>
        <a:prstGeom prst="blockArc">
          <a:avLst>
            <a:gd name="adj1" fmla="val 13500000"/>
            <a:gd name="adj2" fmla="val 10800000"/>
            <a:gd name="adj3" fmla="val 1274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11A8E0-BCD2-496A-90C5-52BFAD604219}">
      <dsp:nvSpPr>
        <dsp:cNvPr id="0" name=""/>
        <dsp:cNvSpPr/>
      </dsp:nvSpPr>
      <dsp:spPr>
        <a:xfrm>
          <a:off x="5146554" y="6261940"/>
          <a:ext cx="1929423"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2">
                  <a:lumMod val="10000"/>
                </a:schemeClr>
              </a:solidFill>
            </a:rPr>
            <a:t>Final Experiment</a:t>
          </a:r>
          <a:endParaRPr lang="en-US" sz="2200" kern="1200" dirty="0">
            <a:solidFill>
              <a:schemeClr val="bg2">
                <a:lumMod val="10000"/>
              </a:schemeClr>
            </a:solidFill>
          </a:endParaRPr>
        </a:p>
      </dsp:txBody>
      <dsp:txXfrm>
        <a:off x="5146554" y="6261940"/>
        <a:ext cx="1929423" cy="665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96028-F2FF-4DCB-86E4-6390BB034D6F}">
      <dsp:nvSpPr>
        <dsp:cNvPr id="0" name=""/>
        <dsp:cNvSpPr/>
      </dsp:nvSpPr>
      <dsp:spPr>
        <a:xfrm>
          <a:off x="4917993" y="0"/>
          <a:ext cx="2387441" cy="2387561"/>
        </a:xfrm>
        <a:prstGeom prst="circularArrow">
          <a:avLst>
            <a:gd name="adj1" fmla="val 10980"/>
            <a:gd name="adj2" fmla="val 1142322"/>
            <a:gd name="adj3" fmla="val 4500000"/>
            <a:gd name="adj4" fmla="val 108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2B5A8E-A550-4C22-81BE-857DE21754F2}">
      <dsp:nvSpPr>
        <dsp:cNvPr id="0" name=""/>
        <dsp:cNvSpPr/>
      </dsp:nvSpPr>
      <dsp:spPr>
        <a:xfrm>
          <a:off x="5445102" y="773251"/>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Consult</a:t>
          </a:r>
          <a:endParaRPr lang="en-US" sz="2400" kern="1200" dirty="0">
            <a:solidFill>
              <a:schemeClr val="bg2">
                <a:lumMod val="10000"/>
              </a:schemeClr>
            </a:solidFill>
          </a:endParaRPr>
        </a:p>
      </dsp:txBody>
      <dsp:txXfrm>
        <a:off x="5445102" y="773251"/>
        <a:ext cx="1332327" cy="665866"/>
      </dsp:txXfrm>
    </dsp:sp>
    <dsp:sp modelId="{1A68192D-5C4C-48AD-816E-65D4ED9D191F}">
      <dsp:nvSpPr>
        <dsp:cNvPr id="0" name=""/>
        <dsp:cNvSpPr/>
      </dsp:nvSpPr>
      <dsp:spPr>
        <a:xfrm>
          <a:off x="4254740" y="1371807"/>
          <a:ext cx="2387441" cy="238756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82BE94-506A-4B6D-B1D8-99FC3906EA24}">
      <dsp:nvSpPr>
        <dsp:cNvPr id="0" name=""/>
        <dsp:cNvSpPr/>
      </dsp:nvSpPr>
      <dsp:spPr>
        <a:xfrm>
          <a:off x="4779162" y="2239591"/>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Sample Prep</a:t>
          </a:r>
          <a:endParaRPr lang="en-US" sz="2400" kern="1200" dirty="0">
            <a:solidFill>
              <a:schemeClr val="bg2">
                <a:lumMod val="10000"/>
              </a:schemeClr>
            </a:solidFill>
          </a:endParaRPr>
        </a:p>
      </dsp:txBody>
      <dsp:txXfrm>
        <a:off x="4779162" y="2239591"/>
        <a:ext cx="1332327" cy="665866"/>
      </dsp:txXfrm>
    </dsp:sp>
    <dsp:sp modelId="{47E1E2E8-20BE-446F-937B-9D060CFD732B}">
      <dsp:nvSpPr>
        <dsp:cNvPr id="0" name=""/>
        <dsp:cNvSpPr/>
      </dsp:nvSpPr>
      <dsp:spPr>
        <a:xfrm>
          <a:off x="4917993" y="2749780"/>
          <a:ext cx="2387441" cy="2387561"/>
        </a:xfrm>
        <a:prstGeom prst="circularArrow">
          <a:avLst>
            <a:gd name="adj1" fmla="val 10980"/>
            <a:gd name="adj2" fmla="val 1142322"/>
            <a:gd name="adj3" fmla="val 4500000"/>
            <a:gd name="adj4" fmla="val 135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6E986B-3A3F-499A-B8BE-F5C45A3F6894}">
      <dsp:nvSpPr>
        <dsp:cNvPr id="0" name=""/>
        <dsp:cNvSpPr/>
      </dsp:nvSpPr>
      <dsp:spPr>
        <a:xfrm>
          <a:off x="4262608" y="3613711"/>
          <a:ext cx="2376472"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Pilot Experiment</a:t>
          </a:r>
          <a:endParaRPr lang="en-US" sz="2400" kern="1200" dirty="0">
            <a:solidFill>
              <a:schemeClr val="bg2">
                <a:lumMod val="10000"/>
              </a:schemeClr>
            </a:solidFill>
          </a:endParaRPr>
        </a:p>
      </dsp:txBody>
      <dsp:txXfrm>
        <a:off x="4262608" y="3613711"/>
        <a:ext cx="2376472" cy="665866"/>
      </dsp:txXfrm>
    </dsp:sp>
    <dsp:sp modelId="{A22C499F-A62B-4272-936E-C670C70FB79C}">
      <dsp:nvSpPr>
        <dsp:cNvPr id="0" name=""/>
        <dsp:cNvSpPr/>
      </dsp:nvSpPr>
      <dsp:spPr>
        <a:xfrm>
          <a:off x="4254740" y="4123900"/>
          <a:ext cx="2387441" cy="2387561"/>
        </a:xfrm>
        <a:prstGeom prst="leftCircularArrow">
          <a:avLst>
            <a:gd name="adj1" fmla="val 10980"/>
            <a:gd name="adj2" fmla="val 1142322"/>
            <a:gd name="adj3" fmla="val 6300000"/>
            <a:gd name="adj4" fmla="val 18900000"/>
            <a:gd name="adj5" fmla="val 125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3910B0-0241-49F6-A49B-D222EE28EBC5}">
      <dsp:nvSpPr>
        <dsp:cNvPr id="0" name=""/>
        <dsp:cNvSpPr/>
      </dsp:nvSpPr>
      <dsp:spPr>
        <a:xfrm>
          <a:off x="4779162" y="4937795"/>
          <a:ext cx="1332327"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2">
                  <a:lumMod val="10000"/>
                </a:schemeClr>
              </a:solidFill>
            </a:rPr>
            <a:t>Data Analysis</a:t>
          </a:r>
          <a:endParaRPr lang="en-US" sz="2400" kern="1200" dirty="0">
            <a:solidFill>
              <a:schemeClr val="bg2">
                <a:lumMod val="10000"/>
              </a:schemeClr>
            </a:solidFill>
          </a:endParaRPr>
        </a:p>
      </dsp:txBody>
      <dsp:txXfrm>
        <a:off x="4779162" y="4937795"/>
        <a:ext cx="1332327" cy="665866"/>
      </dsp:txXfrm>
    </dsp:sp>
    <dsp:sp modelId="{C907FF6B-DB7A-48C7-9D3F-B007903B873D}">
      <dsp:nvSpPr>
        <dsp:cNvPr id="0" name=""/>
        <dsp:cNvSpPr/>
      </dsp:nvSpPr>
      <dsp:spPr>
        <a:xfrm>
          <a:off x="5087724" y="5654467"/>
          <a:ext cx="2051112" cy="2052316"/>
        </a:xfrm>
        <a:prstGeom prst="blockArc">
          <a:avLst>
            <a:gd name="adj1" fmla="val 13500000"/>
            <a:gd name="adj2" fmla="val 10800000"/>
            <a:gd name="adj3" fmla="val 1274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11A8E0-BCD2-496A-90C5-52BFAD604219}">
      <dsp:nvSpPr>
        <dsp:cNvPr id="0" name=""/>
        <dsp:cNvSpPr/>
      </dsp:nvSpPr>
      <dsp:spPr>
        <a:xfrm>
          <a:off x="5146554" y="6261940"/>
          <a:ext cx="1929423" cy="66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2">
                  <a:lumMod val="10000"/>
                </a:schemeClr>
              </a:solidFill>
            </a:rPr>
            <a:t>Final Experiment</a:t>
          </a:r>
          <a:endParaRPr lang="en-US" sz="2200" kern="1200" dirty="0">
            <a:solidFill>
              <a:schemeClr val="bg2">
                <a:lumMod val="10000"/>
              </a:schemeClr>
            </a:solidFill>
          </a:endParaRPr>
        </a:p>
      </dsp:txBody>
      <dsp:txXfrm>
        <a:off x="5146554" y="6261940"/>
        <a:ext cx="1929423" cy="66586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758253"/>
      </p:ext>
    </p:extLst>
  </p:cSld>
  <p:clrMap bg1="lt1" tx1="dk1" bg2="lt2" tx2="dk2" accent1="accent1" accent2="accent2" accent3="accent3" accent4="accent4" accent5="accent5" accent6="accent6" hlink="hlink" folHlink="folHlink"/>
  <p:notesStyle>
    <a:lvl1pPr defTabSz="800100" latinLnBrk="0">
      <a:defRPr sz="1600">
        <a:latin typeface="Lucida Grande"/>
        <a:ea typeface="Lucida Grande"/>
        <a:cs typeface="Lucida Grande"/>
        <a:sym typeface="Lucida Grande"/>
      </a:defRPr>
    </a:lvl1pPr>
    <a:lvl2pPr indent="228600" defTabSz="800100" latinLnBrk="0">
      <a:defRPr sz="1600">
        <a:latin typeface="Lucida Grande"/>
        <a:ea typeface="Lucida Grande"/>
        <a:cs typeface="Lucida Grande"/>
        <a:sym typeface="Lucida Grande"/>
      </a:defRPr>
    </a:lvl2pPr>
    <a:lvl3pPr indent="457200" defTabSz="800100" latinLnBrk="0">
      <a:defRPr sz="1600">
        <a:latin typeface="Lucida Grande"/>
        <a:ea typeface="Lucida Grande"/>
        <a:cs typeface="Lucida Grande"/>
        <a:sym typeface="Lucida Grande"/>
      </a:defRPr>
    </a:lvl3pPr>
    <a:lvl4pPr indent="685800" defTabSz="800100" latinLnBrk="0">
      <a:defRPr sz="1600">
        <a:latin typeface="Lucida Grande"/>
        <a:ea typeface="Lucida Grande"/>
        <a:cs typeface="Lucida Grande"/>
        <a:sym typeface="Lucida Grande"/>
      </a:defRPr>
    </a:lvl4pPr>
    <a:lvl5pPr indent="914400" defTabSz="800100" latinLnBrk="0">
      <a:defRPr sz="1600">
        <a:latin typeface="Lucida Grande"/>
        <a:ea typeface="Lucida Grande"/>
        <a:cs typeface="Lucida Grande"/>
        <a:sym typeface="Lucida Grande"/>
      </a:defRPr>
    </a:lvl5pPr>
    <a:lvl6pPr indent="1143000" defTabSz="800100" latinLnBrk="0">
      <a:defRPr sz="1600">
        <a:latin typeface="Lucida Grande"/>
        <a:ea typeface="Lucida Grande"/>
        <a:cs typeface="Lucida Grande"/>
        <a:sym typeface="Lucida Grande"/>
      </a:defRPr>
    </a:lvl6pPr>
    <a:lvl7pPr indent="1371600" defTabSz="800100" latinLnBrk="0">
      <a:defRPr sz="1600">
        <a:latin typeface="Lucida Grande"/>
        <a:ea typeface="Lucida Grande"/>
        <a:cs typeface="Lucida Grande"/>
        <a:sym typeface="Lucida Grande"/>
      </a:defRPr>
    </a:lvl7pPr>
    <a:lvl8pPr indent="1600200" defTabSz="800100" latinLnBrk="0">
      <a:defRPr sz="1600">
        <a:latin typeface="Lucida Grande"/>
        <a:ea typeface="Lucida Grande"/>
        <a:cs typeface="Lucida Grande"/>
        <a:sym typeface="Lucida Grande"/>
      </a:defRPr>
    </a:lvl8pPr>
    <a:lvl9pPr indent="1828800" defTabSz="8001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ezp-prod1.hul.harvard.edu/topics/biochemistry-genetics-and-molecular-biology/transcriptom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sciencedirect-com.ezp-prod1.hul.harvard.edu/topics/biochemistry-genetics-and-molecular-biology/low-affinity-nerve-growth-factor-receptor" TargetMode="External"/><Relationship Id="rId5" Type="http://schemas.openxmlformats.org/officeDocument/2006/relationships/hyperlink" Target="https://www-sciencedirect-com.ezp-prod1.hul.harvard.edu/topics/biochemistry-genetics-and-molecular-biology/glyceraldehyde-3-phosphate-dehydrogenase" TargetMode="External"/><Relationship Id="rId4" Type="http://schemas.openxmlformats.org/officeDocument/2006/relationships/hyperlink" Target="https://www-sciencedirect-com.ezp-prod1.hul.harvard.edu/topics/biochemistry-genetics-and-molecular-biology/retina-horizontal-cel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493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smtClean="0">
                <a:effectLst/>
                <a:latin typeface="Lucida Grande"/>
                <a:ea typeface="Lucida Grande"/>
                <a:cs typeface="Lucida Grande"/>
                <a:sym typeface="Lucida Grande"/>
              </a:rPr>
              <a:t>Gene expression is inherently stochastic. Random fluctuations of</a:t>
            </a:r>
            <a:r>
              <a:rPr lang="en-US" sz="1600" b="0" i="0" baseline="0" dirty="0" smtClean="0">
                <a:effectLst/>
                <a:latin typeface="Lucida Grande"/>
                <a:ea typeface="Lucida Grande"/>
                <a:cs typeface="Lucida Grande"/>
                <a:sym typeface="Lucida Grande"/>
              </a:rPr>
              <a:t> </a:t>
            </a:r>
            <a:r>
              <a:rPr lang="en-US" sz="1600" b="0" i="0" dirty="0" smtClean="0">
                <a:effectLst/>
                <a:latin typeface="Lucida Grande"/>
                <a:ea typeface="Lucida Grande"/>
                <a:cs typeface="Lucida Grande"/>
                <a:sym typeface="Lucida Grande"/>
              </a:rPr>
              <a:t>the mechanisms underlying mRNA and protein production cause</a:t>
            </a:r>
            <a:r>
              <a:rPr lang="en-US" sz="1600" b="0" i="0" baseline="0" dirty="0" smtClean="0">
                <a:effectLst/>
                <a:latin typeface="Lucida Grande"/>
                <a:ea typeface="Lucida Grande"/>
                <a:cs typeface="Lucida Grande"/>
                <a:sym typeface="Lucida Grande"/>
              </a:rPr>
              <a:t> </a:t>
            </a:r>
            <a:r>
              <a:rPr lang="en-US" sz="1600" b="0" i="0" dirty="0" smtClean="0">
                <a:effectLst/>
                <a:latin typeface="Lucida Grande"/>
                <a:ea typeface="Lucida Grande"/>
                <a:cs typeface="Lucida Grande"/>
                <a:sym typeface="Lucida Grande"/>
              </a:rPr>
              <a:t>heterogeneity among otherwise-identical cell populations </a:t>
            </a:r>
          </a:p>
          <a:p>
            <a:r>
              <a:rPr lang="en-US" sz="1600" b="0" i="0" dirty="0" smtClean="0">
                <a:effectLst/>
                <a:latin typeface="Lucida Grande"/>
                <a:ea typeface="Lucida Grande"/>
                <a:cs typeface="Lucida Grande"/>
                <a:sym typeface="Lucida Grande"/>
              </a:rPr>
              <a:t>Studying stochastic gene expression in cells of the same type requires analysis of hundreds of cells, as well as accurate quantification.</a:t>
            </a:r>
          </a:p>
          <a:p>
            <a:endParaRPr lang="en-US" sz="1600" b="0" i="0" dirty="0" smtClean="0">
              <a:solidFill>
                <a:srgbClr val="FF0000"/>
              </a:solidFill>
              <a:effectLst/>
              <a:latin typeface="Lucida Grande"/>
              <a:ea typeface="Lucida Grande"/>
              <a:cs typeface="Lucida Grande"/>
              <a:sym typeface="Lucida Grande"/>
            </a:endParaRPr>
          </a:p>
          <a:p>
            <a:r>
              <a:rPr lang="en-US" sz="1600" b="0" i="0" dirty="0" smtClean="0">
                <a:solidFill>
                  <a:srgbClr val="FF0000"/>
                </a:solidFill>
                <a:effectLst/>
                <a:latin typeface="Lucida Grande"/>
                <a:ea typeface="Lucida Grande"/>
                <a:cs typeface="Lucida Grande"/>
                <a:sym typeface="Lucida Grande"/>
              </a:rPr>
              <a:t>Genes fluctuate between “On” and “Off” promoter state. </a:t>
            </a:r>
            <a:r>
              <a:rPr lang="en-US" sz="1600" b="1" i="0" dirty="0" smtClean="0">
                <a:solidFill>
                  <a:srgbClr val="FF0000"/>
                </a:solidFill>
                <a:effectLst/>
                <a:latin typeface="Lucida Grande"/>
                <a:ea typeface="Lucida Grande"/>
                <a:cs typeface="Lucida Grande"/>
                <a:sym typeface="Lucida Grande"/>
              </a:rPr>
              <a:t>Regulated by a complex interaction between different transcription factors and chromatin-modifying factors.</a:t>
            </a:r>
          </a:p>
          <a:p>
            <a:endParaRPr lang="en-US" sz="1600" b="0" i="0" dirty="0" smtClean="0">
              <a:solidFill>
                <a:srgbClr val="FF0000"/>
              </a:solidFill>
              <a:effectLst/>
              <a:latin typeface="Lucida Grande"/>
              <a:ea typeface="Lucida Grande"/>
              <a:cs typeface="Lucida Grande"/>
              <a:sym typeface="Lucida Grande"/>
            </a:endParaRPr>
          </a:p>
          <a:p>
            <a:r>
              <a:rPr lang="en-US" sz="1600" b="1" i="0" dirty="0" smtClean="0">
                <a:solidFill>
                  <a:srgbClr val="FF0000"/>
                </a:solidFill>
                <a:effectLst/>
                <a:latin typeface="Lucida Grande"/>
                <a:ea typeface="Lucida Grande"/>
                <a:cs typeface="Lucida Grande"/>
                <a:sym typeface="Lucida Grande"/>
              </a:rPr>
              <a:t>However, the low mRNA capture  efficiency  of  </a:t>
            </a:r>
            <a:r>
              <a:rPr lang="en-US" sz="1600" b="1" i="0" dirty="0" err="1" smtClean="0">
                <a:solidFill>
                  <a:srgbClr val="FF0000"/>
                </a:solidFill>
                <a:effectLst/>
                <a:latin typeface="Lucida Grande"/>
                <a:ea typeface="Lucida Grande"/>
                <a:cs typeface="Lucida Grande"/>
                <a:sym typeface="Lucida Grande"/>
              </a:rPr>
              <a:t>scRNA-seq</a:t>
            </a:r>
            <a:r>
              <a:rPr lang="en-US" sz="1600" b="1" i="0" dirty="0" smtClean="0">
                <a:solidFill>
                  <a:srgbClr val="FF0000"/>
                </a:solidFill>
                <a:effectLst/>
                <a:latin typeface="Lucida Grande"/>
                <a:ea typeface="Lucida Grande"/>
                <a:cs typeface="Lucida Grande"/>
                <a:sym typeface="Lucida Grande"/>
              </a:rPr>
              <a:t>  makes  it  difficult  to  draw  definitive conclusions  about  allele-specific  or  isoform-specific  expression  at the single-cell level</a:t>
            </a:r>
          </a:p>
          <a:p>
            <a:endParaRPr lang="en-US" sz="1600" b="0" i="0" dirty="0" smtClean="0">
              <a:effectLst/>
              <a:latin typeface="Lucida Grande"/>
              <a:sym typeface="Lucida Grande"/>
            </a:endParaRPr>
          </a:p>
          <a:p>
            <a:endParaRPr lang="en-US" dirty="0"/>
          </a:p>
        </p:txBody>
      </p:sp>
    </p:spTree>
    <p:extLst>
      <p:ext uri="{BB962C8B-B14F-4D97-AF65-F5344CB8AC3E}">
        <p14:creationId xmlns:p14="http://schemas.microsoft.com/office/powerpoint/2010/main" val="496268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smtClean="0">
                <a:effectLst/>
                <a:latin typeface="Lucida Grande"/>
                <a:ea typeface="Lucida Grande"/>
                <a:cs typeface="Lucida Grande"/>
                <a:sym typeface="Lucida Grande"/>
              </a:rPr>
              <a:t>ingle-cell RNA sequencing (</a:t>
            </a:r>
            <a:r>
              <a:rPr lang="en-US" sz="1600" b="0" i="0" dirty="0" err="1" smtClean="0">
                <a:effectLst/>
                <a:latin typeface="Lucida Grande"/>
                <a:ea typeface="Lucida Grande"/>
                <a:cs typeface="Lucida Grande"/>
                <a:sym typeface="Lucida Grande"/>
              </a:rPr>
              <a:t>scRNA-seq</a:t>
            </a:r>
            <a:r>
              <a:rPr lang="en-US" sz="1600" b="0" i="0" dirty="0" smtClean="0">
                <a:effectLst/>
                <a:latin typeface="Lucida Grande"/>
                <a:ea typeface="Lucida Grande"/>
                <a:cs typeface="Lucida Grande"/>
                <a:sym typeface="Lucida Grande"/>
              </a:rPr>
              <a:t>) subsamples the actual </a:t>
            </a:r>
            <a:r>
              <a:rPr lang="en-US" sz="1600" b="0" i="0" u="none" strike="noStrike" dirty="0" smtClean="0">
                <a:effectLst/>
                <a:latin typeface="Lucida Grande"/>
                <a:ea typeface="Lucida Grande"/>
                <a:cs typeface="Lucida Grande"/>
                <a:sym typeface="Lucida Grande"/>
                <a:hlinkClick r:id="rId3" tooltip="Learn more about Transcriptome"/>
              </a:rPr>
              <a:t>transcriptome</a:t>
            </a:r>
            <a:r>
              <a:rPr lang="en-US" sz="1600" b="0" i="0" dirty="0" smtClean="0">
                <a:effectLst/>
                <a:latin typeface="Lucida Grande"/>
                <a:ea typeface="Lucida Grande"/>
                <a:cs typeface="Lucida Grande"/>
                <a:sym typeface="Lucida Grande"/>
              </a:rPr>
              <a:t> (left) to an observed transcriptome (middle). Different </a:t>
            </a:r>
            <a:r>
              <a:rPr lang="en-US" sz="1600" b="0" i="0" u="none" strike="noStrike" dirty="0" smtClean="0">
                <a:effectLst/>
                <a:latin typeface="Lucida Grande"/>
                <a:ea typeface="Lucida Grande"/>
                <a:cs typeface="Lucida Grande"/>
                <a:sym typeface="Lucida Grande"/>
                <a:hlinkClick r:id="rId4" tooltip="Learn more about Retina horizontal cell"/>
              </a:rPr>
              <a:t>cells (horizontal</a:t>
            </a:r>
            <a:r>
              <a:rPr lang="en-US" sz="1600" b="0" i="0" dirty="0" smtClean="0">
                <a:effectLst/>
                <a:latin typeface="Lucida Grande"/>
                <a:ea typeface="Lucida Grande"/>
                <a:cs typeface="Lucida Grande"/>
                <a:sym typeface="Lucida Grande"/>
              </a:rPr>
              <a:t> rows) can have different degrees of transcriptome coverage. Depending on the number of cells analyzed, the observed expression distribution for any particular gene may not reflect the true distribution (right). We schematically depicted three classes of genes: high, minimally variable expression (</a:t>
            </a:r>
            <a:r>
              <a:rPr lang="en-US" sz="1600" b="0" i="1" u="none" strike="noStrike" dirty="0" smtClean="0">
                <a:effectLst/>
                <a:latin typeface="Lucida Grande"/>
                <a:ea typeface="Lucida Grande"/>
                <a:cs typeface="Lucida Grande"/>
                <a:sym typeface="Lucida Grande"/>
                <a:hlinkClick r:id="rId5" tooltip="Learn more about Glyceraldehyde 3-phosphate dehydrogenase"/>
              </a:rPr>
              <a:t>GAPDH</a:t>
            </a:r>
            <a:r>
              <a:rPr lang="en-US" sz="1600" b="0" i="0" dirty="0" smtClean="0">
                <a:effectLst/>
                <a:latin typeface="Lucida Grande"/>
                <a:ea typeface="Lucida Grande"/>
                <a:cs typeface="Lucida Grande"/>
                <a:sym typeface="Lucida Grande"/>
              </a:rPr>
              <a:t>); low, minimally variable expression (</a:t>
            </a:r>
            <a:r>
              <a:rPr lang="en-US" sz="1600" b="0" i="1" dirty="0" smtClean="0">
                <a:effectLst/>
                <a:latin typeface="Lucida Grande"/>
                <a:ea typeface="Lucida Grande"/>
                <a:cs typeface="Lucida Grande"/>
                <a:sym typeface="Lucida Grande"/>
              </a:rPr>
              <a:t>SPP1</a:t>
            </a:r>
            <a:r>
              <a:rPr lang="en-US" sz="1600" b="0" i="0" dirty="0" smtClean="0">
                <a:effectLst/>
                <a:latin typeface="Lucida Grande"/>
                <a:ea typeface="Lucida Grande"/>
                <a:cs typeface="Lucida Grande"/>
                <a:sym typeface="Lucida Grande"/>
              </a:rPr>
              <a:t>); and rare cells with high expression (</a:t>
            </a:r>
            <a:r>
              <a:rPr lang="en-US" sz="1600" b="0" i="1" u="none" strike="noStrike" dirty="0" smtClean="0">
                <a:effectLst/>
                <a:latin typeface="Lucida Grande"/>
                <a:ea typeface="Lucida Grande"/>
                <a:cs typeface="Lucida Grande"/>
                <a:sym typeface="Lucida Grande"/>
                <a:hlinkClick r:id="rId6" tooltip="Learn more about Low-affinity nerve growth factor receptor"/>
              </a:rPr>
              <a:t>NGFR</a:t>
            </a:r>
            <a:r>
              <a:rPr lang="en-US" sz="1600" b="0" i="0" dirty="0" smtClean="0">
                <a:effectLst/>
                <a:latin typeface="Lucida Grande"/>
                <a:ea typeface="Lucida Grande"/>
                <a:cs typeface="Lucida Grande"/>
                <a:sym typeface="Lucida Grande"/>
              </a:rPr>
              <a:t>).</a:t>
            </a:r>
            <a:br>
              <a:rPr lang="en-US" sz="1600" b="0" i="0" dirty="0" smtClean="0">
                <a:effectLst/>
                <a:latin typeface="Lucida Grande"/>
                <a:ea typeface="Lucida Grande"/>
                <a:cs typeface="Lucida Grande"/>
                <a:sym typeface="Lucida Grande"/>
              </a:rPr>
            </a:br>
            <a:r>
              <a:rPr lang="en-US" sz="1600" b="0" i="0" dirty="0" smtClean="0">
                <a:effectLst/>
                <a:latin typeface="Lucida Grande"/>
                <a:ea typeface="Lucida Grande"/>
                <a:cs typeface="Lucida Grande"/>
                <a:sym typeface="Lucida Grande"/>
              </a:rPr>
              <a:t/>
            </a:r>
            <a:br>
              <a:rPr lang="en-US" sz="1600" b="0" i="0" dirty="0" smtClean="0">
                <a:effectLst/>
                <a:latin typeface="Lucida Grande"/>
                <a:ea typeface="Lucida Grande"/>
                <a:cs typeface="Lucida Grande"/>
                <a:sym typeface="Lucida Grande"/>
              </a:rPr>
            </a:br>
            <a:r>
              <a:rPr lang="en-US" sz="1600" b="0" i="0" dirty="0" smtClean="0">
                <a:effectLst/>
                <a:latin typeface="Lucida Grande"/>
                <a:ea typeface="Lucida Grande"/>
                <a:cs typeface="Lucida Grande"/>
                <a:sym typeface="Lucida Grande"/>
              </a:rPr>
              <a:t>As the number</a:t>
            </a:r>
            <a:r>
              <a:rPr lang="en-US" sz="1600" b="0" i="0" baseline="0" dirty="0" smtClean="0">
                <a:effectLst/>
                <a:latin typeface="Lucida Grande"/>
                <a:ea typeface="Lucida Grande"/>
                <a:cs typeface="Lucida Grande"/>
                <a:sym typeface="Lucida Grande"/>
              </a:rPr>
              <a:t> of genes involved in biology decrease then the coverage requirements increase – because you need to ensure you see those few genes of interest.</a:t>
            </a:r>
            <a:endParaRPr lang="en-US" sz="1600" b="0" i="0" dirty="0" smtClean="0">
              <a:effectLst/>
              <a:latin typeface="Lucida Grande"/>
              <a:ea typeface="Lucida Grande"/>
              <a:cs typeface="Lucida Grande"/>
              <a:sym typeface="Lucida Grande"/>
            </a:endParaRPr>
          </a:p>
          <a:p>
            <a:endParaRPr lang="en-US" sz="1600" b="0" i="0" dirty="0" smtClean="0">
              <a:effectLst/>
              <a:latin typeface="Lucida Grande"/>
              <a:sym typeface="Lucida Grande"/>
            </a:endParaRPr>
          </a:p>
          <a:p>
            <a:endParaRPr lang="en-US" dirty="0"/>
          </a:p>
        </p:txBody>
      </p:sp>
    </p:spTree>
    <p:extLst>
      <p:ext uri="{BB962C8B-B14F-4D97-AF65-F5344CB8AC3E}">
        <p14:creationId xmlns:p14="http://schemas.microsoft.com/office/powerpoint/2010/main" val="5000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1 size fits all answer for best </a:t>
            </a:r>
            <a:r>
              <a:rPr lang="en-US" dirty="0" err="1" smtClean="0"/>
              <a:t>scRNAseq</a:t>
            </a:r>
            <a:r>
              <a:rPr lang="en-US" baseline="0" dirty="0" smtClean="0"/>
              <a:t> project</a:t>
            </a:r>
            <a:r>
              <a:rPr lang="en-US" baseline="0" dirty="0" smtClean="0"/>
              <a:t>.</a:t>
            </a:r>
          </a:p>
          <a:p>
            <a:endParaRPr lang="en-US" baseline="0" dirty="0" smtClean="0"/>
          </a:p>
          <a:p>
            <a:r>
              <a:rPr lang="en-US" baseline="0" dirty="0" smtClean="0"/>
              <a:t>If you want to see all subtypes in a sample expected to have 4 subpopulations = need fewer cells than if sample has 10 subpopulations</a:t>
            </a:r>
          </a:p>
          <a:p>
            <a:endParaRPr lang="en-US" baseline="0" dirty="0" smtClean="0"/>
          </a:p>
          <a:p>
            <a:r>
              <a:rPr lang="en-US" baseline="0" dirty="0" smtClean="0"/>
              <a:t>If many genes define the differences in the 4 or 10 </a:t>
            </a:r>
            <a:r>
              <a:rPr lang="en-US" baseline="0" dirty="0" err="1" smtClean="0"/>
              <a:t>subpoulations</a:t>
            </a:r>
            <a:r>
              <a:rPr lang="en-US" baseline="0" dirty="0" smtClean="0"/>
              <a:t> (as is often the case in development) easy to find the many populations. If only a handful of genes, then need to sequence deeper</a:t>
            </a:r>
            <a:endParaRPr lang="en-US" dirty="0"/>
          </a:p>
        </p:txBody>
      </p:sp>
    </p:spTree>
    <p:extLst>
      <p:ext uri="{BB962C8B-B14F-4D97-AF65-F5344CB8AC3E}">
        <p14:creationId xmlns:p14="http://schemas.microsoft.com/office/powerpoint/2010/main" val="422351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318250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Simplest</a:t>
            </a:r>
            <a:r>
              <a:rPr lang="en-US" baseline="0" dirty="0" smtClean="0"/>
              <a:t> / most straightforward single cell studies are those involving understanding cell heterogeneity.  Lineage tracing and </a:t>
            </a:r>
            <a:r>
              <a:rPr lang="en-US" baseline="0" dirty="0" err="1" smtClean="0"/>
              <a:t>stoichasisity</a:t>
            </a:r>
            <a:r>
              <a:rPr lang="en-US" baseline="0" dirty="0" smtClean="0"/>
              <a:t> require much more sophisticated analytical understanding and tools.</a:t>
            </a:r>
            <a:endParaRPr lang="en-US" dirty="0" smtClean="0"/>
          </a:p>
          <a:p>
            <a:endParaRPr lang="en-US" dirty="0"/>
          </a:p>
        </p:txBody>
      </p:sp>
    </p:spTree>
    <p:extLst>
      <p:ext uri="{BB962C8B-B14F-4D97-AF65-F5344CB8AC3E}">
        <p14:creationId xmlns:p14="http://schemas.microsoft.com/office/powerpoint/2010/main" val="218976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179786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plate based methods – SMART-</a:t>
            </a:r>
            <a:r>
              <a:rPr lang="en-US" dirty="0" err="1" smtClean="0"/>
              <a:t>seq</a:t>
            </a:r>
            <a:r>
              <a:rPr lang="en-US" dirty="0" smtClean="0"/>
              <a:t> is the top pick.  Then have the microfluidic droplet based methods.  And</a:t>
            </a:r>
            <a:r>
              <a:rPr lang="en-US" baseline="0" dirty="0" smtClean="0"/>
              <a:t> lastly Seq-Well and some other </a:t>
            </a:r>
            <a:r>
              <a:rPr lang="en-US" baseline="0" dirty="0" err="1" smtClean="0"/>
              <a:t>nano</a:t>
            </a:r>
            <a:r>
              <a:rPr lang="en-US" baseline="0" dirty="0" smtClean="0"/>
              <a:t>-well methods are starting to pop up. </a:t>
            </a:r>
            <a:endParaRPr lang="en-US" dirty="0"/>
          </a:p>
        </p:txBody>
      </p:sp>
    </p:spTree>
    <p:extLst>
      <p:ext uri="{BB962C8B-B14F-4D97-AF65-F5344CB8AC3E}">
        <p14:creationId xmlns:p14="http://schemas.microsoft.com/office/powerpoint/2010/main" val="362727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a:t>
            </a:r>
            <a:r>
              <a:rPr lang="en-US" baseline="0" dirty="0" smtClean="0"/>
              <a:t> remaining time just want to go over some of the high throughput low input methods we have available to us.</a:t>
            </a:r>
            <a:endParaRPr lang="en-US" dirty="0"/>
          </a:p>
        </p:txBody>
      </p:sp>
    </p:spTree>
    <p:extLst>
      <p:ext uri="{BB962C8B-B14F-4D97-AF65-F5344CB8AC3E}">
        <p14:creationId xmlns:p14="http://schemas.microsoft.com/office/powerpoint/2010/main" val="635534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“randomize order” </a:t>
            </a:r>
            <a:r>
              <a:rPr lang="en-US" dirty="0" err="1" smtClean="0"/>
              <a:t>mt</a:t>
            </a:r>
            <a:r>
              <a:rPr lang="en-US" dirty="0" smtClean="0"/>
              <a:t>,</a:t>
            </a:r>
            <a:r>
              <a:rPr lang="en-US" baseline="0" dirty="0" smtClean="0"/>
              <a:t> </a:t>
            </a:r>
            <a:r>
              <a:rPr lang="en-US" baseline="0" dirty="0" err="1" smtClean="0"/>
              <a:t>wt</a:t>
            </a:r>
            <a:r>
              <a:rPr lang="en-US" baseline="0" dirty="0" smtClean="0"/>
              <a:t>, </a:t>
            </a:r>
            <a:r>
              <a:rPr lang="en-US" baseline="0" dirty="0" err="1" smtClean="0"/>
              <a:t>wt</a:t>
            </a:r>
            <a:r>
              <a:rPr lang="en-US" baseline="0" dirty="0" smtClean="0"/>
              <a:t> </a:t>
            </a:r>
            <a:r>
              <a:rPr lang="en-US" baseline="0" dirty="0" err="1" smtClean="0"/>
              <a:t>mt</a:t>
            </a:r>
            <a:r>
              <a:rPr lang="en-US" baseline="0" dirty="0" smtClean="0"/>
              <a:t> </a:t>
            </a:r>
            <a:r>
              <a:rPr lang="en-US" baseline="0" dirty="0" err="1" smtClean="0"/>
              <a:t>etc</a:t>
            </a:r>
            <a:endParaRPr lang="en-US" dirty="0"/>
          </a:p>
        </p:txBody>
      </p:sp>
    </p:spTree>
    <p:extLst>
      <p:ext uri="{BB962C8B-B14F-4D97-AF65-F5344CB8AC3E}">
        <p14:creationId xmlns:p14="http://schemas.microsoft.com/office/powerpoint/2010/main" val="3225643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 review of </a:t>
            </a:r>
            <a:r>
              <a:rPr lang="en-US" dirty="0" err="1" smtClean="0"/>
              <a:t>indrops</a:t>
            </a:r>
            <a:r>
              <a:rPr lang="en-US" dirty="0" smtClean="0"/>
              <a:t> –</a:t>
            </a:r>
            <a:r>
              <a:rPr lang="en-US" baseline="0" dirty="0" smtClean="0"/>
              <a:t> lysis buffer encountered right away, but is somewhat gentile and may not be immediate</a:t>
            </a:r>
          </a:p>
          <a:p>
            <a:r>
              <a:rPr lang="en-US" baseline="0" dirty="0" smtClean="0"/>
              <a:t>6N UMI</a:t>
            </a:r>
          </a:p>
          <a:p>
            <a:endParaRPr lang="en-US" dirty="0"/>
          </a:p>
        </p:txBody>
      </p:sp>
    </p:spTree>
    <p:extLst>
      <p:ext uri="{BB962C8B-B14F-4D97-AF65-F5344CB8AC3E}">
        <p14:creationId xmlns:p14="http://schemas.microsoft.com/office/powerpoint/2010/main" val="266069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277132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plate based methods – SMART-</a:t>
            </a:r>
            <a:r>
              <a:rPr lang="en-US" dirty="0" err="1" smtClean="0"/>
              <a:t>seq</a:t>
            </a:r>
            <a:r>
              <a:rPr lang="en-US" dirty="0" smtClean="0"/>
              <a:t> is the top pick.  Then have the microfluidic droplet based methods.  And</a:t>
            </a:r>
            <a:r>
              <a:rPr lang="en-US" baseline="0" dirty="0" smtClean="0"/>
              <a:t> lastly Seq-Well and some other </a:t>
            </a:r>
            <a:r>
              <a:rPr lang="en-US" baseline="0" dirty="0" err="1" smtClean="0"/>
              <a:t>nano</a:t>
            </a:r>
            <a:r>
              <a:rPr lang="en-US" baseline="0" dirty="0" smtClean="0"/>
              <a:t>-well methods are starting to pop up. </a:t>
            </a:r>
            <a:endParaRPr lang="en-US" dirty="0"/>
          </a:p>
        </p:txBody>
      </p:sp>
    </p:spTree>
    <p:extLst>
      <p:ext uri="{BB962C8B-B14F-4D97-AF65-F5344CB8AC3E}">
        <p14:creationId xmlns:p14="http://schemas.microsoft.com/office/powerpoint/2010/main" val="2353285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 review of </a:t>
            </a:r>
            <a:r>
              <a:rPr lang="en-US" dirty="0" err="1" smtClean="0"/>
              <a:t>indrops</a:t>
            </a:r>
            <a:r>
              <a:rPr lang="en-US" dirty="0" smtClean="0"/>
              <a:t> –</a:t>
            </a:r>
            <a:r>
              <a:rPr lang="en-US" baseline="0" dirty="0" smtClean="0"/>
              <a:t> lysis buffer encountered right away, but is somewhat gentile and may not be immediate</a:t>
            </a:r>
          </a:p>
          <a:p>
            <a:r>
              <a:rPr lang="en-US" baseline="0" dirty="0" smtClean="0"/>
              <a:t>6N UMI</a:t>
            </a:r>
            <a:endParaRPr lang="en-US" dirty="0"/>
          </a:p>
        </p:txBody>
      </p:sp>
    </p:spTree>
    <p:extLst>
      <p:ext uri="{BB962C8B-B14F-4D97-AF65-F5344CB8AC3E}">
        <p14:creationId xmlns:p14="http://schemas.microsoft.com/office/powerpoint/2010/main" val="135044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 review of </a:t>
            </a:r>
            <a:r>
              <a:rPr lang="en-US" dirty="0" err="1" smtClean="0"/>
              <a:t>indrops</a:t>
            </a:r>
            <a:r>
              <a:rPr lang="en-US" dirty="0" smtClean="0"/>
              <a:t> –</a:t>
            </a:r>
            <a:r>
              <a:rPr lang="en-US" baseline="0" dirty="0" smtClean="0"/>
              <a:t> lysis buffer encountered right away, but is somewhat gentile and may not be immediate</a:t>
            </a:r>
          </a:p>
          <a:p>
            <a:r>
              <a:rPr lang="en-US" baseline="0" dirty="0" smtClean="0"/>
              <a:t>6N UMI</a:t>
            </a:r>
            <a:endParaRPr lang="en-US" dirty="0"/>
          </a:p>
        </p:txBody>
      </p:sp>
    </p:spTree>
    <p:extLst>
      <p:ext uri="{BB962C8B-B14F-4D97-AF65-F5344CB8AC3E}">
        <p14:creationId xmlns:p14="http://schemas.microsoft.com/office/powerpoint/2010/main" val="52923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10x likes to say cost</a:t>
            </a:r>
            <a:r>
              <a:rPr lang="en-US" baseline="0" dirty="0" smtClean="0"/>
              <a:t> is ~12 cents per cell – but that is at the max cells, which has the highest doublet rate.  It also</a:t>
            </a:r>
            <a:endParaRPr lang="en-US" dirty="0"/>
          </a:p>
        </p:txBody>
      </p:sp>
    </p:spTree>
    <p:extLst>
      <p:ext uri="{BB962C8B-B14F-4D97-AF65-F5344CB8AC3E}">
        <p14:creationId xmlns:p14="http://schemas.microsoft.com/office/powerpoint/2010/main" val="1925996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“randomize order” </a:t>
            </a:r>
            <a:r>
              <a:rPr lang="en-US" dirty="0" err="1" smtClean="0"/>
              <a:t>mt</a:t>
            </a:r>
            <a:r>
              <a:rPr lang="en-US" dirty="0" smtClean="0"/>
              <a:t>,</a:t>
            </a:r>
            <a:r>
              <a:rPr lang="en-US" baseline="0" dirty="0" smtClean="0"/>
              <a:t> </a:t>
            </a:r>
            <a:r>
              <a:rPr lang="en-US" baseline="0" dirty="0" err="1" smtClean="0"/>
              <a:t>wt</a:t>
            </a:r>
            <a:r>
              <a:rPr lang="en-US" baseline="0" dirty="0" smtClean="0"/>
              <a:t>, </a:t>
            </a:r>
            <a:r>
              <a:rPr lang="en-US" baseline="0" dirty="0" err="1" smtClean="0"/>
              <a:t>wt</a:t>
            </a:r>
            <a:r>
              <a:rPr lang="en-US" baseline="0" dirty="0" smtClean="0"/>
              <a:t> </a:t>
            </a:r>
            <a:r>
              <a:rPr lang="en-US" baseline="0" dirty="0" err="1" smtClean="0"/>
              <a:t>mt</a:t>
            </a:r>
            <a:r>
              <a:rPr lang="en-US" baseline="0" dirty="0" smtClean="0"/>
              <a:t> </a:t>
            </a:r>
            <a:r>
              <a:rPr lang="en-US" baseline="0" dirty="0" err="1" smtClean="0"/>
              <a:t>etc</a:t>
            </a:r>
            <a:endParaRPr lang="en-US" baseline="0" dirty="0" smtClean="0"/>
          </a:p>
          <a:p>
            <a:endParaRPr lang="en-US" baseline="0" dirty="0" smtClean="0"/>
          </a:p>
          <a:p>
            <a:r>
              <a:rPr lang="en-US" baseline="0" dirty="0" smtClean="0"/>
              <a:t>CHECK FOR QUESTIONS</a:t>
            </a:r>
            <a:endParaRPr lang="en-US" dirty="0"/>
          </a:p>
        </p:txBody>
      </p:sp>
    </p:spTree>
    <p:extLst>
      <p:ext uri="{BB962C8B-B14F-4D97-AF65-F5344CB8AC3E}">
        <p14:creationId xmlns:p14="http://schemas.microsoft.com/office/powerpoint/2010/main" val="3596210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2925566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 digression into transcript</a:t>
            </a:r>
            <a:r>
              <a:rPr lang="en-US" baseline="0" dirty="0" smtClean="0"/>
              <a:t> specific library preparation</a:t>
            </a:r>
            <a:endParaRPr lang="en-US" dirty="0"/>
          </a:p>
        </p:txBody>
      </p:sp>
    </p:spTree>
    <p:extLst>
      <p:ext uri="{BB962C8B-B14F-4D97-AF65-F5344CB8AC3E}">
        <p14:creationId xmlns:p14="http://schemas.microsoft.com/office/powerpoint/2010/main" val="2178234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 digression into transcript</a:t>
            </a:r>
            <a:r>
              <a:rPr lang="en-US" baseline="0" dirty="0" smtClean="0"/>
              <a:t> specific library preparation</a:t>
            </a:r>
            <a:endParaRPr lang="en-US" dirty="0"/>
          </a:p>
        </p:txBody>
      </p:sp>
    </p:spTree>
    <p:extLst>
      <p:ext uri="{BB962C8B-B14F-4D97-AF65-F5344CB8AC3E}">
        <p14:creationId xmlns:p14="http://schemas.microsoft.com/office/powerpoint/2010/main" val="2664250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  We talked about the dropout / </a:t>
            </a:r>
            <a:r>
              <a:rPr lang="en-US" baseline="0" dirty="0" err="1" smtClean="0"/>
              <a:t>stoicacitity</a:t>
            </a:r>
            <a:r>
              <a:rPr lang="en-US" baseline="0" dirty="0" smtClean="0"/>
              <a:t> issue – if only sequenced the single cell library pool – would not find the guide or BFP in every cell.</a:t>
            </a:r>
            <a:endParaRPr lang="en-US" dirty="0"/>
          </a:p>
        </p:txBody>
      </p:sp>
    </p:spTree>
    <p:extLst>
      <p:ext uri="{BB962C8B-B14F-4D97-AF65-F5344CB8AC3E}">
        <p14:creationId xmlns:p14="http://schemas.microsoft.com/office/powerpoint/2010/main" val="144652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  We talked about the dropout / </a:t>
            </a:r>
            <a:r>
              <a:rPr lang="en-US" baseline="0" dirty="0" err="1" smtClean="0"/>
              <a:t>stoicacitity</a:t>
            </a:r>
            <a:r>
              <a:rPr lang="en-US" baseline="0" dirty="0" smtClean="0"/>
              <a:t> issue – if only sequenced the single cell library pool – would not find the guide or BFP in every cell.</a:t>
            </a:r>
            <a:endParaRPr lang="en-US" dirty="0"/>
          </a:p>
        </p:txBody>
      </p:sp>
    </p:spTree>
    <p:extLst>
      <p:ext uri="{BB962C8B-B14F-4D97-AF65-F5344CB8AC3E}">
        <p14:creationId xmlns:p14="http://schemas.microsoft.com/office/powerpoint/2010/main" val="145839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1025137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497029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10x likes to say cost</a:t>
            </a:r>
            <a:r>
              <a:rPr lang="en-US" baseline="0" dirty="0" smtClean="0"/>
              <a:t> is ~12 cents per cell – but that is at the max cells, which has the highest doublet rate.  It also</a:t>
            </a:r>
            <a:endParaRPr lang="en-US" dirty="0"/>
          </a:p>
        </p:txBody>
      </p:sp>
    </p:spTree>
    <p:extLst>
      <p:ext uri="{BB962C8B-B14F-4D97-AF65-F5344CB8AC3E}">
        <p14:creationId xmlns:p14="http://schemas.microsoft.com/office/powerpoint/2010/main" val="2151100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10x likes to say cost</a:t>
            </a:r>
            <a:r>
              <a:rPr lang="en-US" baseline="0" dirty="0" smtClean="0"/>
              <a:t> is ~12 cents per cell – but that is at the max cells, which has the highest doublet rate.  It also</a:t>
            </a:r>
            <a:endParaRPr lang="en-US" dirty="0"/>
          </a:p>
        </p:txBody>
      </p:sp>
    </p:spTree>
    <p:extLst>
      <p:ext uri="{BB962C8B-B14F-4D97-AF65-F5344CB8AC3E}">
        <p14:creationId xmlns:p14="http://schemas.microsoft.com/office/powerpoint/2010/main" val="864875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  We talked about the dropout / </a:t>
            </a:r>
            <a:r>
              <a:rPr lang="en-US" baseline="0" dirty="0" err="1" smtClean="0"/>
              <a:t>stoicacitity</a:t>
            </a:r>
            <a:r>
              <a:rPr lang="en-US" baseline="0" dirty="0" smtClean="0"/>
              <a:t> issue – if only sequenced the single cell library pool – would not find the guide or BFP in every cell.</a:t>
            </a:r>
            <a:endParaRPr lang="en-US" dirty="0"/>
          </a:p>
        </p:txBody>
      </p:sp>
    </p:spTree>
    <p:extLst>
      <p:ext uri="{BB962C8B-B14F-4D97-AF65-F5344CB8AC3E}">
        <p14:creationId xmlns:p14="http://schemas.microsoft.com/office/powerpoint/2010/main" val="374707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remind us this was our</a:t>
            </a:r>
            <a:r>
              <a:rPr lang="en-US" baseline="0" dirty="0" smtClean="0"/>
              <a:t> methods overview. Droplet methods standard.  Plate based methods give you full length info and </a:t>
            </a:r>
            <a:r>
              <a:rPr lang="en-US" baseline="0" dirty="0" err="1" smtClean="0"/>
              <a:t>Seqwell</a:t>
            </a:r>
            <a:r>
              <a:rPr lang="en-US" baseline="0" dirty="0" smtClean="0"/>
              <a:t> great – not really fully commercially </a:t>
            </a:r>
            <a:r>
              <a:rPr lang="en-US" baseline="0" dirty="0" err="1" smtClean="0"/>
              <a:t>availabled</a:t>
            </a:r>
            <a:r>
              <a:rPr lang="en-US" baseline="0" dirty="0" smtClean="0"/>
              <a:t> and still requires same </a:t>
            </a:r>
            <a:r>
              <a:rPr lang="en-US" baseline="0" dirty="0" err="1" smtClean="0"/>
              <a:t>minum’s</a:t>
            </a:r>
            <a:r>
              <a:rPr lang="en-US" baseline="0" dirty="0" smtClean="0"/>
              <a:t> we do.</a:t>
            </a:r>
            <a:endParaRPr lang="en-US" dirty="0"/>
          </a:p>
        </p:txBody>
      </p:sp>
    </p:spTree>
    <p:extLst>
      <p:ext uri="{BB962C8B-B14F-4D97-AF65-F5344CB8AC3E}">
        <p14:creationId xmlns:p14="http://schemas.microsoft.com/office/powerpoint/2010/main" val="3935808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1866460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Want to think</a:t>
            </a:r>
            <a:r>
              <a:rPr lang="en-US" baseline="0" dirty="0" smtClean="0"/>
              <a:t> about your experiment and not rush – I will go over the sample prep type of discussions and recommendations we give at the SCC – please feel free to ask questions</a:t>
            </a:r>
            <a:endParaRPr lang="en-US" dirty="0"/>
          </a:p>
        </p:txBody>
      </p:sp>
    </p:spTree>
    <p:extLst>
      <p:ext uri="{BB962C8B-B14F-4D97-AF65-F5344CB8AC3E}">
        <p14:creationId xmlns:p14="http://schemas.microsoft.com/office/powerpoint/2010/main" val="535757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samples have looked at</a:t>
            </a:r>
            <a:r>
              <a:rPr lang="en-US" baseline="0" dirty="0" smtClean="0"/>
              <a:t> the SCC</a:t>
            </a:r>
            <a:endParaRPr lang="en-US" dirty="0"/>
          </a:p>
        </p:txBody>
      </p:sp>
    </p:spTree>
    <p:extLst>
      <p:ext uri="{BB962C8B-B14F-4D97-AF65-F5344CB8AC3E}">
        <p14:creationId xmlns:p14="http://schemas.microsoft.com/office/powerpoint/2010/main" val="203424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viability is the key to good sample prep</a:t>
            </a:r>
          </a:p>
          <a:p>
            <a:r>
              <a:rPr lang="en-US" baseline="0" dirty="0" smtClean="0"/>
              <a:t>Most of </a:t>
            </a:r>
            <a:r>
              <a:rPr lang="en-US" baseline="0" dirty="0" err="1" smtClean="0"/>
              <a:t>Nuc</a:t>
            </a:r>
            <a:r>
              <a:rPr lang="en-US" baseline="0" dirty="0" smtClean="0"/>
              <a:t>-Seq protocols are published on Brain samples – if you are then trying this on liver samples you should expect to spend weeks or months on optimization.</a:t>
            </a:r>
            <a:endParaRPr lang="en-US" dirty="0"/>
          </a:p>
        </p:txBody>
      </p:sp>
    </p:spTree>
    <p:extLst>
      <p:ext uri="{BB962C8B-B14F-4D97-AF65-F5344CB8AC3E}">
        <p14:creationId xmlns:p14="http://schemas.microsoft.com/office/powerpoint/2010/main" val="3644360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100,000-1</a:t>
            </a:r>
            <a:r>
              <a:rPr lang="en-US" baseline="0" dirty="0" smtClean="0"/>
              <a:t> Million cells/ml for droplet methods.  100-1000 cells/</a:t>
            </a:r>
            <a:r>
              <a:rPr lang="en-US" baseline="0" dirty="0" err="1" smtClean="0"/>
              <a:t>ul</a:t>
            </a:r>
            <a:endParaRPr lang="en-US" dirty="0"/>
          </a:p>
        </p:txBody>
      </p:sp>
    </p:spTree>
    <p:extLst>
      <p:ext uri="{BB962C8B-B14F-4D97-AF65-F5344CB8AC3E}">
        <p14:creationId xmlns:p14="http://schemas.microsoft.com/office/powerpoint/2010/main" val="306115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I say that? - Let’s start by remembering that most </a:t>
            </a:r>
            <a:r>
              <a:rPr lang="en-US" dirty="0" err="1" smtClean="0"/>
              <a:t>scRNAseq</a:t>
            </a:r>
            <a:r>
              <a:rPr lang="en-US" dirty="0" smtClean="0"/>
              <a:t> methods are mRNA – </a:t>
            </a:r>
            <a:r>
              <a:rPr lang="en-US" dirty="0" err="1" smtClean="0"/>
              <a:t>polyA</a:t>
            </a:r>
            <a:r>
              <a:rPr lang="en-US" dirty="0" smtClean="0"/>
              <a:t> tail based</a:t>
            </a:r>
            <a:r>
              <a:rPr lang="en-US" baseline="0" dirty="0" smtClean="0"/>
              <a:t> – so if you are looking for non polyadenylated transcripts most </a:t>
            </a:r>
            <a:r>
              <a:rPr lang="en-US" baseline="0" dirty="0" err="1" smtClean="0"/>
              <a:t>scRNAseq</a:t>
            </a:r>
            <a:r>
              <a:rPr lang="en-US" baseline="0" dirty="0" smtClean="0"/>
              <a:t> methods won’t work for you.  What I really want you to understand is the data quality you can expect in a </a:t>
            </a:r>
            <a:r>
              <a:rPr lang="en-US" baseline="0" dirty="0" err="1" smtClean="0"/>
              <a:t>scRNA</a:t>
            </a:r>
            <a:r>
              <a:rPr lang="en-US" baseline="0" dirty="0" smtClean="0"/>
              <a:t> compared to standard </a:t>
            </a:r>
            <a:r>
              <a:rPr lang="en-US" baseline="0" dirty="0" err="1" smtClean="0"/>
              <a:t>RNAseq</a:t>
            </a:r>
            <a:endParaRPr lang="en-US" baseline="0" dirty="0" smtClean="0"/>
          </a:p>
          <a:p>
            <a:r>
              <a:rPr lang="en-US" baseline="0" dirty="0" smtClean="0"/>
              <a:t>If you do a standard </a:t>
            </a:r>
            <a:r>
              <a:rPr lang="en-US" baseline="0" dirty="0" err="1" smtClean="0"/>
              <a:t>mRNAseq</a:t>
            </a:r>
            <a:r>
              <a:rPr lang="en-US" baseline="0" dirty="0" smtClean="0"/>
              <a:t> with 20M reads per sample….low input….single cell.</a:t>
            </a:r>
          </a:p>
          <a:p>
            <a:r>
              <a:rPr lang="en-US" baseline="0" dirty="0" err="1" smtClean="0"/>
              <a:t>scRNAseq</a:t>
            </a:r>
            <a:r>
              <a:rPr lang="en-US" baseline="0" dirty="0" smtClean="0"/>
              <a:t> – need 40-60 thousand reads per cell; compare to the 20M reads per sample of standard </a:t>
            </a:r>
            <a:r>
              <a:rPr lang="en-US" baseline="0" dirty="0" err="1" smtClean="0"/>
              <a:t>RNAseq</a:t>
            </a:r>
            <a:r>
              <a:rPr lang="en-US" baseline="0" dirty="0" smtClean="0"/>
              <a:t> – 350-500 cells for that 20M reads</a:t>
            </a:r>
          </a:p>
          <a:p>
            <a:r>
              <a:rPr lang="en-US" baseline="0" dirty="0" smtClean="0"/>
              <a:t> </a:t>
            </a:r>
            <a:r>
              <a:rPr lang="en-US" baseline="0" dirty="0" err="1" smtClean="0"/>
              <a:t>scRNAseq</a:t>
            </a:r>
            <a:r>
              <a:rPr lang="en-US" baseline="0" dirty="0" smtClean="0"/>
              <a:t> can be very powerful but you want to be sure it the best method to answer your scientific question.</a:t>
            </a:r>
            <a:endParaRPr lang="en-US" dirty="0"/>
          </a:p>
        </p:txBody>
      </p:sp>
    </p:spTree>
    <p:extLst>
      <p:ext uri="{BB962C8B-B14F-4D97-AF65-F5344CB8AC3E}">
        <p14:creationId xmlns:p14="http://schemas.microsoft.com/office/powerpoint/2010/main" val="1787701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viability is the key to good sample prep</a:t>
            </a:r>
          </a:p>
          <a:p>
            <a:r>
              <a:rPr lang="en-US" baseline="0" dirty="0" smtClean="0"/>
              <a:t>Most of </a:t>
            </a:r>
            <a:r>
              <a:rPr lang="en-US" baseline="0" dirty="0" err="1" smtClean="0"/>
              <a:t>Nuc</a:t>
            </a:r>
            <a:r>
              <a:rPr lang="en-US" baseline="0" dirty="0" smtClean="0"/>
              <a:t>-Seq protocols are published on Brain samples – if you are then trying this on liver samples you should expect to spend weeks or months on optimization.</a:t>
            </a:r>
            <a:endParaRPr lang="en-US" dirty="0"/>
          </a:p>
        </p:txBody>
      </p:sp>
    </p:spTree>
    <p:extLst>
      <p:ext uri="{BB962C8B-B14F-4D97-AF65-F5344CB8AC3E}">
        <p14:creationId xmlns:p14="http://schemas.microsoft.com/office/powerpoint/2010/main" val="1451100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viability is the key to good sample prep</a:t>
            </a:r>
          </a:p>
          <a:p>
            <a:r>
              <a:rPr lang="en-US" baseline="0" dirty="0" smtClean="0"/>
              <a:t>Most of </a:t>
            </a:r>
            <a:r>
              <a:rPr lang="en-US" baseline="0" dirty="0" err="1" smtClean="0"/>
              <a:t>Nuc</a:t>
            </a:r>
            <a:r>
              <a:rPr lang="en-US" baseline="0" dirty="0" smtClean="0"/>
              <a:t>-Seq protocols are published on Brain samples – if you are then trying this on liver samples you should expect to spend weeks or months on optimization.</a:t>
            </a:r>
            <a:endParaRPr lang="en-US" dirty="0"/>
          </a:p>
        </p:txBody>
      </p:sp>
    </p:spTree>
    <p:extLst>
      <p:ext uri="{BB962C8B-B14F-4D97-AF65-F5344CB8AC3E}">
        <p14:creationId xmlns:p14="http://schemas.microsoft.com/office/powerpoint/2010/main" val="1014292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viability is the key to good sample prep</a:t>
            </a:r>
          </a:p>
          <a:p>
            <a:r>
              <a:rPr lang="en-US" baseline="0" dirty="0" smtClean="0"/>
              <a:t>Most of </a:t>
            </a:r>
            <a:r>
              <a:rPr lang="en-US" baseline="0" dirty="0" err="1" smtClean="0"/>
              <a:t>Nuc</a:t>
            </a:r>
            <a:r>
              <a:rPr lang="en-US" baseline="0" dirty="0" smtClean="0"/>
              <a:t>-Seq protocols are published on Brain samples – if you are then trying this on liver samples you should expect to spend weeks or months on optimization.</a:t>
            </a:r>
            <a:endParaRPr lang="en-US" dirty="0"/>
          </a:p>
        </p:txBody>
      </p:sp>
    </p:spTree>
    <p:extLst>
      <p:ext uri="{BB962C8B-B14F-4D97-AF65-F5344CB8AC3E}">
        <p14:creationId xmlns:p14="http://schemas.microsoft.com/office/powerpoint/2010/main" val="1227308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viability is the key to good sample prep</a:t>
            </a:r>
          </a:p>
          <a:p>
            <a:r>
              <a:rPr lang="en-US" baseline="0" dirty="0" smtClean="0"/>
              <a:t>Most of </a:t>
            </a:r>
            <a:r>
              <a:rPr lang="en-US" baseline="0" dirty="0" err="1" smtClean="0"/>
              <a:t>Nuc</a:t>
            </a:r>
            <a:r>
              <a:rPr lang="en-US" baseline="0" dirty="0" smtClean="0"/>
              <a:t>-Seq protocols are published on Brain samples – if you are then trying this on liver samples you should expect to spend weeks or months on optimization.</a:t>
            </a:r>
            <a:endParaRPr lang="en-US" dirty="0"/>
          </a:p>
        </p:txBody>
      </p:sp>
    </p:spTree>
    <p:extLst>
      <p:ext uri="{BB962C8B-B14F-4D97-AF65-F5344CB8AC3E}">
        <p14:creationId xmlns:p14="http://schemas.microsoft.com/office/powerpoint/2010/main" val="2510078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can run the droplet methods with fewer cells, but the cost</a:t>
            </a:r>
            <a:r>
              <a:rPr lang="en-US" baseline="0" dirty="0" smtClean="0"/>
              <a:t> per cell increases rapidly.   10x for example is about 20C per cell, but if you only collect a thousand cells that price is over $1.25 per sample.</a:t>
            </a:r>
            <a:endParaRPr lang="en-US" dirty="0"/>
          </a:p>
        </p:txBody>
      </p:sp>
    </p:spTree>
    <p:extLst>
      <p:ext uri="{BB962C8B-B14F-4D97-AF65-F5344CB8AC3E}">
        <p14:creationId xmlns:p14="http://schemas.microsoft.com/office/powerpoint/2010/main" val="1402215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570557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can run the droplet methods with fewer cells, but the cost</a:t>
            </a:r>
            <a:r>
              <a:rPr lang="en-US" baseline="0" dirty="0" smtClean="0"/>
              <a:t> per cell increases rapidly.   10x for example is about 20C per cell, but if you only collect a thousand cells that price is over $1.25 per sample.</a:t>
            </a:r>
            <a:endParaRPr lang="en-US" dirty="0"/>
          </a:p>
        </p:txBody>
      </p:sp>
    </p:spTree>
    <p:extLst>
      <p:ext uri="{BB962C8B-B14F-4D97-AF65-F5344CB8AC3E}">
        <p14:creationId xmlns:p14="http://schemas.microsoft.com/office/powerpoint/2010/main" val="3688322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4127971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2425976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1712811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this is a class on </a:t>
            </a:r>
            <a:r>
              <a:rPr lang="en-US" baseline="0" dirty="0" err="1" smtClean="0"/>
              <a:t>scRNA-seq</a:t>
            </a:r>
            <a:r>
              <a:rPr lang="en-US" baseline="0" dirty="0" smtClean="0"/>
              <a:t> data analysis, so obviously you are all </a:t>
            </a:r>
            <a:r>
              <a:rPr lang="en-US" baseline="0" dirty="0" err="1" smtClean="0"/>
              <a:t>intersted</a:t>
            </a:r>
            <a:r>
              <a:rPr lang="en-US" baseline="0" dirty="0" smtClean="0"/>
              <a:t> in that.  I think it is important that you are aware that it isn’t always the best answer for your scientific question.  In fact I was just working with a researcher who was interested in a few transcripts in particular in a neuronal subtype – when she looked at existing data she realized her transcript was showing up in so few cells that sorting and doing a bulk sequencing on the sorted cells would be better for her.</a:t>
            </a:r>
            <a:endParaRPr lang="en-US" dirty="0"/>
          </a:p>
        </p:txBody>
      </p:sp>
    </p:spTree>
    <p:extLst>
      <p:ext uri="{BB962C8B-B14F-4D97-AF65-F5344CB8AC3E}">
        <p14:creationId xmlns:p14="http://schemas.microsoft.com/office/powerpoint/2010/main" val="1946380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1040094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4271278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1412148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Want to think</a:t>
            </a:r>
            <a:r>
              <a:rPr lang="en-US" baseline="0" dirty="0" smtClean="0"/>
              <a:t> about your experiment and not rush – I will go over the sample prep type of discussions and recommendations we give at the SCC – please feel free to ask questions</a:t>
            </a:r>
            <a:endParaRPr lang="en-US" dirty="0"/>
          </a:p>
        </p:txBody>
      </p:sp>
    </p:spTree>
    <p:extLst>
      <p:ext uri="{BB962C8B-B14F-4D97-AF65-F5344CB8AC3E}">
        <p14:creationId xmlns:p14="http://schemas.microsoft.com/office/powerpoint/2010/main" val="3873474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your single sample</a:t>
            </a:r>
            <a:r>
              <a:rPr lang="en-US" baseline="0" dirty="0" smtClean="0"/>
              <a:t> has many thousands of cells. Weird things can still happen. You need to have separate biological replicates to ensure the validity of your data.</a:t>
            </a:r>
          </a:p>
          <a:p>
            <a:endParaRPr lang="en-US" baseline="0" dirty="0" smtClean="0"/>
          </a:p>
          <a:p>
            <a:r>
              <a:rPr lang="en-US" baseline="0" dirty="0" smtClean="0"/>
              <a:t>You want to have treatment vs control on the same day</a:t>
            </a:r>
            <a:endParaRPr lang="en-US" dirty="0"/>
          </a:p>
        </p:txBody>
      </p:sp>
    </p:spTree>
    <p:extLst>
      <p:ext uri="{BB962C8B-B14F-4D97-AF65-F5344CB8AC3E}">
        <p14:creationId xmlns:p14="http://schemas.microsoft.com/office/powerpoint/2010/main" val="3966290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your single sample</a:t>
            </a:r>
            <a:r>
              <a:rPr lang="en-US" baseline="0" dirty="0" smtClean="0"/>
              <a:t> has many thousands of cells. Weird things can still happen. You need to have separate biological replicates to ensure the validity of your data.</a:t>
            </a:r>
          </a:p>
          <a:p>
            <a:endParaRPr lang="en-US" baseline="0" dirty="0" smtClean="0"/>
          </a:p>
          <a:p>
            <a:r>
              <a:rPr lang="en-US" baseline="0" dirty="0" smtClean="0"/>
              <a:t>You want to have treatment vs control on the same day</a:t>
            </a:r>
            <a:endParaRPr lang="en-US" dirty="0"/>
          </a:p>
        </p:txBody>
      </p:sp>
    </p:spTree>
    <p:extLst>
      <p:ext uri="{BB962C8B-B14F-4D97-AF65-F5344CB8AC3E}">
        <p14:creationId xmlns:p14="http://schemas.microsoft.com/office/powerpoint/2010/main" val="223128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step in single cell sequencing is deciding if you need </a:t>
            </a:r>
            <a:r>
              <a:rPr lang="en-US" baseline="0" dirty="0" err="1" smtClean="0"/>
              <a:t>scRNASeq</a:t>
            </a:r>
            <a:r>
              <a:rPr lang="en-US" baseline="0" dirty="0" smtClean="0"/>
              <a:t> for your question.   Bulk vs </a:t>
            </a:r>
            <a:r>
              <a:rPr lang="en-US" baseline="0" dirty="0" err="1" smtClean="0"/>
              <a:t>scRNA</a:t>
            </a:r>
            <a:endParaRPr lang="en-US" baseline="0" dirty="0" smtClean="0"/>
          </a:p>
          <a:p>
            <a:r>
              <a:rPr lang="en-US" baseline="0" dirty="0" smtClean="0"/>
              <a:t>For a </a:t>
            </a:r>
            <a:r>
              <a:rPr lang="en-US" baseline="0" dirty="0" err="1" smtClean="0"/>
              <a:t>crispr</a:t>
            </a:r>
            <a:r>
              <a:rPr lang="en-US" baseline="0" dirty="0" smtClean="0"/>
              <a:t> screen the bulk would tell you about the phenotype you selected on, but not yield any information on the effect due to an individual k/o</a:t>
            </a:r>
            <a:endParaRPr lang="en-US" dirty="0"/>
          </a:p>
        </p:txBody>
      </p:sp>
    </p:spTree>
    <p:extLst>
      <p:ext uri="{BB962C8B-B14F-4D97-AF65-F5344CB8AC3E}">
        <p14:creationId xmlns:p14="http://schemas.microsoft.com/office/powerpoint/2010/main" val="572634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18987234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a high</a:t>
            </a:r>
            <a:r>
              <a:rPr lang="en-US" baseline="0" dirty="0" smtClean="0"/>
              <a:t> number of reads per cell barcode – messy when cells sick or dead</a:t>
            </a:r>
            <a:endParaRPr lang="en-US" dirty="0"/>
          </a:p>
        </p:txBody>
      </p:sp>
    </p:spTree>
    <p:extLst>
      <p:ext uri="{BB962C8B-B14F-4D97-AF65-F5344CB8AC3E}">
        <p14:creationId xmlns:p14="http://schemas.microsoft.com/office/powerpoint/2010/main" val="4067216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fresh sample – can </a:t>
            </a:r>
            <a:r>
              <a:rPr lang="en-US" dirty="0" err="1" smtClean="0"/>
              <a:t>cryopreseve</a:t>
            </a:r>
            <a:r>
              <a:rPr lang="en-US" baseline="0" dirty="0" smtClean="0"/>
              <a:t> or try </a:t>
            </a:r>
            <a:r>
              <a:rPr lang="en-US" baseline="0" dirty="0" err="1" smtClean="0"/>
              <a:t>Nuc</a:t>
            </a:r>
            <a:r>
              <a:rPr lang="en-US" baseline="0" dirty="0" smtClean="0"/>
              <a:t> Seq</a:t>
            </a:r>
            <a:endParaRPr lang="en-US" dirty="0"/>
          </a:p>
        </p:txBody>
      </p:sp>
    </p:spTree>
    <p:extLst>
      <p:ext uri="{BB962C8B-B14F-4D97-AF65-F5344CB8AC3E}">
        <p14:creationId xmlns:p14="http://schemas.microsoft.com/office/powerpoint/2010/main" val="33858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 little more closely</a:t>
            </a:r>
            <a:r>
              <a:rPr lang="en-US" baseline="0" dirty="0" smtClean="0"/>
              <a:t> at the standard </a:t>
            </a:r>
            <a:r>
              <a:rPr lang="en-US" baseline="0" dirty="0" err="1" smtClean="0"/>
              <a:t>scRNA</a:t>
            </a:r>
            <a:r>
              <a:rPr lang="en-US" baseline="0" dirty="0" smtClean="0"/>
              <a:t>-Seq applications.</a:t>
            </a:r>
          </a:p>
          <a:p>
            <a:r>
              <a:rPr lang="en-US" baseline="0" dirty="0" smtClean="0"/>
              <a:t>Again if your looking at heterogeneity in a population, but you really only have 2 pretty homogenous populations then you are probably better off sorting and looking at bulk </a:t>
            </a:r>
            <a:r>
              <a:rPr lang="en-US" baseline="0" dirty="0" err="1" smtClean="0"/>
              <a:t>RNAseq</a:t>
            </a:r>
            <a:endParaRPr lang="en-US" baseline="0" dirty="0" smtClean="0"/>
          </a:p>
          <a:p>
            <a:pPr marL="0" marR="0" indent="0" defTabSz="800100" eaLnBrk="1" fontAlgn="auto" latinLnBrk="0" hangingPunct="1">
              <a:lnSpc>
                <a:spcPct val="100000"/>
              </a:lnSpc>
              <a:spcBef>
                <a:spcPts val="0"/>
              </a:spcBef>
              <a:spcAft>
                <a:spcPts val="0"/>
              </a:spcAft>
              <a:buClrTx/>
              <a:buSzTx/>
              <a:buFontTx/>
              <a:buNone/>
              <a:tabLst/>
              <a:defRPr/>
            </a:pPr>
            <a:r>
              <a:rPr lang="en-US" dirty="0" smtClean="0"/>
              <a:t>While these applications of </a:t>
            </a:r>
            <a:r>
              <a:rPr lang="en-US" dirty="0" err="1" smtClean="0"/>
              <a:t>scRNA</a:t>
            </a:r>
            <a:r>
              <a:rPr lang="en-US" dirty="0" smtClean="0"/>
              <a:t>-Seq</a:t>
            </a:r>
            <a:r>
              <a:rPr lang="en-US" baseline="0" dirty="0" smtClean="0"/>
              <a:t> sound great it is important to be realistic and understand the kind of data you can expect from </a:t>
            </a:r>
            <a:r>
              <a:rPr lang="en-US" baseline="0" dirty="0" err="1" smtClean="0"/>
              <a:t>scRNAseq</a:t>
            </a:r>
            <a:endParaRPr lang="en-US" dirty="0" smtClean="0"/>
          </a:p>
          <a:p>
            <a:endParaRPr lang="en-US" dirty="0"/>
          </a:p>
        </p:txBody>
      </p:sp>
    </p:spTree>
    <p:extLst>
      <p:ext uri="{BB962C8B-B14F-4D97-AF65-F5344CB8AC3E}">
        <p14:creationId xmlns:p14="http://schemas.microsoft.com/office/powerpoint/2010/main" val="1833335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Bullet 2</a:t>
            </a:r>
            <a:r>
              <a:rPr lang="en-US" baseline="0" dirty="0" smtClean="0"/>
              <a:t> – again as long as this is ok given biology of the system.</a:t>
            </a:r>
            <a:endParaRPr lang="en-US" dirty="0"/>
          </a:p>
        </p:txBody>
      </p:sp>
    </p:spTree>
    <p:extLst>
      <p:ext uri="{BB962C8B-B14F-4D97-AF65-F5344CB8AC3E}">
        <p14:creationId xmlns:p14="http://schemas.microsoft.com/office/powerpoint/2010/main" val="104882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Bullet 2</a:t>
            </a:r>
            <a:r>
              <a:rPr lang="en-US" baseline="0" dirty="0" smtClean="0"/>
              <a:t> – again as long as this is ok given biology of the system.</a:t>
            </a:r>
            <a:endParaRPr lang="en-US" dirty="0"/>
          </a:p>
        </p:txBody>
      </p:sp>
    </p:spTree>
    <p:extLst>
      <p:ext uri="{BB962C8B-B14F-4D97-AF65-F5344CB8AC3E}">
        <p14:creationId xmlns:p14="http://schemas.microsoft.com/office/powerpoint/2010/main" val="377144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a lot with Immune cells, Brain – in our core we have helped with studies on organoids, lung, tumor etc.  - Often use previously established marker gene sets to help identify clusters</a:t>
            </a:r>
            <a:endParaRPr lang="en-US" dirty="0"/>
          </a:p>
        </p:txBody>
      </p:sp>
    </p:spTree>
    <p:extLst>
      <p:ext uri="{BB962C8B-B14F-4D97-AF65-F5344CB8AC3E}">
        <p14:creationId xmlns:p14="http://schemas.microsoft.com/office/powerpoint/2010/main" val="118618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Frog</a:t>
            </a:r>
            <a:r>
              <a:rPr lang="en-US" baseline="0" dirty="0" smtClean="0"/>
              <a:t> embryo during 1</a:t>
            </a:r>
            <a:r>
              <a:rPr lang="en-US" baseline="30000" dirty="0" smtClean="0"/>
              <a:t>st</a:t>
            </a:r>
            <a:r>
              <a:rPr lang="en-US" baseline="0" dirty="0" smtClean="0"/>
              <a:t> day of fertilization – can see through this low dimensional visualization the pattern increasing in complexity over time.</a:t>
            </a:r>
            <a:endParaRPr lang="en-US" dirty="0"/>
          </a:p>
        </p:txBody>
      </p:sp>
    </p:spTree>
    <p:extLst>
      <p:ext uri="{BB962C8B-B14F-4D97-AF65-F5344CB8AC3E}">
        <p14:creationId xmlns:p14="http://schemas.microsoft.com/office/powerpoint/2010/main" val="27525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a:t>
            </a:r>
            <a:r>
              <a:rPr lang="en-US" baseline="0" dirty="0" smtClean="0"/>
              <a:t> cells based on gene sets found to closest neighbor to build tree</a:t>
            </a:r>
            <a:endParaRPr lang="en-US" dirty="0"/>
          </a:p>
        </p:txBody>
      </p:sp>
    </p:spTree>
    <p:extLst>
      <p:ext uri="{BB962C8B-B14F-4D97-AF65-F5344CB8AC3E}">
        <p14:creationId xmlns:p14="http://schemas.microsoft.com/office/powerpoint/2010/main" val="370581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FFFFFF"/>
        </a:solidFill>
        <a:effectLst/>
      </p:bgPr>
    </p:bg>
    <p:spTree>
      <p:nvGrpSpPr>
        <p:cNvPr id="1" name=""/>
        <p:cNvGrpSpPr/>
        <p:nvPr/>
      </p:nvGrpSpPr>
      <p:grpSpPr>
        <a:xfrm>
          <a:off x="0" y="0"/>
          <a:ext cx="0" cy="0"/>
          <a:chOff x="0" y="0"/>
          <a:chExt cx="0" cy="0"/>
        </a:xfrm>
      </p:grpSpPr>
      <p:sp>
        <p:nvSpPr>
          <p:cNvPr id="12" name="Shape 12"/>
          <p:cNvSpPr/>
          <p:nvPr/>
        </p:nvSpPr>
        <p:spPr>
          <a:xfrm>
            <a:off x="33542" y="-17509"/>
            <a:ext cx="17340264" cy="9753600"/>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14" name="Shape 14"/>
          <p:cNvSpPr>
            <a:spLocks noGrp="1"/>
          </p:cNvSpPr>
          <p:nvPr>
            <p:ph type="title"/>
          </p:nvPr>
        </p:nvSpPr>
        <p:spPr>
          <a:xfrm>
            <a:off x="1290197" y="1703009"/>
            <a:ext cx="14759870" cy="1555932"/>
          </a:xfrm>
          <a:prstGeom prst="rect">
            <a:avLst/>
          </a:prstGeom>
        </p:spPr>
        <p:txBody>
          <a:bodyPr lIns="38704" tIns="38704" rIns="38704" bIns="38704"/>
          <a:lstStyle>
            <a:lvl1pPr algn="l" defTabSz="800140">
              <a:lnSpc>
                <a:spcPct val="100000"/>
              </a:lnSpc>
              <a:defRPr sz="5400">
                <a:solidFill>
                  <a:srgbClr val="307ED6"/>
                </a:solidFill>
              </a:defRPr>
            </a:lvl1pPr>
          </a:lstStyle>
          <a:p>
            <a:r>
              <a:rPr dirty="0"/>
              <a:t>Title Text</a:t>
            </a:r>
          </a:p>
        </p:txBody>
      </p:sp>
      <p:sp>
        <p:nvSpPr>
          <p:cNvPr id="15" name="Shape 15"/>
          <p:cNvSpPr>
            <a:spLocks noGrp="1"/>
          </p:cNvSpPr>
          <p:nvPr>
            <p:ph type="body" sz="half" idx="1"/>
          </p:nvPr>
        </p:nvSpPr>
        <p:spPr>
          <a:xfrm>
            <a:off x="1290197" y="3344091"/>
            <a:ext cx="14759870" cy="2353250"/>
          </a:xfrm>
          <a:prstGeom prst="rect">
            <a:avLst/>
          </a:prstGeom>
        </p:spPr>
        <p:txBody>
          <a:bodyPr lIns="38704" tIns="38704" rIns="38704" bIns="38704"/>
          <a:lstStyle>
            <a:lvl1pPr marL="0" indent="0" defTabSz="800140">
              <a:lnSpc>
                <a:spcPct val="100000"/>
              </a:lnSpc>
              <a:spcBef>
                <a:spcPts val="1900"/>
              </a:spcBef>
              <a:buClr>
                <a:srgbClr val="000000"/>
              </a:buClr>
              <a:defRPr sz="2400">
                <a:solidFill>
                  <a:schemeClr val="bg2">
                    <a:lumMod val="10000"/>
                  </a:schemeClr>
                </a:solidFill>
              </a:defRPr>
            </a:lvl1pPr>
            <a:lvl2pPr marL="0" indent="0" defTabSz="800140">
              <a:lnSpc>
                <a:spcPct val="100000"/>
              </a:lnSpc>
              <a:spcBef>
                <a:spcPts val="1900"/>
              </a:spcBef>
              <a:buClr>
                <a:srgbClr val="000000"/>
              </a:buClr>
              <a:defRPr>
                <a:solidFill>
                  <a:schemeClr val="bg2">
                    <a:lumMod val="10000"/>
                  </a:schemeClr>
                </a:solidFill>
              </a:defRPr>
            </a:lvl2pPr>
            <a:lvl3pPr marL="0" indent="0" defTabSz="800140">
              <a:lnSpc>
                <a:spcPct val="100000"/>
              </a:lnSpc>
              <a:spcBef>
                <a:spcPts val="1900"/>
              </a:spcBef>
              <a:buClr>
                <a:srgbClr val="000000"/>
              </a:buClr>
              <a:defRPr sz="2000">
                <a:solidFill>
                  <a:schemeClr val="bg2">
                    <a:lumMod val="10000"/>
                  </a:schemeClr>
                </a:solidFill>
              </a:defRPr>
            </a:lvl3pPr>
            <a:lvl4pPr marL="0" indent="0" defTabSz="800140">
              <a:lnSpc>
                <a:spcPct val="100000"/>
              </a:lnSpc>
              <a:spcBef>
                <a:spcPts val="1900"/>
              </a:spcBef>
              <a:buClr>
                <a:srgbClr val="000000"/>
              </a:buClr>
              <a:defRPr sz="1800">
                <a:solidFill>
                  <a:schemeClr val="bg2">
                    <a:lumMod val="10000"/>
                  </a:schemeClr>
                </a:solidFill>
              </a:defRPr>
            </a:lvl4pPr>
            <a:lvl5pPr marL="0" indent="0" defTabSz="800140">
              <a:lnSpc>
                <a:spcPct val="100000"/>
              </a:lnSpc>
              <a:spcBef>
                <a:spcPts val="1900"/>
              </a:spcBef>
              <a:buClr>
                <a:srgbClr val="000000"/>
              </a:buClr>
              <a:defRPr sz="1600">
                <a:solidFill>
                  <a:schemeClr val="bg2">
                    <a:lumMod val="10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6" name="Shape 16"/>
          <p:cNvSpPr>
            <a:spLocks noGrp="1"/>
          </p:cNvSpPr>
          <p:nvPr>
            <p:ph type="sldNum" sz="quarter" idx="2"/>
          </p:nvPr>
        </p:nvSpPr>
        <p:spPr>
          <a:xfrm>
            <a:off x="16878342" y="9271242"/>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ith Caption">
    <p:bg>
      <p:bgPr>
        <a:solidFill>
          <a:srgbClr val="307ED6"/>
        </a:solidFill>
        <a:effectLst/>
      </p:bgPr>
    </p:bg>
    <p:spTree>
      <p:nvGrpSpPr>
        <p:cNvPr id="1" name=""/>
        <p:cNvGrpSpPr/>
        <p:nvPr/>
      </p:nvGrpSpPr>
      <p:grpSpPr>
        <a:xfrm>
          <a:off x="0" y="0"/>
          <a:ext cx="0" cy="0"/>
          <a:chOff x="0" y="0"/>
          <a:chExt cx="0" cy="0"/>
        </a:xfrm>
      </p:grpSpPr>
      <p:sp>
        <p:nvSpPr>
          <p:cNvPr id="178" name="Shape 178"/>
          <p:cNvSpPr/>
          <p:nvPr/>
        </p:nvSpPr>
        <p:spPr>
          <a:xfrm>
            <a:off x="619294" y="549189"/>
            <a:ext cx="16101676" cy="8655222"/>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179" name="Shape 179"/>
          <p:cNvSpPr>
            <a:spLocks noGrp="1"/>
          </p:cNvSpPr>
          <p:nvPr>
            <p:ph type="title"/>
          </p:nvPr>
        </p:nvSpPr>
        <p:spPr>
          <a:xfrm>
            <a:off x="1156017" y="6502400"/>
            <a:ext cx="15028230" cy="743132"/>
          </a:xfrm>
          <a:prstGeom prst="rect">
            <a:avLst/>
          </a:prstGeom>
        </p:spPr>
        <p:txBody>
          <a:bodyPr lIns="38704" tIns="38704" rIns="38704" bIns="38704"/>
          <a:lstStyle>
            <a:lvl1pPr algn="r" defTabSz="800140">
              <a:lnSpc>
                <a:spcPct val="100000"/>
              </a:lnSpc>
              <a:defRPr sz="5400"/>
            </a:lvl1pPr>
          </a:lstStyle>
          <a:p>
            <a:r>
              <a:t>Title Text</a:t>
            </a:r>
          </a:p>
        </p:txBody>
      </p:sp>
      <p:sp>
        <p:nvSpPr>
          <p:cNvPr id="180" name="Shape 180"/>
          <p:cNvSpPr>
            <a:spLocks noGrp="1"/>
          </p:cNvSpPr>
          <p:nvPr>
            <p:ph type="body" sz="quarter" idx="1"/>
          </p:nvPr>
        </p:nvSpPr>
        <p:spPr>
          <a:xfrm>
            <a:off x="1156017" y="7361649"/>
            <a:ext cx="15028230" cy="619277"/>
          </a:xfrm>
          <a:prstGeom prst="rect">
            <a:avLst/>
          </a:prstGeom>
        </p:spPr>
        <p:txBody>
          <a:bodyPr/>
          <a:lstStyle>
            <a:lvl1pPr marL="0" indent="0" algn="r" defTabSz="800140">
              <a:lnSpc>
                <a:spcPct val="100000"/>
              </a:lnSpc>
              <a:spcBef>
                <a:spcPts val="1900"/>
              </a:spcBef>
              <a:defRPr sz="1600">
                <a:solidFill>
                  <a:srgbClr val="777579"/>
                </a:solidFill>
              </a:defRPr>
            </a:lvl1pPr>
            <a:lvl2pPr marL="0" indent="0" algn="r" defTabSz="800140">
              <a:lnSpc>
                <a:spcPct val="100000"/>
              </a:lnSpc>
              <a:spcBef>
                <a:spcPts val="1900"/>
              </a:spcBef>
              <a:defRPr sz="1200">
                <a:solidFill>
                  <a:srgbClr val="777579"/>
                </a:solidFill>
              </a:defRPr>
            </a:lvl2pPr>
            <a:lvl3pPr marL="0" indent="0" algn="r" defTabSz="800140">
              <a:lnSpc>
                <a:spcPct val="100000"/>
              </a:lnSpc>
              <a:spcBef>
                <a:spcPts val="1900"/>
              </a:spcBef>
              <a:defRPr sz="1200">
                <a:solidFill>
                  <a:srgbClr val="777579"/>
                </a:solidFill>
              </a:defRPr>
            </a:lvl3pPr>
            <a:lvl4pPr marL="0" indent="0" algn="r" defTabSz="800140">
              <a:lnSpc>
                <a:spcPct val="100000"/>
              </a:lnSpc>
              <a:spcBef>
                <a:spcPts val="1900"/>
              </a:spcBef>
              <a:defRPr sz="1200">
                <a:solidFill>
                  <a:srgbClr val="777579"/>
                </a:solidFill>
              </a:defRPr>
            </a:lvl4pPr>
            <a:lvl5pPr marL="0" indent="0" algn="r" defTabSz="800140">
              <a:lnSpc>
                <a:spcPct val="100000"/>
              </a:lnSpc>
              <a:spcBef>
                <a:spcPts val="1900"/>
              </a:spcBef>
              <a:defRPr sz="1200">
                <a:solidFill>
                  <a:srgbClr val="777579"/>
                </a:solidFill>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xfrm>
            <a:off x="16155831" y="8035109"/>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199" name="Shape 199"/>
          <p:cNvSpPr>
            <a:spLocks noGrp="1"/>
          </p:cNvSpPr>
          <p:nvPr>
            <p:ph type="title"/>
          </p:nvPr>
        </p:nvSpPr>
        <p:spPr>
          <a:xfrm>
            <a:off x="1300519" y="2623540"/>
            <a:ext cx="14739226" cy="2903503"/>
          </a:xfrm>
          <a:prstGeom prst="rect">
            <a:avLst/>
          </a:prstGeom>
        </p:spPr>
        <p:txBody>
          <a:bodyPr lIns="65023" tIns="65023" rIns="65023" bIns="65023" anchor="ctr">
            <a:normAutofit/>
          </a:bodyPr>
          <a:lstStyle>
            <a:lvl1pPr>
              <a:lnSpc>
                <a:spcPct val="100000"/>
              </a:lnSpc>
              <a:defRPr sz="6200">
                <a:solidFill>
                  <a:srgbClr val="000000"/>
                </a:solidFill>
                <a:latin typeface="Arial"/>
                <a:ea typeface="Arial"/>
                <a:cs typeface="Arial"/>
                <a:sym typeface="Arial"/>
              </a:defRPr>
            </a:lvl1pPr>
          </a:lstStyle>
          <a:p>
            <a:r>
              <a:t>Title Text</a:t>
            </a:r>
          </a:p>
        </p:txBody>
      </p:sp>
      <p:sp>
        <p:nvSpPr>
          <p:cNvPr id="200" name="Shape 200"/>
          <p:cNvSpPr>
            <a:spLocks noGrp="1"/>
          </p:cNvSpPr>
          <p:nvPr>
            <p:ph type="body" sz="half" idx="1"/>
          </p:nvPr>
        </p:nvSpPr>
        <p:spPr>
          <a:xfrm>
            <a:off x="2601040" y="5527043"/>
            <a:ext cx="12138185" cy="4226561"/>
          </a:xfrm>
          <a:prstGeom prst="rect">
            <a:avLst/>
          </a:prstGeom>
        </p:spPr>
        <p:txBody>
          <a:bodyPr lIns="65023" tIns="65023" rIns="65023" bIns="65023">
            <a:normAutofit/>
          </a:bodyPr>
          <a:lstStyle>
            <a:lvl1pPr marL="0" indent="0" algn="ctr">
              <a:lnSpc>
                <a:spcPct val="100000"/>
              </a:lnSpc>
              <a:spcBef>
                <a:spcPts val="700"/>
              </a:spcBef>
              <a:defRPr sz="4400">
                <a:solidFill>
                  <a:schemeClr val="tx1">
                    <a:lumMod val="50000"/>
                  </a:schemeClr>
                </a:solidFill>
                <a:latin typeface="Arial"/>
                <a:ea typeface="Arial"/>
                <a:cs typeface="Arial"/>
                <a:sym typeface="Arial"/>
              </a:defRPr>
            </a:lvl1pPr>
            <a:lvl2pPr marL="0" indent="457223" algn="ctr">
              <a:lnSpc>
                <a:spcPct val="100000"/>
              </a:lnSpc>
              <a:spcBef>
                <a:spcPts val="700"/>
              </a:spcBef>
              <a:defRPr sz="4400">
                <a:solidFill>
                  <a:schemeClr val="tx1">
                    <a:lumMod val="50000"/>
                  </a:schemeClr>
                </a:solidFill>
                <a:latin typeface="Arial"/>
                <a:ea typeface="Arial"/>
                <a:cs typeface="Arial"/>
                <a:sym typeface="Arial"/>
              </a:defRPr>
            </a:lvl2pPr>
            <a:lvl3pPr marL="0" indent="914446" algn="ctr">
              <a:lnSpc>
                <a:spcPct val="100000"/>
              </a:lnSpc>
              <a:spcBef>
                <a:spcPts val="700"/>
              </a:spcBef>
              <a:defRPr sz="4400">
                <a:solidFill>
                  <a:schemeClr val="tx1">
                    <a:lumMod val="50000"/>
                  </a:schemeClr>
                </a:solidFill>
                <a:latin typeface="Arial"/>
                <a:ea typeface="Arial"/>
                <a:cs typeface="Arial"/>
                <a:sym typeface="Arial"/>
              </a:defRPr>
            </a:lvl3pPr>
            <a:lvl4pPr marL="0" indent="1371668" algn="ctr">
              <a:lnSpc>
                <a:spcPct val="100000"/>
              </a:lnSpc>
              <a:spcBef>
                <a:spcPts val="700"/>
              </a:spcBef>
              <a:defRPr sz="4400">
                <a:solidFill>
                  <a:schemeClr val="tx1">
                    <a:lumMod val="50000"/>
                  </a:schemeClr>
                </a:solidFill>
                <a:latin typeface="Arial"/>
                <a:ea typeface="Arial"/>
                <a:cs typeface="Arial"/>
                <a:sym typeface="Arial"/>
              </a:defRPr>
            </a:lvl4pPr>
            <a:lvl5pPr marL="0" indent="1828892" algn="ctr">
              <a:lnSpc>
                <a:spcPct val="100000"/>
              </a:lnSpc>
              <a:spcBef>
                <a:spcPts val="700"/>
              </a:spcBef>
              <a:defRPr sz="4400">
                <a:solidFill>
                  <a:schemeClr val="tx1">
                    <a:lumMod val="50000"/>
                  </a:schemeClr>
                </a:solidFill>
                <a:latin typeface="Arial"/>
                <a:ea typeface="Arial"/>
                <a:cs typeface="Arial"/>
                <a:sym typeface="Aria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01" name="Shape 201"/>
          <p:cNvSpPr>
            <a:spLocks noGrp="1"/>
          </p:cNvSpPr>
          <p:nvPr>
            <p:ph type="sldNum" sz="quarter" idx="2"/>
          </p:nvPr>
        </p:nvSpPr>
        <p:spPr>
          <a:xfrm>
            <a:off x="12427189" y="9111021"/>
            <a:ext cx="4046062" cy="377537"/>
          </a:xfrm>
          <a:prstGeom prst="rect">
            <a:avLst/>
          </a:prstGeom>
        </p:spPr>
        <p:txBody>
          <a:bodyPr lIns="65023" tIns="65023" rIns="65023" bIns="65023" anchor="ctr"/>
          <a:lstStyle>
            <a:lvl1pPr algn="r" defTabSz="457223">
              <a:defRPr sz="16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with Caption">
    <p:bg>
      <p:bgPr>
        <a:solidFill>
          <a:srgbClr val="307ED6"/>
        </a:solidFill>
        <a:effectLst/>
      </p:bgPr>
    </p:bg>
    <p:spTree>
      <p:nvGrpSpPr>
        <p:cNvPr id="1" name=""/>
        <p:cNvGrpSpPr/>
        <p:nvPr/>
      </p:nvGrpSpPr>
      <p:grpSpPr>
        <a:xfrm>
          <a:off x="0" y="0"/>
          <a:ext cx="0" cy="0"/>
          <a:chOff x="0" y="0"/>
          <a:chExt cx="0" cy="0"/>
        </a:xfrm>
      </p:grpSpPr>
      <p:sp>
        <p:nvSpPr>
          <p:cNvPr id="218" name="Shape 218"/>
          <p:cNvSpPr/>
          <p:nvPr/>
        </p:nvSpPr>
        <p:spPr>
          <a:xfrm>
            <a:off x="802174" y="1417110"/>
            <a:ext cx="16101676" cy="7199087"/>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427322">
              <a:defRPr sz="2800">
                <a:solidFill>
                  <a:srgbClr val="FFFFFF"/>
                </a:solidFill>
                <a:latin typeface="Helvetica Neue"/>
                <a:ea typeface="Helvetica Neue"/>
                <a:cs typeface="Helvetica Neue"/>
                <a:sym typeface="Helvetica Neue"/>
              </a:defRPr>
            </a:pPr>
            <a:endParaRPr sz="2801"/>
          </a:p>
        </p:txBody>
      </p:sp>
      <p:sp>
        <p:nvSpPr>
          <p:cNvPr id="219" name="Shape 219"/>
          <p:cNvSpPr>
            <a:spLocks noGrp="1"/>
          </p:cNvSpPr>
          <p:nvPr>
            <p:ph type="title"/>
          </p:nvPr>
        </p:nvSpPr>
        <p:spPr>
          <a:xfrm>
            <a:off x="1156017" y="6502400"/>
            <a:ext cx="15028230" cy="743132"/>
          </a:xfrm>
          <a:prstGeom prst="rect">
            <a:avLst/>
          </a:prstGeom>
        </p:spPr>
        <p:txBody>
          <a:bodyPr lIns="38704" tIns="38704" rIns="38704" bIns="38704"/>
          <a:lstStyle>
            <a:lvl1pPr algn="r" defTabSz="585245">
              <a:lnSpc>
                <a:spcPct val="100000"/>
              </a:lnSpc>
              <a:defRPr sz="5400"/>
            </a:lvl1pPr>
          </a:lstStyle>
          <a:p>
            <a:r>
              <a:t>Title Text</a:t>
            </a:r>
          </a:p>
        </p:txBody>
      </p:sp>
      <p:sp>
        <p:nvSpPr>
          <p:cNvPr id="220" name="Shape 220"/>
          <p:cNvSpPr>
            <a:spLocks noGrp="1"/>
          </p:cNvSpPr>
          <p:nvPr>
            <p:ph type="body" sz="quarter" idx="1"/>
          </p:nvPr>
        </p:nvSpPr>
        <p:spPr>
          <a:xfrm>
            <a:off x="1156017" y="7361649"/>
            <a:ext cx="15028230" cy="619277"/>
          </a:xfrm>
          <a:prstGeom prst="rect">
            <a:avLst/>
          </a:prstGeom>
        </p:spPr>
        <p:txBody>
          <a:bodyPr/>
          <a:lstStyle>
            <a:lvl1pPr marL="0" indent="0" algn="r" defTabSz="585245">
              <a:lnSpc>
                <a:spcPct val="100000"/>
              </a:lnSpc>
              <a:spcBef>
                <a:spcPts val="1300"/>
              </a:spcBef>
              <a:defRPr sz="1600">
                <a:solidFill>
                  <a:schemeClr val="tx1">
                    <a:lumMod val="50000"/>
                  </a:schemeClr>
                </a:solidFill>
              </a:defRPr>
            </a:lvl1pPr>
            <a:lvl2pPr marL="0" indent="0" algn="r" defTabSz="585245">
              <a:lnSpc>
                <a:spcPct val="100000"/>
              </a:lnSpc>
              <a:spcBef>
                <a:spcPts val="1300"/>
              </a:spcBef>
              <a:defRPr sz="1200">
                <a:solidFill>
                  <a:schemeClr val="tx1">
                    <a:lumMod val="50000"/>
                  </a:schemeClr>
                </a:solidFill>
              </a:defRPr>
            </a:lvl2pPr>
            <a:lvl3pPr marL="0" indent="0" algn="r" defTabSz="585245">
              <a:lnSpc>
                <a:spcPct val="100000"/>
              </a:lnSpc>
              <a:spcBef>
                <a:spcPts val="1300"/>
              </a:spcBef>
              <a:defRPr sz="1200">
                <a:solidFill>
                  <a:schemeClr val="tx1">
                    <a:lumMod val="50000"/>
                  </a:schemeClr>
                </a:solidFill>
              </a:defRPr>
            </a:lvl3pPr>
            <a:lvl4pPr marL="0" indent="0" algn="r" defTabSz="585245">
              <a:lnSpc>
                <a:spcPct val="100000"/>
              </a:lnSpc>
              <a:spcBef>
                <a:spcPts val="1300"/>
              </a:spcBef>
              <a:defRPr sz="1200">
                <a:solidFill>
                  <a:schemeClr val="tx1">
                    <a:lumMod val="50000"/>
                  </a:schemeClr>
                </a:solidFill>
              </a:defRPr>
            </a:lvl4pPr>
            <a:lvl5pPr marL="0" indent="0" algn="r" defTabSz="585245">
              <a:lnSpc>
                <a:spcPct val="100000"/>
              </a:lnSpc>
              <a:spcBef>
                <a:spcPts val="1300"/>
              </a:spcBef>
              <a:defRPr sz="1200">
                <a:solidFill>
                  <a:schemeClr val="tx1">
                    <a:lumMod val="50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1" name="Shape 221"/>
          <p:cNvSpPr>
            <a:spLocks noGrp="1"/>
          </p:cNvSpPr>
          <p:nvPr>
            <p:ph type="sldNum" sz="quarter" idx="2"/>
          </p:nvPr>
        </p:nvSpPr>
        <p:spPr>
          <a:xfrm>
            <a:off x="16155831" y="8035109"/>
            <a:ext cx="314202" cy="308752"/>
          </a:xfrm>
          <a:prstGeom prst="rect">
            <a:avLst/>
          </a:prstGeom>
        </p:spPr>
        <p:txBody>
          <a:bodyPr wrap="none" lIns="30963" tIns="30963" rIns="30963" bIns="30963"/>
          <a:lstStyle>
            <a:lvl1pPr algn="r" defTabSz="585245">
              <a:defRPr sz="16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bg>
      <p:bgPr>
        <a:solidFill>
          <a:srgbClr val="307ED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7015" y="2275852"/>
            <a:ext cx="7658617" cy="6436925"/>
          </a:xfrm>
        </p:spPr>
        <p:txBody>
          <a:bodyPr/>
          <a:lstStyle>
            <a:lvl1pPr>
              <a:defRPr sz="3983"/>
            </a:lvl1pPr>
            <a:lvl2pPr>
              <a:defRPr sz="3413"/>
            </a:lvl2pPr>
            <a:lvl3pPr>
              <a:defRPr sz="2844"/>
            </a:lvl3pPr>
            <a:lvl4pPr>
              <a:defRPr sz="2561"/>
            </a:lvl4pPr>
            <a:lvl5pPr>
              <a:defRPr sz="2561"/>
            </a:lvl5pPr>
            <a:lvl6pPr>
              <a:defRPr sz="2561"/>
            </a:lvl6pPr>
            <a:lvl7pPr>
              <a:defRPr sz="2561"/>
            </a:lvl7pPr>
            <a:lvl8pPr>
              <a:defRPr sz="2561"/>
            </a:lvl8pPr>
            <a:lvl9pPr>
              <a:defRPr sz="25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814635" y="2275852"/>
            <a:ext cx="7658617" cy="6436925"/>
          </a:xfrm>
        </p:spPr>
        <p:txBody>
          <a:bodyPr/>
          <a:lstStyle>
            <a:lvl1pPr>
              <a:defRPr sz="3983"/>
            </a:lvl1pPr>
            <a:lvl2pPr>
              <a:defRPr sz="3413"/>
            </a:lvl2pPr>
            <a:lvl3pPr>
              <a:defRPr sz="2844"/>
            </a:lvl3pPr>
            <a:lvl4pPr>
              <a:defRPr sz="2561"/>
            </a:lvl4pPr>
            <a:lvl5pPr>
              <a:defRPr sz="2561"/>
            </a:lvl5pPr>
            <a:lvl6pPr>
              <a:defRPr sz="2561"/>
            </a:lvl6pPr>
            <a:lvl7pPr>
              <a:defRPr sz="2561"/>
            </a:lvl7pPr>
            <a:lvl8pPr>
              <a:defRPr sz="2561"/>
            </a:lvl8pPr>
            <a:lvl9pPr>
              <a:defRPr sz="25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962243-DB47-4AED-A641-71915FEF1195}" type="datetimeFigureOut">
              <a:rPr lang="en-US" smtClean="0"/>
              <a:pPr/>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6705590" y="9371515"/>
            <a:ext cx="366265" cy="184666"/>
          </a:xfrm>
        </p:spPr>
        <p:txBody>
          <a:bodyPr/>
          <a:lstStyle/>
          <a:p>
            <a:fld id="{242C5EFB-0A68-4D04-9FAC-8C88182EEBAB}" type="slidenum">
              <a:rPr lang="en-US" smtClean="0"/>
              <a:pPr/>
              <a:t>‹#›</a:t>
            </a:fld>
            <a:endParaRPr lang="en-US"/>
          </a:p>
        </p:txBody>
      </p:sp>
    </p:spTree>
    <p:extLst>
      <p:ext uri="{BB962C8B-B14F-4D97-AF65-F5344CB8AC3E}">
        <p14:creationId xmlns:p14="http://schemas.microsoft.com/office/powerpoint/2010/main" val="42383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 Top - Split">
    <p:bg>
      <p:bgPr>
        <a:solidFill>
          <a:srgbClr val="307ED6"/>
        </a:solidFill>
        <a:effectLst/>
      </p:bgPr>
    </p:bg>
    <p:spTree>
      <p:nvGrpSpPr>
        <p:cNvPr id="1" name=""/>
        <p:cNvGrpSpPr/>
        <p:nvPr/>
      </p:nvGrpSpPr>
      <p:grpSpPr>
        <a:xfrm>
          <a:off x="0" y="0"/>
          <a:ext cx="0" cy="0"/>
          <a:chOff x="0" y="0"/>
          <a:chExt cx="0" cy="0"/>
        </a:xfrm>
      </p:grpSpPr>
      <p:sp>
        <p:nvSpPr>
          <p:cNvPr id="34" name="Shape 34"/>
          <p:cNvSpPr/>
          <p:nvPr/>
        </p:nvSpPr>
        <p:spPr>
          <a:xfrm>
            <a:off x="496830" y="413053"/>
            <a:ext cx="16276320" cy="8961120"/>
          </a:xfrm>
          <a:prstGeom prst="rect">
            <a:avLst/>
          </a:prstGeom>
          <a:solidFill>
            <a:srgbClr val="FFFFFF"/>
          </a:solidFill>
          <a:ln w="3175">
            <a:miter lim="400000"/>
          </a:ln>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37" name="Shape 37"/>
          <p:cNvSpPr>
            <a:spLocks noGrp="1"/>
          </p:cNvSpPr>
          <p:nvPr>
            <p:ph type="title"/>
          </p:nvPr>
        </p:nvSpPr>
        <p:spPr>
          <a:xfrm>
            <a:off x="1114730" y="878114"/>
            <a:ext cx="15110803" cy="1439818"/>
          </a:xfrm>
          <a:prstGeom prst="rect">
            <a:avLst/>
          </a:prstGeom>
        </p:spPr>
        <p:txBody>
          <a:bodyPr lIns="38704" tIns="38704" rIns="38704" bIns="38704"/>
          <a:lstStyle>
            <a:lvl1pPr algn="l" defTabSz="800140">
              <a:lnSpc>
                <a:spcPct val="100000"/>
              </a:lnSpc>
              <a:defRPr sz="5400">
                <a:solidFill>
                  <a:srgbClr val="307ED6"/>
                </a:solidFill>
              </a:defRPr>
            </a:lvl1pPr>
          </a:lstStyle>
          <a:p>
            <a:r>
              <a:rPr dirty="0"/>
              <a:t>Title Text</a:t>
            </a:r>
          </a:p>
        </p:txBody>
      </p:sp>
      <p:sp>
        <p:nvSpPr>
          <p:cNvPr id="38" name="Shape 38"/>
          <p:cNvSpPr>
            <a:spLocks noGrp="1"/>
          </p:cNvSpPr>
          <p:nvPr>
            <p:ph type="sldNum" sz="quarter" idx="2"/>
          </p:nvPr>
        </p:nvSpPr>
        <p:spPr>
          <a:xfrm>
            <a:off x="16155831" y="8035109"/>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
        <p:nvSpPr>
          <p:cNvPr id="7" name="Shape 15"/>
          <p:cNvSpPr>
            <a:spLocks noGrp="1"/>
          </p:cNvSpPr>
          <p:nvPr>
            <p:ph type="body" sz="half" idx="1"/>
          </p:nvPr>
        </p:nvSpPr>
        <p:spPr>
          <a:xfrm>
            <a:off x="1290197" y="3344091"/>
            <a:ext cx="14759870" cy="2353250"/>
          </a:xfrm>
          <a:prstGeom prst="rect">
            <a:avLst/>
          </a:prstGeom>
        </p:spPr>
        <p:txBody>
          <a:bodyPr lIns="38704" tIns="38704" rIns="38704" bIns="38704"/>
          <a:lstStyle>
            <a:lvl1pPr marL="0" indent="0" defTabSz="800140">
              <a:lnSpc>
                <a:spcPct val="100000"/>
              </a:lnSpc>
              <a:spcBef>
                <a:spcPts val="1900"/>
              </a:spcBef>
              <a:buClr>
                <a:srgbClr val="000000"/>
              </a:buClr>
              <a:defRPr sz="2400">
                <a:solidFill>
                  <a:schemeClr val="bg2">
                    <a:lumMod val="10000"/>
                  </a:schemeClr>
                </a:solidFill>
              </a:defRPr>
            </a:lvl1pPr>
            <a:lvl2pPr marL="0" indent="0" defTabSz="800140">
              <a:lnSpc>
                <a:spcPct val="100000"/>
              </a:lnSpc>
              <a:spcBef>
                <a:spcPts val="1900"/>
              </a:spcBef>
              <a:buClr>
                <a:srgbClr val="000000"/>
              </a:buClr>
              <a:defRPr>
                <a:solidFill>
                  <a:schemeClr val="bg2">
                    <a:lumMod val="10000"/>
                  </a:schemeClr>
                </a:solidFill>
              </a:defRPr>
            </a:lvl2pPr>
            <a:lvl3pPr marL="0" indent="0" defTabSz="800140">
              <a:lnSpc>
                <a:spcPct val="100000"/>
              </a:lnSpc>
              <a:spcBef>
                <a:spcPts val="1900"/>
              </a:spcBef>
              <a:buClr>
                <a:srgbClr val="000000"/>
              </a:buClr>
              <a:defRPr sz="2000">
                <a:solidFill>
                  <a:schemeClr val="bg2">
                    <a:lumMod val="10000"/>
                  </a:schemeClr>
                </a:solidFill>
              </a:defRPr>
            </a:lvl3pPr>
            <a:lvl4pPr marL="0" indent="0" defTabSz="800140">
              <a:lnSpc>
                <a:spcPct val="100000"/>
              </a:lnSpc>
              <a:spcBef>
                <a:spcPts val="1900"/>
              </a:spcBef>
              <a:buClr>
                <a:srgbClr val="000000"/>
              </a:buClr>
              <a:defRPr sz="1800">
                <a:solidFill>
                  <a:schemeClr val="bg2">
                    <a:lumMod val="10000"/>
                  </a:schemeClr>
                </a:solidFill>
              </a:defRPr>
            </a:lvl4pPr>
            <a:lvl5pPr marL="0" indent="0" defTabSz="800140">
              <a:lnSpc>
                <a:spcPct val="100000"/>
              </a:lnSpc>
              <a:spcBef>
                <a:spcPts val="1900"/>
              </a:spcBef>
              <a:buClr>
                <a:srgbClr val="000000"/>
              </a:buClr>
              <a:defRPr sz="1600">
                <a:solidFill>
                  <a:schemeClr val="bg2">
                    <a:lumMod val="10000"/>
                  </a:schemeClr>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Rectangle 3"/>
          <p:cNvSpPr/>
          <p:nvPr userDrawn="1"/>
        </p:nvSpPr>
        <p:spPr>
          <a:xfrm>
            <a:off x="496830" y="2317932"/>
            <a:ext cx="16276320" cy="274320"/>
          </a:xfrm>
          <a:prstGeom prst="rect">
            <a:avLst/>
          </a:prstGeom>
          <a:solidFill>
            <a:srgbClr val="307ED6"/>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307ED6"/>
        </a:solidFill>
        <a:effectLst/>
      </p:bgPr>
    </p:bg>
    <p:spTree>
      <p:nvGrpSpPr>
        <p:cNvPr id="1" name=""/>
        <p:cNvGrpSpPr/>
        <p:nvPr/>
      </p:nvGrpSpPr>
      <p:grpSpPr>
        <a:xfrm>
          <a:off x="0" y="0"/>
          <a:ext cx="0" cy="0"/>
          <a:chOff x="0" y="0"/>
          <a:chExt cx="0" cy="0"/>
        </a:xfrm>
      </p:grpSpPr>
      <p:sp>
        <p:nvSpPr>
          <p:cNvPr id="55" name="Shape 55"/>
          <p:cNvSpPr/>
          <p:nvPr/>
        </p:nvSpPr>
        <p:spPr>
          <a:xfrm>
            <a:off x="619294" y="377640"/>
            <a:ext cx="16101676" cy="8998320"/>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solidFill>
                <a:srgbClr val="00B0F0"/>
              </a:solidFill>
            </a:endParaRPr>
          </a:p>
        </p:txBody>
      </p:sp>
      <p:sp>
        <p:nvSpPr>
          <p:cNvPr id="58" name="Shape 58"/>
          <p:cNvSpPr>
            <a:spLocks noGrp="1"/>
          </p:cNvSpPr>
          <p:nvPr>
            <p:ph type="pic" sz="quarter" idx="13"/>
          </p:nvPr>
        </p:nvSpPr>
        <p:spPr>
          <a:xfrm>
            <a:off x="10166763" y="3375055"/>
            <a:ext cx="6347777" cy="4466530"/>
          </a:xfrm>
          <a:prstGeom prst="rect">
            <a:avLst/>
          </a:prstGeom>
        </p:spPr>
        <p:txBody>
          <a:bodyPr lIns="91439" tIns="45719" rIns="91439" bIns="45719"/>
          <a:lstStyle/>
          <a:p>
            <a:endParaRPr/>
          </a:p>
        </p:txBody>
      </p:sp>
      <p:sp>
        <p:nvSpPr>
          <p:cNvPr id="59" name="Shape 59"/>
          <p:cNvSpPr>
            <a:spLocks noGrp="1"/>
          </p:cNvSpPr>
          <p:nvPr>
            <p:ph type="title"/>
          </p:nvPr>
        </p:nvSpPr>
        <p:spPr>
          <a:xfrm>
            <a:off x="1114730" y="791140"/>
            <a:ext cx="15110803" cy="1439818"/>
          </a:xfrm>
          <a:prstGeom prst="rect">
            <a:avLst/>
          </a:prstGeom>
        </p:spPr>
        <p:txBody>
          <a:bodyPr lIns="38704" tIns="38704" rIns="38704" bIns="38704"/>
          <a:lstStyle>
            <a:lvl1pPr algn="l" defTabSz="800140">
              <a:lnSpc>
                <a:spcPct val="100000"/>
              </a:lnSpc>
              <a:defRPr sz="5400">
                <a:solidFill>
                  <a:srgbClr val="307ED6"/>
                </a:solidFill>
              </a:defRPr>
            </a:lvl1pPr>
          </a:lstStyle>
          <a:p>
            <a:r>
              <a:rPr dirty="0"/>
              <a:t>Title Text</a:t>
            </a:r>
          </a:p>
        </p:txBody>
      </p:sp>
      <p:sp>
        <p:nvSpPr>
          <p:cNvPr id="60" name="Shape 60"/>
          <p:cNvSpPr>
            <a:spLocks noGrp="1"/>
          </p:cNvSpPr>
          <p:nvPr>
            <p:ph type="body" sz="half" idx="1"/>
          </p:nvPr>
        </p:nvSpPr>
        <p:spPr>
          <a:xfrm>
            <a:off x="921847" y="2693004"/>
            <a:ext cx="8535953" cy="4367592"/>
          </a:xfrm>
          <a:prstGeom prst="rect">
            <a:avLst/>
          </a:prstGeom>
        </p:spPr>
        <p:txBody>
          <a:bodyPr lIns="38704" tIns="38704" rIns="38704" bIns="38704" anchor="ctr"/>
          <a:lstStyle>
            <a:lvl1pPr marL="403431" indent="-403431" defTabSz="800140">
              <a:lnSpc>
                <a:spcPct val="100000"/>
              </a:lnSpc>
              <a:spcBef>
                <a:spcPts val="3300"/>
              </a:spcBef>
              <a:buClr>
                <a:srgbClr val="000000"/>
              </a:buClr>
              <a:buSzPct val="100000"/>
              <a:buBlip>
                <a:blip r:embed="rId2"/>
              </a:buBlip>
              <a:defRPr sz="2400"/>
            </a:lvl1pPr>
            <a:lvl2pPr marL="621929" indent="-375462" defTabSz="800140">
              <a:lnSpc>
                <a:spcPct val="100000"/>
              </a:lnSpc>
              <a:spcBef>
                <a:spcPts val="3300"/>
              </a:spcBef>
              <a:buClr>
                <a:srgbClr val="000000"/>
              </a:buClr>
              <a:buSzPct val="100000"/>
              <a:buBlip>
                <a:blip r:embed="rId2"/>
              </a:buBlip>
            </a:lvl2pPr>
            <a:lvl3pPr marL="852094" indent="-347150" defTabSz="800140">
              <a:lnSpc>
                <a:spcPct val="100000"/>
              </a:lnSpc>
              <a:spcBef>
                <a:spcPts val="3300"/>
              </a:spcBef>
              <a:buClr>
                <a:srgbClr val="000000"/>
              </a:buClr>
              <a:buSzPct val="100000"/>
              <a:buBlip>
                <a:blip r:embed="rId2"/>
              </a:buBlip>
              <a:defRPr sz="2000"/>
            </a:lvl3pPr>
            <a:lvl4pPr marL="1106336" indent="-342917" defTabSz="800140">
              <a:lnSpc>
                <a:spcPct val="100000"/>
              </a:lnSpc>
              <a:spcBef>
                <a:spcPts val="3300"/>
              </a:spcBef>
              <a:buClr>
                <a:srgbClr val="000000"/>
              </a:buClr>
              <a:buSzPct val="100000"/>
              <a:buBlip>
                <a:blip r:embed="rId2"/>
              </a:buBlip>
              <a:defRPr sz="1800"/>
            </a:lvl4pPr>
            <a:lvl5pPr marL="1335178" indent="-313282" defTabSz="800140">
              <a:lnSpc>
                <a:spcPct val="100000"/>
              </a:lnSpc>
              <a:spcBef>
                <a:spcPts val="3300"/>
              </a:spcBef>
              <a:buClr>
                <a:srgbClr val="000000"/>
              </a:buClr>
              <a:buSzPct val="100000"/>
              <a:buBlip>
                <a:blip r:embed="rId2"/>
              </a:buBlip>
              <a:defRPr sz="16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1" name="Shape 61"/>
          <p:cNvSpPr>
            <a:spLocks noGrp="1"/>
          </p:cNvSpPr>
          <p:nvPr>
            <p:ph type="sldNum" sz="quarter" idx="2"/>
          </p:nvPr>
        </p:nvSpPr>
        <p:spPr>
          <a:xfrm>
            <a:off x="16155831" y="8035109"/>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307ED6"/>
        </a:solidFill>
        <a:effectLst/>
      </p:bgPr>
    </p:bg>
    <p:spTree>
      <p:nvGrpSpPr>
        <p:cNvPr id="1" name=""/>
        <p:cNvGrpSpPr/>
        <p:nvPr/>
      </p:nvGrpSpPr>
      <p:grpSpPr>
        <a:xfrm>
          <a:off x="0" y="0"/>
          <a:ext cx="0" cy="0"/>
          <a:chOff x="0" y="0"/>
          <a:chExt cx="0" cy="0"/>
        </a:xfrm>
      </p:grpSpPr>
      <p:sp>
        <p:nvSpPr>
          <p:cNvPr id="68" name="Shape 68"/>
          <p:cNvSpPr/>
          <p:nvPr/>
        </p:nvSpPr>
        <p:spPr>
          <a:xfrm>
            <a:off x="619294" y="498389"/>
            <a:ext cx="16101676" cy="8756822"/>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70" name="Shape 70"/>
          <p:cNvSpPr>
            <a:spLocks noGrp="1"/>
          </p:cNvSpPr>
          <p:nvPr>
            <p:ph type="pic" sz="half" idx="13"/>
          </p:nvPr>
        </p:nvSpPr>
        <p:spPr>
          <a:xfrm>
            <a:off x="2146888" y="1339187"/>
            <a:ext cx="13042252" cy="4954211"/>
          </a:xfrm>
          <a:prstGeom prst="rect">
            <a:avLst/>
          </a:prstGeom>
        </p:spPr>
        <p:txBody>
          <a:bodyPr lIns="91439" tIns="45719" rIns="91439" bIns="45719"/>
          <a:lstStyle/>
          <a:p>
            <a:endParaRPr/>
          </a:p>
        </p:txBody>
      </p:sp>
      <p:sp>
        <p:nvSpPr>
          <p:cNvPr id="71" name="Shape 71"/>
          <p:cNvSpPr>
            <a:spLocks noGrp="1"/>
          </p:cNvSpPr>
          <p:nvPr>
            <p:ph type="sldNum" sz="quarter" idx="2"/>
          </p:nvPr>
        </p:nvSpPr>
        <p:spPr>
          <a:xfrm>
            <a:off x="16196254" y="8135742"/>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2-up Over with Title &amp; Subtitle">
    <p:bg>
      <p:bgPr>
        <a:solidFill>
          <a:srgbClr val="307ED6"/>
        </a:solidFill>
        <a:effectLst/>
      </p:bgPr>
    </p:bg>
    <p:spTree>
      <p:nvGrpSpPr>
        <p:cNvPr id="1" name=""/>
        <p:cNvGrpSpPr/>
        <p:nvPr/>
      </p:nvGrpSpPr>
      <p:grpSpPr>
        <a:xfrm>
          <a:off x="0" y="0"/>
          <a:ext cx="0" cy="0"/>
          <a:chOff x="0" y="0"/>
          <a:chExt cx="0" cy="0"/>
        </a:xfrm>
      </p:grpSpPr>
      <p:sp>
        <p:nvSpPr>
          <p:cNvPr id="78" name="Shape 78"/>
          <p:cNvSpPr/>
          <p:nvPr/>
        </p:nvSpPr>
        <p:spPr>
          <a:xfrm>
            <a:off x="619294" y="381726"/>
            <a:ext cx="16101676" cy="8990148"/>
          </a:xfrm>
          <a:prstGeom prst="rect">
            <a:avLst/>
          </a:prstGeom>
          <a:solidFill>
            <a:srgbClr val="FFFFFF"/>
          </a:solidFill>
          <a:ln w="3175">
            <a:miter lim="400000"/>
          </a:ln>
          <a:effectLst>
            <a:outerShdw blurRad="1524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80" name="Shape 80"/>
          <p:cNvSpPr>
            <a:spLocks noGrp="1"/>
          </p:cNvSpPr>
          <p:nvPr>
            <p:ph type="pic" sz="quarter" idx="13"/>
          </p:nvPr>
        </p:nvSpPr>
        <p:spPr>
          <a:xfrm>
            <a:off x="8773233" y="581179"/>
            <a:ext cx="7741191" cy="3119605"/>
          </a:xfrm>
          <a:prstGeom prst="rect">
            <a:avLst/>
          </a:prstGeom>
        </p:spPr>
        <p:txBody>
          <a:bodyPr lIns="91439" tIns="45719" rIns="91439" bIns="45719"/>
          <a:lstStyle/>
          <a:p>
            <a:endParaRPr/>
          </a:p>
        </p:txBody>
      </p:sp>
      <p:sp>
        <p:nvSpPr>
          <p:cNvPr id="81" name="Shape 81"/>
          <p:cNvSpPr>
            <a:spLocks noGrp="1"/>
          </p:cNvSpPr>
          <p:nvPr>
            <p:ph type="pic" sz="quarter" idx="14"/>
          </p:nvPr>
        </p:nvSpPr>
        <p:spPr>
          <a:xfrm>
            <a:off x="825613" y="581179"/>
            <a:ext cx="7751511" cy="3119605"/>
          </a:xfrm>
          <a:prstGeom prst="rect">
            <a:avLst/>
          </a:prstGeom>
        </p:spPr>
        <p:txBody>
          <a:bodyPr lIns="91439" tIns="45719" rIns="91439" bIns="45719"/>
          <a:lstStyle/>
          <a:p>
            <a:endParaRPr/>
          </a:p>
        </p:txBody>
      </p:sp>
      <p:sp>
        <p:nvSpPr>
          <p:cNvPr id="82" name="Shape 82"/>
          <p:cNvSpPr>
            <a:spLocks noGrp="1"/>
          </p:cNvSpPr>
          <p:nvPr>
            <p:ph type="title"/>
          </p:nvPr>
        </p:nvSpPr>
        <p:spPr>
          <a:xfrm>
            <a:off x="1083765" y="5016137"/>
            <a:ext cx="15028230" cy="1331445"/>
          </a:xfrm>
          <a:prstGeom prst="rect">
            <a:avLst/>
          </a:prstGeom>
        </p:spPr>
        <p:txBody>
          <a:bodyPr lIns="38704" tIns="38704" rIns="38704" bIns="38704"/>
          <a:lstStyle>
            <a:lvl1pPr algn="l" defTabSz="800140">
              <a:lnSpc>
                <a:spcPct val="100000"/>
              </a:lnSpc>
              <a:defRPr sz="5400">
                <a:solidFill>
                  <a:srgbClr val="FFBC00"/>
                </a:solidFill>
              </a:defRPr>
            </a:lvl1pPr>
          </a:lstStyle>
          <a:p>
            <a:r>
              <a:t>Title Text</a:t>
            </a:r>
          </a:p>
        </p:txBody>
      </p:sp>
      <p:sp>
        <p:nvSpPr>
          <p:cNvPr id="83" name="Shape 83"/>
          <p:cNvSpPr>
            <a:spLocks noGrp="1"/>
          </p:cNvSpPr>
          <p:nvPr>
            <p:ph type="body" sz="quarter" idx="1"/>
          </p:nvPr>
        </p:nvSpPr>
        <p:spPr>
          <a:xfrm>
            <a:off x="1083765" y="6432731"/>
            <a:ext cx="15028230" cy="1130180"/>
          </a:xfrm>
          <a:prstGeom prst="rect">
            <a:avLst/>
          </a:prstGeom>
        </p:spPr>
        <p:txBody>
          <a:bodyPr lIns="38704" tIns="38704" rIns="38704" bIns="38704"/>
          <a:lstStyle>
            <a:lvl1pPr marL="0" indent="0" defTabSz="800140">
              <a:lnSpc>
                <a:spcPct val="100000"/>
              </a:lnSpc>
              <a:spcBef>
                <a:spcPts val="1900"/>
              </a:spcBef>
              <a:buClr>
                <a:srgbClr val="000000"/>
              </a:buClr>
              <a:defRPr sz="2400"/>
            </a:lvl1pPr>
            <a:lvl2pPr marL="0" indent="0" defTabSz="800140">
              <a:lnSpc>
                <a:spcPct val="100000"/>
              </a:lnSpc>
              <a:spcBef>
                <a:spcPts val="1900"/>
              </a:spcBef>
              <a:buClr>
                <a:srgbClr val="000000"/>
              </a:buClr>
            </a:lvl2pPr>
            <a:lvl3pPr marL="0" indent="0" defTabSz="800140">
              <a:lnSpc>
                <a:spcPct val="100000"/>
              </a:lnSpc>
              <a:spcBef>
                <a:spcPts val="1900"/>
              </a:spcBef>
              <a:buClr>
                <a:srgbClr val="000000"/>
              </a:buClr>
              <a:defRPr sz="2000"/>
            </a:lvl3pPr>
            <a:lvl4pPr marL="0" indent="0" defTabSz="800140">
              <a:lnSpc>
                <a:spcPct val="100000"/>
              </a:lnSpc>
              <a:spcBef>
                <a:spcPts val="1900"/>
              </a:spcBef>
              <a:buClr>
                <a:srgbClr val="000000"/>
              </a:buClr>
              <a:defRPr sz="1800"/>
            </a:lvl4pPr>
            <a:lvl5pPr marL="0" indent="0" defTabSz="800140">
              <a:lnSpc>
                <a:spcPct val="100000"/>
              </a:lnSpc>
              <a:spcBef>
                <a:spcPts val="1900"/>
              </a:spcBef>
              <a:buClr>
                <a:srgbClr val="000000"/>
              </a:buClr>
              <a:defRPr sz="16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4" name="Shape 84"/>
          <p:cNvSpPr>
            <a:spLocks noGrp="1"/>
          </p:cNvSpPr>
          <p:nvPr>
            <p:ph type="sldNum" sz="quarter" idx="2"/>
          </p:nvPr>
        </p:nvSpPr>
        <p:spPr>
          <a:xfrm>
            <a:off x="16274368" y="8987609"/>
            <a:ext cx="314202" cy="308752"/>
          </a:xfrm>
          <a:prstGeom prst="rect">
            <a:avLst/>
          </a:prstGeom>
        </p:spPr>
        <p:txBody>
          <a:bodyPr wrap="none" lIns="30963" tIns="30963" rIns="30963" bIns="30963"/>
          <a:lstStyle>
            <a:lvl1pPr algn="r" defTabSz="800140">
              <a:defRPr sz="16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07" name="Shape 107"/>
          <p:cNvSpPr>
            <a:spLocks noGrp="1"/>
          </p:cNvSpPr>
          <p:nvPr>
            <p:ph type="title"/>
          </p:nvPr>
        </p:nvSpPr>
        <p:spPr>
          <a:xfrm>
            <a:off x="2167533" y="921930"/>
            <a:ext cx="13005199" cy="1787407"/>
          </a:xfrm>
          <a:prstGeom prst="rect">
            <a:avLst/>
          </a:prstGeom>
        </p:spPr>
        <p:txBody>
          <a:bodyPr lIns="54186" tIns="54186" rIns="54186" bIns="54186" anchor="ctr">
            <a:normAutofit/>
          </a:bodyPr>
          <a:lstStyle>
            <a:lvl1pPr>
              <a:lnSpc>
                <a:spcPct val="100000"/>
              </a:lnSpc>
              <a:defRPr sz="6000">
                <a:solidFill>
                  <a:srgbClr val="000000"/>
                </a:solidFill>
                <a:latin typeface="Arial"/>
                <a:ea typeface="Arial"/>
                <a:cs typeface="Arial"/>
                <a:sym typeface="Arial"/>
              </a:defRPr>
            </a:lvl1pPr>
          </a:lstStyle>
          <a:p>
            <a:r>
              <a:t>Title Text</a:t>
            </a:r>
          </a:p>
        </p:txBody>
      </p:sp>
      <p:sp>
        <p:nvSpPr>
          <p:cNvPr id="108" name="Shape 108"/>
          <p:cNvSpPr>
            <a:spLocks noGrp="1"/>
          </p:cNvSpPr>
          <p:nvPr>
            <p:ph type="body" idx="1"/>
          </p:nvPr>
        </p:nvSpPr>
        <p:spPr>
          <a:xfrm>
            <a:off x="2167533" y="2709333"/>
            <a:ext cx="13005199" cy="6231468"/>
          </a:xfrm>
          <a:prstGeom prst="rect">
            <a:avLst/>
          </a:prstGeom>
        </p:spPr>
        <p:txBody>
          <a:bodyPr lIns="54186" tIns="54186" rIns="54186" bIns="54186">
            <a:normAutofit/>
          </a:bodyPr>
          <a:lstStyle>
            <a:lvl1pPr marL="471511" indent="-471511">
              <a:lnSpc>
                <a:spcPct val="100000"/>
              </a:lnSpc>
              <a:spcBef>
                <a:spcPts val="700"/>
              </a:spcBef>
              <a:buSzPct val="100000"/>
              <a:buFont typeface="Arial"/>
              <a:buChar char="•"/>
              <a:defRPr sz="4400">
                <a:solidFill>
                  <a:srgbClr val="000000"/>
                </a:solidFill>
                <a:latin typeface="Arial"/>
                <a:ea typeface="Arial"/>
                <a:cs typeface="Arial"/>
                <a:sym typeface="Arial"/>
              </a:defRPr>
            </a:lvl1pPr>
            <a:lvl2pPr marL="906281" indent="-449057">
              <a:lnSpc>
                <a:spcPct val="100000"/>
              </a:lnSpc>
              <a:spcBef>
                <a:spcPts val="700"/>
              </a:spcBef>
              <a:buSzPct val="100000"/>
              <a:buFont typeface="Arial"/>
              <a:buChar char="–"/>
              <a:defRPr sz="4400">
                <a:solidFill>
                  <a:srgbClr val="000000"/>
                </a:solidFill>
                <a:latin typeface="Arial"/>
                <a:ea typeface="Arial"/>
                <a:cs typeface="Arial"/>
                <a:sym typeface="Arial"/>
              </a:defRPr>
            </a:lvl2pPr>
            <a:lvl3pPr marL="1333567" indent="-419121">
              <a:lnSpc>
                <a:spcPct val="100000"/>
              </a:lnSpc>
              <a:spcBef>
                <a:spcPts val="700"/>
              </a:spcBef>
              <a:buSzPct val="100000"/>
              <a:buFont typeface="Arial"/>
              <a:buChar char="•"/>
              <a:defRPr sz="4400">
                <a:solidFill>
                  <a:srgbClr val="000000"/>
                </a:solidFill>
                <a:latin typeface="Arial"/>
                <a:ea typeface="Arial"/>
                <a:cs typeface="Arial"/>
                <a:sym typeface="Arial"/>
              </a:defRPr>
            </a:lvl3pPr>
            <a:lvl4pPr marL="1874614" indent="-502946">
              <a:lnSpc>
                <a:spcPct val="100000"/>
              </a:lnSpc>
              <a:spcBef>
                <a:spcPts val="700"/>
              </a:spcBef>
              <a:buSzPct val="100000"/>
              <a:buFont typeface="Arial"/>
              <a:buChar char="–"/>
              <a:defRPr sz="4400">
                <a:solidFill>
                  <a:srgbClr val="000000"/>
                </a:solidFill>
                <a:latin typeface="Arial"/>
                <a:ea typeface="Arial"/>
                <a:cs typeface="Arial"/>
                <a:sym typeface="Arial"/>
              </a:defRPr>
            </a:lvl4pPr>
            <a:lvl5pPr marL="2331836" indent="-502946">
              <a:lnSpc>
                <a:spcPct val="100000"/>
              </a:lnSpc>
              <a:spcBef>
                <a:spcPts val="700"/>
              </a:spcBef>
              <a:buSzPct val="100000"/>
              <a:buFont typeface="Arial"/>
              <a:buChar char="»"/>
              <a:defRPr sz="4400">
                <a:solidFill>
                  <a:srgbClr val="000000"/>
                </a:solidFill>
                <a:latin typeface="Arial"/>
                <a:ea typeface="Arial"/>
                <a:cs typeface="Arial"/>
                <a:sym typeface="Aria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09" name="Shape 109"/>
          <p:cNvSpPr>
            <a:spLocks noGrp="1"/>
          </p:cNvSpPr>
          <p:nvPr>
            <p:ph type="sldNum" sz="quarter" idx="2"/>
          </p:nvPr>
        </p:nvSpPr>
        <p:spPr>
          <a:xfrm>
            <a:off x="11801012" y="8384798"/>
            <a:ext cx="3371719" cy="355652"/>
          </a:xfrm>
          <a:prstGeom prst="rect">
            <a:avLst/>
          </a:prstGeom>
        </p:spPr>
        <p:txBody>
          <a:bodyPr lIns="54186" tIns="54186" rIns="54186" bIns="54186" anchor="ctr"/>
          <a:lstStyle>
            <a:lvl1pPr algn="r" defTabSz="457223">
              <a:defRPr sz="16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116" name="Shape 116"/>
          <p:cNvSpPr>
            <a:spLocks noGrp="1"/>
          </p:cNvSpPr>
          <p:nvPr>
            <p:ph type="title"/>
          </p:nvPr>
        </p:nvSpPr>
        <p:spPr>
          <a:xfrm>
            <a:off x="2167533" y="921930"/>
            <a:ext cx="13005199" cy="1787407"/>
          </a:xfrm>
          <a:prstGeom prst="rect">
            <a:avLst/>
          </a:prstGeom>
        </p:spPr>
        <p:txBody>
          <a:bodyPr lIns="54186" tIns="54186" rIns="54186" bIns="54186" anchor="ctr">
            <a:normAutofit/>
          </a:bodyPr>
          <a:lstStyle>
            <a:lvl1pPr>
              <a:lnSpc>
                <a:spcPct val="100000"/>
              </a:lnSpc>
              <a:defRPr sz="6000">
                <a:solidFill>
                  <a:srgbClr val="000000"/>
                </a:solidFill>
                <a:latin typeface="Arial"/>
                <a:ea typeface="Arial"/>
                <a:cs typeface="Arial"/>
                <a:sym typeface="Arial"/>
              </a:defRPr>
            </a:lvl1pPr>
          </a:lstStyle>
          <a:p>
            <a:r>
              <a:t>Title Text</a:t>
            </a:r>
          </a:p>
        </p:txBody>
      </p:sp>
      <p:sp>
        <p:nvSpPr>
          <p:cNvPr id="117" name="Shape 117"/>
          <p:cNvSpPr>
            <a:spLocks noGrp="1"/>
          </p:cNvSpPr>
          <p:nvPr>
            <p:ph type="body" idx="1"/>
          </p:nvPr>
        </p:nvSpPr>
        <p:spPr>
          <a:xfrm>
            <a:off x="2167533" y="2709333"/>
            <a:ext cx="13005199" cy="6231468"/>
          </a:xfrm>
          <a:prstGeom prst="rect">
            <a:avLst/>
          </a:prstGeom>
        </p:spPr>
        <p:txBody>
          <a:bodyPr lIns="54186" tIns="54186" rIns="54186" bIns="54186">
            <a:normAutofit/>
          </a:bodyPr>
          <a:lstStyle>
            <a:lvl1pPr marL="471511" indent="-471511">
              <a:lnSpc>
                <a:spcPct val="100000"/>
              </a:lnSpc>
              <a:spcBef>
                <a:spcPts val="700"/>
              </a:spcBef>
              <a:buSzPct val="100000"/>
              <a:buFont typeface="Arial"/>
              <a:buChar char="•"/>
              <a:defRPr sz="4400">
                <a:solidFill>
                  <a:srgbClr val="000000"/>
                </a:solidFill>
                <a:latin typeface="Arial"/>
                <a:ea typeface="Arial"/>
                <a:cs typeface="Arial"/>
                <a:sym typeface="Arial"/>
              </a:defRPr>
            </a:lvl1pPr>
            <a:lvl2pPr marL="906281" indent="-449057">
              <a:lnSpc>
                <a:spcPct val="100000"/>
              </a:lnSpc>
              <a:spcBef>
                <a:spcPts val="700"/>
              </a:spcBef>
              <a:buSzPct val="100000"/>
              <a:buFont typeface="Arial"/>
              <a:buChar char="–"/>
              <a:defRPr sz="4400">
                <a:solidFill>
                  <a:srgbClr val="000000"/>
                </a:solidFill>
                <a:latin typeface="Arial"/>
                <a:ea typeface="Arial"/>
                <a:cs typeface="Arial"/>
                <a:sym typeface="Arial"/>
              </a:defRPr>
            </a:lvl2pPr>
            <a:lvl3pPr marL="1333567" indent="-419121">
              <a:lnSpc>
                <a:spcPct val="100000"/>
              </a:lnSpc>
              <a:spcBef>
                <a:spcPts val="700"/>
              </a:spcBef>
              <a:buSzPct val="100000"/>
              <a:buFont typeface="Arial"/>
              <a:buChar char="•"/>
              <a:defRPr sz="4400">
                <a:solidFill>
                  <a:srgbClr val="000000"/>
                </a:solidFill>
                <a:latin typeface="Arial"/>
                <a:ea typeface="Arial"/>
                <a:cs typeface="Arial"/>
                <a:sym typeface="Arial"/>
              </a:defRPr>
            </a:lvl3pPr>
            <a:lvl4pPr marL="1874614" indent="-502946">
              <a:lnSpc>
                <a:spcPct val="100000"/>
              </a:lnSpc>
              <a:spcBef>
                <a:spcPts val="700"/>
              </a:spcBef>
              <a:buSzPct val="100000"/>
              <a:buFont typeface="Arial"/>
              <a:buChar char="–"/>
              <a:defRPr sz="4400">
                <a:solidFill>
                  <a:srgbClr val="000000"/>
                </a:solidFill>
                <a:latin typeface="Arial"/>
                <a:ea typeface="Arial"/>
                <a:cs typeface="Arial"/>
                <a:sym typeface="Arial"/>
              </a:defRPr>
            </a:lvl4pPr>
            <a:lvl5pPr marL="2331836" indent="-502946">
              <a:lnSpc>
                <a:spcPct val="100000"/>
              </a:lnSpc>
              <a:spcBef>
                <a:spcPts val="700"/>
              </a:spcBef>
              <a:buSzPct val="100000"/>
              <a:buFont typeface="Arial"/>
              <a:buChar char="»"/>
              <a:defRPr sz="44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a:spLocks noGrp="1"/>
          </p:cNvSpPr>
          <p:nvPr>
            <p:ph type="sldNum" sz="quarter" idx="2"/>
          </p:nvPr>
        </p:nvSpPr>
        <p:spPr>
          <a:xfrm>
            <a:off x="11801012" y="8384798"/>
            <a:ext cx="3371719" cy="355652"/>
          </a:xfrm>
          <a:prstGeom prst="rect">
            <a:avLst/>
          </a:prstGeom>
        </p:spPr>
        <p:txBody>
          <a:bodyPr lIns="54186" tIns="54186" rIns="54186" bIns="54186" anchor="ctr"/>
          <a:lstStyle>
            <a:lvl1pPr algn="r" defTabSz="457223">
              <a:defRPr sz="16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307ED6"/>
        </a:solidFill>
        <a:effectLst/>
      </p:bgPr>
    </p:bg>
    <p:spTree>
      <p:nvGrpSpPr>
        <p:cNvPr id="1" name=""/>
        <p:cNvGrpSpPr/>
        <p:nvPr/>
      </p:nvGrpSpPr>
      <p:grpSpPr>
        <a:xfrm>
          <a:off x="0" y="0"/>
          <a:ext cx="0" cy="0"/>
          <a:chOff x="0" y="0"/>
          <a:chExt cx="0" cy="0"/>
        </a:xfrm>
      </p:grpSpPr>
      <p:sp>
        <p:nvSpPr>
          <p:cNvPr id="125" name="Shape 125"/>
          <p:cNvSpPr/>
          <p:nvPr/>
        </p:nvSpPr>
        <p:spPr>
          <a:xfrm>
            <a:off x="386915" y="383045"/>
            <a:ext cx="16566435" cy="8987510"/>
          </a:xfrm>
          <a:prstGeom prst="rect">
            <a:avLst/>
          </a:prstGeom>
          <a:solidFill>
            <a:srgbClr val="FFFFFF"/>
          </a:solidFill>
          <a:ln w="3175">
            <a:miter lim="400000"/>
          </a:ln>
          <a:effectLst>
            <a:outerShdw blurRad="114300" dir="14400000" rotWithShape="0">
              <a:srgbClr val="000000">
                <a:alpha val="28000"/>
              </a:srgbClr>
            </a:outerShdw>
          </a:effectLst>
        </p:spPr>
        <p:txBody>
          <a:bodyPr lIns="25803" tIns="25803" rIns="25803" bIns="25803" anchor="ctr"/>
          <a:lstStyle/>
          <a:p>
            <a:pPr defTabSz="584229">
              <a:defRPr sz="2600">
                <a:solidFill>
                  <a:srgbClr val="FFFFFF"/>
                </a:solidFill>
                <a:latin typeface="Helvetica Neue"/>
                <a:ea typeface="Helvetica Neue"/>
                <a:cs typeface="Helvetica Neue"/>
                <a:sym typeface="Helvetica Neue"/>
              </a:defRPr>
            </a:pPr>
            <a:endParaRPr sz="2600"/>
          </a:p>
        </p:txBody>
      </p:sp>
      <p:sp>
        <p:nvSpPr>
          <p:cNvPr id="127" name="Shape 127"/>
          <p:cNvSpPr>
            <a:spLocks noGrp="1"/>
          </p:cNvSpPr>
          <p:nvPr>
            <p:ph type="title"/>
          </p:nvPr>
        </p:nvSpPr>
        <p:spPr>
          <a:xfrm>
            <a:off x="2520188" y="2231977"/>
            <a:ext cx="12299892" cy="1296611"/>
          </a:xfrm>
          <a:prstGeom prst="rect">
            <a:avLst/>
          </a:prstGeom>
        </p:spPr>
        <p:txBody>
          <a:bodyPr lIns="32253" tIns="32253" rIns="32253" bIns="32253"/>
          <a:lstStyle>
            <a:lvl1pPr algn="l" defTabSz="800140">
              <a:lnSpc>
                <a:spcPct val="100000"/>
              </a:lnSpc>
              <a:defRPr sz="5201">
                <a:solidFill>
                  <a:srgbClr val="FFBC00"/>
                </a:solidFill>
              </a:defRPr>
            </a:lvl1pPr>
          </a:lstStyle>
          <a:p>
            <a:r>
              <a:t>Title Text</a:t>
            </a:r>
          </a:p>
        </p:txBody>
      </p:sp>
      <p:sp>
        <p:nvSpPr>
          <p:cNvPr id="128" name="Shape 128"/>
          <p:cNvSpPr>
            <a:spLocks noGrp="1"/>
          </p:cNvSpPr>
          <p:nvPr>
            <p:ph type="body" sz="half" idx="1"/>
          </p:nvPr>
        </p:nvSpPr>
        <p:spPr>
          <a:xfrm>
            <a:off x="2520188" y="3793069"/>
            <a:ext cx="12299892" cy="3122185"/>
          </a:xfrm>
          <a:prstGeom prst="rect">
            <a:avLst/>
          </a:prstGeom>
        </p:spPr>
        <p:txBody>
          <a:bodyPr lIns="32253" tIns="32253" rIns="32253" bIns="32253"/>
          <a:lstStyle>
            <a:lvl1pPr marL="369812" indent="-369812" defTabSz="800140">
              <a:lnSpc>
                <a:spcPct val="100000"/>
              </a:lnSpc>
              <a:spcBef>
                <a:spcPts val="3300"/>
              </a:spcBef>
              <a:buClr>
                <a:srgbClr val="000000"/>
              </a:buClr>
              <a:buSzPct val="100000"/>
              <a:buBlip>
                <a:blip r:embed="rId2"/>
              </a:buBlip>
            </a:lvl1pPr>
            <a:lvl2pPr marL="587795" indent="-341329" defTabSz="800140">
              <a:lnSpc>
                <a:spcPct val="100000"/>
              </a:lnSpc>
              <a:spcBef>
                <a:spcPts val="3300"/>
              </a:spcBef>
              <a:buClr>
                <a:srgbClr val="000000"/>
              </a:buClr>
              <a:buSzPct val="100000"/>
              <a:buBlip>
                <a:blip r:embed="rId2"/>
              </a:buBlip>
              <a:defRPr sz="2000"/>
            </a:lvl2pPr>
            <a:lvl3pPr marL="817378" indent="-312436" defTabSz="800140">
              <a:lnSpc>
                <a:spcPct val="100000"/>
              </a:lnSpc>
              <a:spcBef>
                <a:spcPts val="3300"/>
              </a:spcBef>
              <a:buClr>
                <a:srgbClr val="000000"/>
              </a:buClr>
              <a:buSzPct val="100000"/>
              <a:buBlip>
                <a:blip r:embed="rId2"/>
              </a:buBlip>
              <a:defRPr sz="1800"/>
            </a:lvl3pPr>
            <a:lvl4pPr marL="1068235" indent="-304815" defTabSz="800140">
              <a:lnSpc>
                <a:spcPct val="100000"/>
              </a:lnSpc>
              <a:spcBef>
                <a:spcPts val="3300"/>
              </a:spcBef>
              <a:buClr>
                <a:srgbClr val="000000"/>
              </a:buClr>
              <a:buSzPct val="100000"/>
              <a:buBlip>
                <a:blip r:embed="rId2"/>
              </a:buBlip>
              <a:defRPr sz="1600"/>
            </a:lvl4pPr>
            <a:lvl5pPr marL="1296018" indent="-274122" defTabSz="800140">
              <a:lnSpc>
                <a:spcPct val="100000"/>
              </a:lnSpc>
              <a:spcBef>
                <a:spcPts val="3300"/>
              </a:spcBef>
              <a:buClr>
                <a:srgbClr val="000000"/>
              </a:buClr>
              <a:buSzPct val="100000"/>
              <a:buBlip>
                <a:blip r:embed="rId2"/>
              </a:buBlip>
              <a:defRPr sz="1400"/>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14899929" y="7508725"/>
            <a:ext cx="270118" cy="267554"/>
          </a:xfrm>
          <a:prstGeom prst="rect">
            <a:avLst/>
          </a:prstGeom>
        </p:spPr>
        <p:txBody>
          <a:bodyPr wrap="none" lIns="25803" tIns="25803" rIns="25803" bIns="25803"/>
          <a:lstStyle>
            <a:lvl1pPr algn="r" defTabSz="800140">
              <a:defRPr sz="14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Accent - Right">
    <p:bg>
      <p:bgPr>
        <a:solidFill>
          <a:srgbClr val="307ED6"/>
        </a:solidFill>
        <a:effectLst/>
      </p:bgPr>
    </p:bg>
    <p:spTree>
      <p:nvGrpSpPr>
        <p:cNvPr id="1" name=""/>
        <p:cNvGrpSpPr/>
        <p:nvPr/>
      </p:nvGrpSpPr>
      <p:grpSpPr>
        <a:xfrm>
          <a:off x="0" y="0"/>
          <a:ext cx="0" cy="0"/>
          <a:chOff x="0" y="0"/>
          <a:chExt cx="0" cy="0"/>
        </a:xfrm>
      </p:grpSpPr>
      <p:sp>
        <p:nvSpPr>
          <p:cNvPr id="167" name="Shape 167"/>
          <p:cNvSpPr/>
          <p:nvPr/>
        </p:nvSpPr>
        <p:spPr>
          <a:xfrm>
            <a:off x="622677" y="461331"/>
            <a:ext cx="16094910" cy="8830945"/>
          </a:xfrm>
          <a:prstGeom prst="rect">
            <a:avLst/>
          </a:prstGeom>
          <a:solidFill>
            <a:srgbClr val="FFFFFF"/>
          </a:solidFill>
          <a:ln w="3175">
            <a:miter lim="400000"/>
          </a:ln>
          <a:effectLst>
            <a:outerShdw blurRad="139700" dir="14400000" rotWithShape="0">
              <a:srgbClr val="000000">
                <a:alpha val="28000"/>
              </a:srgbClr>
            </a:outerShdw>
          </a:effectLst>
        </p:spPr>
        <p:txBody>
          <a:bodyPr lIns="30963" tIns="30963" rIns="30963" bIns="30963" anchor="ctr"/>
          <a:lstStyle/>
          <a:p>
            <a:pPr defTabSz="584229">
              <a:defRPr sz="2800">
                <a:solidFill>
                  <a:srgbClr val="FFFFFF"/>
                </a:solidFill>
                <a:latin typeface="Helvetica Neue"/>
                <a:ea typeface="Helvetica Neue"/>
                <a:cs typeface="Helvetica Neue"/>
                <a:sym typeface="Helvetica Neue"/>
              </a:defRPr>
            </a:pPr>
            <a:endParaRPr sz="2801"/>
          </a:p>
        </p:txBody>
      </p:sp>
      <p:sp>
        <p:nvSpPr>
          <p:cNvPr id="169" name="Shape 169"/>
          <p:cNvSpPr>
            <a:spLocks noGrp="1"/>
          </p:cNvSpPr>
          <p:nvPr>
            <p:ph type="title"/>
          </p:nvPr>
        </p:nvSpPr>
        <p:spPr>
          <a:xfrm>
            <a:off x="1293300" y="1704345"/>
            <a:ext cx="10750575" cy="2684983"/>
          </a:xfrm>
          <a:prstGeom prst="rect">
            <a:avLst/>
          </a:prstGeom>
        </p:spPr>
        <p:txBody>
          <a:bodyPr lIns="38688" tIns="38688" rIns="38688" bIns="38688">
            <a:normAutofit/>
          </a:bodyPr>
          <a:lstStyle>
            <a:lvl1pPr algn="l" defTabSz="800140">
              <a:lnSpc>
                <a:spcPct val="100000"/>
              </a:lnSpc>
              <a:defRPr sz="5400">
                <a:solidFill>
                  <a:srgbClr val="FFBC00"/>
                </a:solidFill>
              </a:defRPr>
            </a:lvl1pPr>
          </a:lstStyle>
          <a:p>
            <a:r>
              <a:t>Title Text</a:t>
            </a:r>
          </a:p>
        </p:txBody>
      </p:sp>
      <p:sp>
        <p:nvSpPr>
          <p:cNvPr id="170" name="Shape 170"/>
          <p:cNvSpPr>
            <a:spLocks noGrp="1"/>
          </p:cNvSpPr>
          <p:nvPr>
            <p:ph type="body" sz="quarter" idx="1"/>
          </p:nvPr>
        </p:nvSpPr>
        <p:spPr>
          <a:xfrm>
            <a:off x="1293300" y="4551816"/>
            <a:ext cx="10750575" cy="3017704"/>
          </a:xfrm>
          <a:prstGeom prst="rect">
            <a:avLst/>
          </a:prstGeom>
        </p:spPr>
        <p:txBody>
          <a:bodyPr lIns="38688" tIns="38688" rIns="38688" bIns="38688">
            <a:normAutofit/>
          </a:bodyPr>
          <a:lstStyle>
            <a:lvl1pPr marL="0" indent="0" defTabSz="800140">
              <a:lnSpc>
                <a:spcPct val="100000"/>
              </a:lnSpc>
              <a:spcBef>
                <a:spcPts val="1900"/>
              </a:spcBef>
              <a:buClr>
                <a:srgbClr val="000000"/>
              </a:buClr>
            </a:lvl1pPr>
            <a:lvl2pPr marL="0" indent="0" defTabSz="800140">
              <a:lnSpc>
                <a:spcPct val="100000"/>
              </a:lnSpc>
              <a:spcBef>
                <a:spcPts val="1900"/>
              </a:spcBef>
              <a:buClr>
                <a:srgbClr val="000000"/>
              </a:buClr>
            </a:lvl2pPr>
            <a:lvl3pPr marL="0" indent="0" defTabSz="800140">
              <a:lnSpc>
                <a:spcPct val="100000"/>
              </a:lnSpc>
              <a:spcBef>
                <a:spcPts val="1900"/>
              </a:spcBef>
              <a:buClr>
                <a:srgbClr val="000000"/>
              </a:buClr>
              <a:defRPr sz="2000"/>
            </a:lvl3pPr>
            <a:lvl4pPr marL="0" indent="0" defTabSz="800140">
              <a:lnSpc>
                <a:spcPct val="100000"/>
              </a:lnSpc>
              <a:spcBef>
                <a:spcPts val="1900"/>
              </a:spcBef>
              <a:buClr>
                <a:srgbClr val="000000"/>
              </a:buClr>
              <a:defRPr sz="1800"/>
            </a:lvl4pPr>
            <a:lvl5pPr marL="0" indent="0" defTabSz="800140">
              <a:lnSpc>
                <a:spcPct val="100000"/>
              </a:lnSpc>
              <a:spcBef>
                <a:spcPts val="1900"/>
              </a:spcBef>
              <a:buClr>
                <a:srgbClr val="000000"/>
              </a:buClr>
              <a:defRPr sz="1400"/>
            </a:lvl5pPr>
          </a:lstStyle>
          <a:p>
            <a:r>
              <a:t>Body Level One</a:t>
            </a:r>
          </a:p>
          <a:p>
            <a:pPr lvl="1"/>
            <a:r>
              <a:t>Body Level Two</a:t>
            </a:r>
          </a:p>
          <a:p>
            <a:pPr lvl="2"/>
            <a:r>
              <a:t>Body Level Three</a:t>
            </a:r>
          </a:p>
          <a:p>
            <a:pPr lvl="3"/>
            <a:r>
              <a:t>Body Level Four</a:t>
            </a:r>
          </a:p>
          <a:p>
            <a:pPr lvl="4"/>
            <a:r>
              <a:t>Body Level Five</a:t>
            </a:r>
          </a:p>
        </p:txBody>
      </p:sp>
      <p:sp>
        <p:nvSpPr>
          <p:cNvPr id="171" name="Shape 171"/>
          <p:cNvSpPr>
            <a:spLocks noGrp="1"/>
          </p:cNvSpPr>
          <p:nvPr>
            <p:ph type="sldNum" sz="quarter" idx="2"/>
          </p:nvPr>
        </p:nvSpPr>
        <p:spPr>
          <a:xfrm>
            <a:off x="16171354" y="8821181"/>
            <a:ext cx="363134" cy="260150"/>
          </a:xfrm>
          <a:prstGeom prst="rect">
            <a:avLst/>
          </a:prstGeom>
        </p:spPr>
        <p:txBody>
          <a:bodyPr wrap="none" lIns="30963" tIns="30963" rIns="30963" bIns="30963">
            <a:normAutofit/>
          </a:bodyPr>
          <a:lstStyle>
            <a:lvl1pPr algn="r" defTabSz="800140">
              <a:defRPr sz="14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767549" y="587743"/>
            <a:ext cx="15803879" cy="8578114"/>
          </a:xfrm>
          <a:prstGeom prst="rect">
            <a:avLst/>
          </a:prstGeom>
          <a:solidFill>
            <a:srgbClr val="FFFFFF"/>
          </a:solidFill>
          <a:ln w="3175">
            <a:miter lim="400000"/>
          </a:ln>
          <a:effectLst>
            <a:outerShdw blurRad="25400" dist="38100" dir="2700000" rotWithShape="0">
              <a:srgbClr val="808080">
                <a:alpha val="28039"/>
              </a:srgbClr>
            </a:outerShdw>
          </a:effectLst>
        </p:spPr>
        <p:txBody>
          <a:bodyPr lIns="27855" tIns="27855" rIns="27855" bIns="27855" anchor="ctr"/>
          <a:lstStyle/>
          <a:p>
            <a:pPr algn="l" defTabSz="914446">
              <a:defRPr sz="1200">
                <a:solidFill>
                  <a:srgbClr val="FFFFFF"/>
                </a:solidFill>
              </a:defRPr>
            </a:pPr>
            <a:endParaRPr sz="1200"/>
          </a:p>
        </p:txBody>
      </p:sp>
      <p:sp>
        <p:nvSpPr>
          <p:cNvPr id="3" name="Shape 3"/>
          <p:cNvSpPr>
            <a:spLocks noGrp="1"/>
          </p:cNvSpPr>
          <p:nvPr>
            <p:ph type="sldNum" sz="quarter" idx="2"/>
          </p:nvPr>
        </p:nvSpPr>
        <p:spPr>
          <a:xfrm>
            <a:off x="16705590" y="9371515"/>
            <a:ext cx="366265" cy="184666"/>
          </a:xfrm>
          <a:prstGeom prst="rect">
            <a:avLst/>
          </a:prstGeom>
          <a:ln w="3175">
            <a:miter lim="400000"/>
          </a:ln>
        </p:spPr>
        <p:txBody>
          <a:bodyPr lIns="0" tIns="0" rIns="0" bIns="0">
            <a:spAutoFit/>
          </a:bodyPr>
          <a:lstStyle>
            <a:lvl1pPr defTabSz="914446">
              <a:defRPr sz="1200">
                <a:solidFill>
                  <a:srgbClr val="B3B6C1"/>
                </a:solidFill>
                <a:latin typeface="Helvetica Neue"/>
                <a:ea typeface="Helvetica Neue"/>
                <a:cs typeface="Helvetica Neue"/>
                <a:sym typeface="Helvetica Neue"/>
              </a:defRPr>
            </a:lvl1pPr>
          </a:lstStyle>
          <a:p>
            <a:fld id="{86CB4B4D-7CA3-9044-876B-883B54F8677D}" type="slidenum">
              <a:t>‹#›</a:t>
            </a:fld>
            <a:endParaRPr/>
          </a:p>
        </p:txBody>
      </p:sp>
      <p:sp>
        <p:nvSpPr>
          <p:cNvPr id="4" name="Shape 4"/>
          <p:cNvSpPr>
            <a:spLocks noGrp="1"/>
          </p:cNvSpPr>
          <p:nvPr>
            <p:ph type="title"/>
          </p:nvPr>
        </p:nvSpPr>
        <p:spPr>
          <a:xfrm>
            <a:off x="870291" y="814507"/>
            <a:ext cx="15599682" cy="1679458"/>
          </a:xfrm>
          <a:prstGeom prst="rect">
            <a:avLst/>
          </a:prstGeom>
          <a:ln w="3175">
            <a:miter lim="400000"/>
          </a:ln>
          <a:extLst>
            <a:ext uri="{C572A759-6A51-4108-AA02-DFA0A04FC94B}">
              <ma14:wrappingTextBoxFlag xmlns="" xmlns:ma14="http://schemas.microsoft.com/office/mac/drawingml/2011/main" val="1"/>
            </a:ext>
          </a:extLst>
        </p:spPr>
        <p:txBody>
          <a:bodyPr lIns="38603" tIns="38603" rIns="38603" bIns="38603" anchor="b"/>
          <a:lstStyle/>
          <a:p>
            <a:r>
              <a:t>Title Text</a:t>
            </a:r>
          </a:p>
        </p:txBody>
      </p:sp>
      <p:sp>
        <p:nvSpPr>
          <p:cNvPr id="5" name="Shape 5"/>
          <p:cNvSpPr>
            <a:spLocks noGrp="1"/>
          </p:cNvSpPr>
          <p:nvPr>
            <p:ph type="body" idx="1"/>
          </p:nvPr>
        </p:nvSpPr>
        <p:spPr>
          <a:xfrm>
            <a:off x="870291" y="2710243"/>
            <a:ext cx="15599682" cy="6228850"/>
          </a:xfrm>
          <a:prstGeom prst="rect">
            <a:avLst/>
          </a:prstGeom>
          <a:ln w="3175">
            <a:miter lim="400000"/>
          </a:ln>
          <a:extLst>
            <a:ext uri="{C572A759-6A51-4108-AA02-DFA0A04FC94B}">
              <ma14:wrappingTextBoxFlag xmlns=""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7" r:id="rId6"/>
    <p:sldLayoutId id="2147483658" r:id="rId7"/>
    <p:sldLayoutId id="2147483659" r:id="rId8"/>
    <p:sldLayoutId id="2147483662" r:id="rId9"/>
    <p:sldLayoutId id="2147483663" r:id="rId10"/>
    <p:sldLayoutId id="2147483665" r:id="rId11"/>
    <p:sldLayoutId id="2147483667" r:id="rId12"/>
    <p:sldLayoutId id="2147483668" r:id="rId13"/>
  </p:sldLayoutIdLst>
  <p:transition spd="med"/>
  <p:txStyles>
    <p:titleStyle>
      <a:lvl1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1pPr>
      <a:lvl2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2pPr>
      <a:lvl3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3pPr>
      <a:lvl4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4pPr>
      <a:lvl5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5pPr>
      <a:lvl6pPr marL="0" marR="0" indent="457223"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6pPr>
      <a:lvl7pPr marL="0" marR="0" indent="914446"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7pPr>
      <a:lvl8pPr marL="0" marR="0" indent="1371668"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8pPr>
      <a:lvl9pPr marL="0" marR="0" indent="1828892"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9pPr>
    </p:titleStyle>
    <p:bodyStyle>
      <a:lvl1pPr marL="342917" marR="0" indent="-342917" algn="l" defTabSz="457223" latinLnBrk="0">
        <a:lnSpc>
          <a:spcPct val="98000"/>
        </a:lnSpc>
        <a:spcBef>
          <a:spcPts val="1400"/>
        </a:spcBef>
        <a:spcAft>
          <a:spcPts val="0"/>
        </a:spcAft>
        <a:buClrTx/>
        <a:buSzTx/>
        <a:buFontTx/>
        <a:buNone/>
        <a:tabLst/>
        <a:defRPr sz="2200" b="0" i="0" u="none" strike="noStrike" cap="none" spc="0" baseline="0">
          <a:ln>
            <a:noFill/>
          </a:ln>
          <a:solidFill>
            <a:schemeClr val="tx1">
              <a:lumMod val="50000"/>
            </a:schemeClr>
          </a:solidFill>
          <a:uFillTx/>
          <a:latin typeface="+mn-lt"/>
          <a:ea typeface="+mn-ea"/>
          <a:cs typeface="+mn-cs"/>
          <a:sym typeface="Helvetica Neue Light"/>
        </a:defRPr>
      </a:lvl1pPr>
      <a:lvl2pPr marL="342917" marR="0" indent="114306" algn="l" defTabSz="457223" latinLnBrk="0">
        <a:lnSpc>
          <a:spcPct val="98000"/>
        </a:lnSpc>
        <a:spcBef>
          <a:spcPts val="1400"/>
        </a:spcBef>
        <a:spcAft>
          <a:spcPts val="0"/>
        </a:spcAft>
        <a:buClrTx/>
        <a:buSzTx/>
        <a:buFontTx/>
        <a:buNone/>
        <a:tabLst/>
        <a:defRPr sz="2200" b="0" i="0" u="none" strike="noStrike" cap="none" spc="0" baseline="0">
          <a:ln>
            <a:noFill/>
          </a:ln>
          <a:solidFill>
            <a:schemeClr val="tx1">
              <a:lumMod val="50000"/>
            </a:schemeClr>
          </a:solidFill>
          <a:uFillTx/>
          <a:latin typeface="+mn-lt"/>
          <a:ea typeface="+mn-ea"/>
          <a:cs typeface="+mn-cs"/>
          <a:sym typeface="Helvetica Neue Light"/>
        </a:defRPr>
      </a:lvl2pPr>
      <a:lvl3pPr marL="342917" marR="0" indent="571529" algn="l" defTabSz="457223" latinLnBrk="0">
        <a:lnSpc>
          <a:spcPct val="98000"/>
        </a:lnSpc>
        <a:spcBef>
          <a:spcPts val="1400"/>
        </a:spcBef>
        <a:spcAft>
          <a:spcPts val="0"/>
        </a:spcAft>
        <a:buClrTx/>
        <a:buSzTx/>
        <a:buFontTx/>
        <a:buNone/>
        <a:tabLst/>
        <a:defRPr sz="2200" b="0" i="0" u="none" strike="noStrike" cap="none" spc="0" baseline="0">
          <a:ln>
            <a:noFill/>
          </a:ln>
          <a:solidFill>
            <a:schemeClr val="tx1">
              <a:lumMod val="50000"/>
            </a:schemeClr>
          </a:solidFill>
          <a:uFillTx/>
          <a:latin typeface="+mn-lt"/>
          <a:ea typeface="+mn-ea"/>
          <a:cs typeface="+mn-cs"/>
          <a:sym typeface="Helvetica Neue Light"/>
        </a:defRPr>
      </a:lvl3pPr>
      <a:lvl4pPr marL="342917" marR="0" indent="1028752" algn="l" defTabSz="457223" latinLnBrk="0">
        <a:lnSpc>
          <a:spcPct val="98000"/>
        </a:lnSpc>
        <a:spcBef>
          <a:spcPts val="1400"/>
        </a:spcBef>
        <a:spcAft>
          <a:spcPts val="0"/>
        </a:spcAft>
        <a:buClrTx/>
        <a:buSzTx/>
        <a:buFontTx/>
        <a:buNone/>
        <a:tabLst/>
        <a:defRPr sz="2200" b="0" i="0" u="none" strike="noStrike" cap="none" spc="0" baseline="0">
          <a:ln>
            <a:noFill/>
          </a:ln>
          <a:solidFill>
            <a:schemeClr val="tx1">
              <a:lumMod val="50000"/>
            </a:schemeClr>
          </a:solidFill>
          <a:uFillTx/>
          <a:latin typeface="+mn-lt"/>
          <a:ea typeface="+mn-ea"/>
          <a:cs typeface="+mn-cs"/>
          <a:sym typeface="Helvetica Neue Light"/>
        </a:defRPr>
      </a:lvl4pPr>
      <a:lvl5pPr marL="342917" marR="0" indent="1485974" algn="l" defTabSz="457223" latinLnBrk="0">
        <a:lnSpc>
          <a:spcPct val="98000"/>
        </a:lnSpc>
        <a:spcBef>
          <a:spcPts val="1400"/>
        </a:spcBef>
        <a:spcAft>
          <a:spcPts val="0"/>
        </a:spcAft>
        <a:buClrTx/>
        <a:buSzTx/>
        <a:buFontTx/>
        <a:buNone/>
        <a:tabLst/>
        <a:defRPr sz="2200" b="0" i="0" u="none" strike="noStrike" cap="none" spc="0" baseline="0">
          <a:ln>
            <a:noFill/>
          </a:ln>
          <a:solidFill>
            <a:schemeClr val="tx1">
              <a:lumMod val="50000"/>
            </a:schemeClr>
          </a:solidFill>
          <a:uFillTx/>
          <a:latin typeface="+mn-lt"/>
          <a:ea typeface="+mn-ea"/>
          <a:cs typeface="+mn-cs"/>
          <a:sym typeface="Helvetica Neue Light"/>
        </a:defRPr>
      </a:lvl5pPr>
      <a:lvl6pPr marL="342917" marR="0" indent="1943198" algn="l" defTabSz="457223"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17" marR="0" indent="2400420" algn="l" defTabSz="457223"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17" marR="0" indent="2857643" algn="l" defTabSz="457223"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17" marR="0" indent="3314866" algn="l" defTabSz="457223"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p:bodyStyle>
    <p:otherStyle>
      <a:lvl1pPr marL="0" marR="0" indent="0"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1pPr>
      <a:lvl2pPr marL="0" marR="0" indent="457223"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2pPr>
      <a:lvl3pPr marL="0" marR="0" indent="914446"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3pPr>
      <a:lvl4pPr marL="0" marR="0" indent="1371668"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4pPr>
      <a:lvl5pPr marL="0" marR="0" indent="1828892"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5pPr>
      <a:lvl6pPr marL="0" marR="0" indent="0"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6pPr>
      <a:lvl7pPr marL="0" marR="0" indent="0"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7pPr>
      <a:lvl8pPr marL="0" marR="0" indent="0"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8pPr>
      <a:lvl9pPr marL="0" marR="0" indent="0" algn="ctr" defTabSz="914446"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tiff"/><Relationship Id="rId2" Type="http://schemas.openxmlformats.org/officeDocument/2006/relationships/notesSlide" Target="../notesSlides/notesSlide37.xml"/><Relationship Id="rId16" Type="http://schemas.openxmlformats.org/officeDocument/2006/relationships/image" Target="../media/image44.tiff"/><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5" Type="http://schemas.openxmlformats.org/officeDocument/2006/relationships/image" Target="../media/image4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 Id="rId14" Type="http://schemas.openxmlformats.org/officeDocument/2006/relationships/image" Target="../media/image42.tiff"/></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4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support.10xgenomics.com/single-cell-gene-expression/sample-prep" TargetMode="External"/><Relationship Id="rId2" Type="http://schemas.openxmlformats.org/officeDocument/2006/relationships/hyperlink" Target="https://www.protocols.io/" TargetMode="External"/><Relationship Id="rId1" Type="http://schemas.openxmlformats.org/officeDocument/2006/relationships/slideLayout" Target="../slideLayouts/slideLayout2.xml"/><Relationship Id="rId4" Type="http://schemas.openxmlformats.org/officeDocument/2006/relationships/hyperlink" Target="https://community.10xgenomics.com/" TargetMode="Externa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4175" y="1105744"/>
            <a:ext cx="13973235" cy="1555932"/>
          </a:xfrm>
        </p:spPr>
        <p:txBody>
          <a:bodyPr/>
          <a:lstStyle/>
          <a:p>
            <a:r>
              <a:rPr lang="en-US" dirty="0">
                <a:solidFill>
                  <a:srgbClr val="307ED6"/>
                </a:solidFill>
              </a:rPr>
              <a:t>Introduction to Single </a:t>
            </a:r>
            <a:r>
              <a:rPr lang="en-US" dirty="0" smtClean="0">
                <a:solidFill>
                  <a:srgbClr val="307ED6"/>
                </a:solidFill>
              </a:rPr>
              <a:t>Cell RNA </a:t>
            </a:r>
            <a:r>
              <a:rPr lang="en-US" dirty="0">
                <a:solidFill>
                  <a:srgbClr val="307ED6"/>
                </a:solidFill>
              </a:rPr>
              <a:t>Sequencing</a:t>
            </a:r>
          </a:p>
        </p:txBody>
      </p:sp>
      <p:sp>
        <p:nvSpPr>
          <p:cNvPr id="4" name="Text Placeholder 3"/>
          <p:cNvSpPr>
            <a:spLocks noGrp="1"/>
          </p:cNvSpPr>
          <p:nvPr>
            <p:ph type="body" sz="half" idx="1"/>
          </p:nvPr>
        </p:nvSpPr>
        <p:spPr>
          <a:xfrm>
            <a:off x="1378647" y="3033737"/>
            <a:ext cx="14659336" cy="5478608"/>
          </a:xfrm>
        </p:spPr>
        <p:txBody>
          <a:bodyPr/>
          <a:lstStyle/>
          <a:p>
            <a:r>
              <a:rPr lang="en-US" sz="3200" dirty="0"/>
              <a:t>Sarah Boswell</a:t>
            </a:r>
          </a:p>
          <a:p>
            <a:r>
              <a:rPr lang="en-US" dirty="0" smtClean="0"/>
              <a:t>	Director </a:t>
            </a:r>
            <a:r>
              <a:rPr lang="en-US" dirty="0"/>
              <a:t>of the Single Cell </a:t>
            </a:r>
            <a:r>
              <a:rPr lang="en-US" dirty="0" smtClean="0"/>
              <a:t>Core, Harvard </a:t>
            </a:r>
            <a:r>
              <a:rPr lang="en-US" dirty="0"/>
              <a:t>Medical </a:t>
            </a:r>
            <a:r>
              <a:rPr lang="en-US" dirty="0" smtClean="0"/>
              <a:t>School</a:t>
            </a:r>
          </a:p>
          <a:p>
            <a:r>
              <a:rPr lang="en-US" dirty="0" smtClean="0"/>
              <a:t>	Director of Sequencing Technologies, Laboratory of Systems Pharmacology</a:t>
            </a:r>
          </a:p>
          <a:p>
            <a:r>
              <a:rPr lang="en-US" dirty="0"/>
              <a:t>	Staff Scientist/Sequencing Specialist, Systems Biology, Springer </a:t>
            </a:r>
            <a:r>
              <a:rPr lang="en-US" dirty="0" smtClean="0"/>
              <a:t>Lab</a:t>
            </a:r>
          </a:p>
          <a:p>
            <a:endParaRPr lang="en-US" dirty="0" smtClean="0"/>
          </a:p>
          <a:p>
            <a:pPr algn="r"/>
            <a:endParaRPr lang="en-US" dirty="0" smtClean="0"/>
          </a:p>
          <a:p>
            <a:pPr algn="r"/>
            <a:r>
              <a:rPr lang="en-US" sz="2000" dirty="0"/>
              <a:t>https://singlecellcore.hms.harvard.edu</a:t>
            </a:r>
            <a:r>
              <a:rPr lang="en-US" sz="2000" dirty="0" smtClean="0"/>
              <a:t>/</a:t>
            </a:r>
          </a:p>
          <a:p>
            <a:pPr algn="r"/>
            <a:r>
              <a:rPr lang="en-US" sz="2000" dirty="0" smtClean="0"/>
              <a:t>sarah_boswell@hms.harvard.edu</a:t>
            </a:r>
          </a:p>
          <a:p>
            <a:pPr algn="r"/>
            <a:endParaRPr lang="en-US" dirty="0"/>
          </a:p>
        </p:txBody>
      </p:sp>
      <p:grpSp>
        <p:nvGrpSpPr>
          <p:cNvPr id="6" name="Group 5"/>
          <p:cNvGrpSpPr/>
          <p:nvPr/>
        </p:nvGrpSpPr>
        <p:grpSpPr>
          <a:xfrm>
            <a:off x="292953" y="7916718"/>
            <a:ext cx="16537576" cy="1119073"/>
            <a:chOff x="402137" y="8176030"/>
            <a:chExt cx="16537576" cy="1119073"/>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44" b="59472"/>
            <a:stretch/>
          </p:blipFill>
          <p:spPr>
            <a:xfrm>
              <a:off x="402137" y="8176030"/>
              <a:ext cx="16537576" cy="1007240"/>
            </a:xfrm>
            <a:prstGeom prst="rect">
              <a:avLst/>
            </a:prstGeom>
          </p:spPr>
        </p:pic>
        <p:sp>
          <p:nvSpPr>
            <p:cNvPr id="2" name="Rectangle 1"/>
            <p:cNvSpPr/>
            <p:nvPr/>
          </p:nvSpPr>
          <p:spPr>
            <a:xfrm>
              <a:off x="1801504" y="8980226"/>
              <a:ext cx="173231" cy="199487"/>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8" name="Rectangle 7"/>
            <p:cNvSpPr/>
            <p:nvPr/>
          </p:nvSpPr>
          <p:spPr>
            <a:xfrm>
              <a:off x="8029074" y="9097451"/>
              <a:ext cx="236621" cy="197652"/>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Rectangle 9"/>
            <p:cNvSpPr/>
            <p:nvPr/>
          </p:nvSpPr>
          <p:spPr>
            <a:xfrm>
              <a:off x="11238496" y="9073556"/>
              <a:ext cx="230603" cy="212313"/>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2" name="Rectangle 11"/>
            <p:cNvSpPr/>
            <p:nvPr/>
          </p:nvSpPr>
          <p:spPr>
            <a:xfrm>
              <a:off x="4983718" y="9009797"/>
              <a:ext cx="173231" cy="199487"/>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grpSp>
      <p:sp>
        <p:nvSpPr>
          <p:cNvPr id="5" name="Frame 4"/>
          <p:cNvSpPr/>
          <p:nvPr/>
        </p:nvSpPr>
        <p:spPr>
          <a:xfrm>
            <a:off x="-763240" y="-423083"/>
            <a:ext cx="18833925" cy="10869505"/>
          </a:xfrm>
          <a:prstGeom prst="frame">
            <a:avLst/>
          </a:prstGeom>
          <a:solidFill>
            <a:srgbClr val="307ED6"/>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55923266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728" y="623590"/>
            <a:ext cx="15110803" cy="1439818"/>
          </a:xfrm>
        </p:spPr>
        <p:txBody>
          <a:bodyPr anchor="ctr"/>
          <a:lstStyle/>
          <a:p>
            <a:r>
              <a:rPr lang="en-US" dirty="0" smtClean="0"/>
              <a:t>Stochastic Gene Expression</a:t>
            </a:r>
            <a:endParaRPr lang="en-US" dirty="0"/>
          </a:p>
        </p:txBody>
      </p:sp>
      <p:sp>
        <p:nvSpPr>
          <p:cNvPr id="6" name="TextBox 3">
            <a:extLst>
              <a:ext uri="{FF2B5EF4-FFF2-40B4-BE49-F238E27FC236}">
                <a16:creationId xmlns:a16="http://schemas.microsoft.com/office/drawing/2014/main" id="{1D012F76-3280-DE4D-98D1-08B8F2C13B92}"/>
              </a:ext>
            </a:extLst>
          </p:cNvPr>
          <p:cNvSpPr txBox="1"/>
          <p:nvPr/>
        </p:nvSpPr>
        <p:spPr>
          <a:xfrm>
            <a:off x="889918" y="8795504"/>
            <a:ext cx="15868808" cy="584775"/>
          </a:xfrm>
          <a:prstGeom prst="rect">
            <a:avLst/>
          </a:prstGeom>
          <a:solidFill>
            <a:srgbClr val="FFFFFF"/>
          </a:solidFill>
        </p:spPr>
        <p:txBody>
          <a:bodyPr wrap="square" rtlCol="0">
            <a:spAutoFit/>
          </a:bodyPr>
          <a:lstStyle/>
          <a:p>
            <a:pPr algn="r"/>
            <a:r>
              <a:rPr lang="en-US" sz="1600" dirty="0" err="1" smtClean="0">
                <a:solidFill>
                  <a:schemeClr val="tx1">
                    <a:lumMod val="50000"/>
                  </a:schemeClr>
                </a:solidFill>
              </a:rPr>
              <a:t>Eldar</a:t>
            </a:r>
            <a:r>
              <a:rPr lang="en-US" sz="1600" dirty="0" smtClean="0">
                <a:solidFill>
                  <a:schemeClr val="tx1">
                    <a:lumMod val="50000"/>
                  </a:schemeClr>
                </a:solidFill>
              </a:rPr>
              <a:t> &amp; </a:t>
            </a:r>
            <a:r>
              <a:rPr lang="en-US" sz="1600" dirty="0" err="1" smtClean="0">
                <a:solidFill>
                  <a:schemeClr val="tx1">
                    <a:lumMod val="50000"/>
                  </a:schemeClr>
                </a:solidFill>
              </a:rPr>
              <a:t>Elowitz</a:t>
            </a:r>
            <a:r>
              <a:rPr lang="en-US" sz="1600" dirty="0" smtClean="0">
                <a:solidFill>
                  <a:schemeClr val="tx1">
                    <a:lumMod val="50000"/>
                  </a:schemeClr>
                </a:solidFill>
              </a:rPr>
              <a:t>; Functional </a:t>
            </a:r>
            <a:r>
              <a:rPr lang="en-US" sz="1600" dirty="0">
                <a:solidFill>
                  <a:schemeClr val="tx1">
                    <a:lumMod val="50000"/>
                  </a:schemeClr>
                </a:solidFill>
              </a:rPr>
              <a:t>roles for noise in genetic </a:t>
            </a:r>
            <a:r>
              <a:rPr lang="en-US" sz="1600" dirty="0" smtClean="0">
                <a:solidFill>
                  <a:schemeClr val="tx1">
                    <a:lumMod val="50000"/>
                  </a:schemeClr>
                </a:solidFill>
              </a:rPr>
              <a:t>circuits, Nature 2010 </a:t>
            </a:r>
            <a:r>
              <a:rPr lang="en-US" sz="1600" dirty="0">
                <a:solidFill>
                  <a:schemeClr val="tx1">
                    <a:lumMod val="50000"/>
                  </a:schemeClr>
                </a:solidFill>
              </a:rPr>
              <a:t>(</a:t>
            </a:r>
            <a:r>
              <a:rPr lang="en-US" sz="1600" dirty="0" err="1" smtClean="0">
                <a:solidFill>
                  <a:schemeClr val="tx1">
                    <a:lumMod val="50000"/>
                  </a:schemeClr>
                </a:solidFill>
              </a:rPr>
              <a:t>doi</a:t>
            </a:r>
            <a:r>
              <a:rPr lang="en-US" sz="1600" dirty="0" smtClean="0">
                <a:solidFill>
                  <a:schemeClr val="tx1">
                    <a:lumMod val="50000"/>
                  </a:schemeClr>
                </a:solidFill>
              </a:rPr>
              <a:t>: 10.1038/nature09326) </a:t>
            </a:r>
            <a:endParaRPr lang="en-US" sz="1600" dirty="0">
              <a:solidFill>
                <a:schemeClr val="tx1">
                  <a:lumMod val="50000"/>
                </a:schemeClr>
              </a:solidFill>
            </a:endParaRPr>
          </a:p>
          <a:p>
            <a:pPr algn="r"/>
            <a:r>
              <a:rPr lang="en-US" sz="1600" dirty="0" smtClean="0">
                <a:solidFill>
                  <a:schemeClr val="tx1">
                    <a:lumMod val="50000"/>
                  </a:schemeClr>
                </a:solidFill>
              </a:rPr>
              <a:t>B Hwang et al</a:t>
            </a:r>
            <a:r>
              <a:rPr sz="1600" dirty="0" smtClean="0">
                <a:solidFill>
                  <a:schemeClr val="tx1">
                    <a:lumMod val="50000"/>
                  </a:schemeClr>
                </a:solidFill>
              </a:rPr>
              <a:t>.</a:t>
            </a:r>
            <a:r>
              <a:rPr lang="en-US" sz="1600" dirty="0">
                <a:solidFill>
                  <a:schemeClr val="tx1">
                    <a:lumMod val="50000"/>
                  </a:schemeClr>
                </a:solidFill>
              </a:rPr>
              <a:t> Single-cell RNA sequencing technologies and bioinformatics pipelines,</a:t>
            </a:r>
            <a:r>
              <a:rPr sz="1600" dirty="0" smtClean="0">
                <a:solidFill>
                  <a:schemeClr val="tx1">
                    <a:lumMod val="50000"/>
                  </a:schemeClr>
                </a:solidFill>
              </a:rPr>
              <a:t> </a:t>
            </a:r>
            <a:r>
              <a:rPr lang="en-US" sz="1600" dirty="0" smtClean="0">
                <a:solidFill>
                  <a:schemeClr val="tx1">
                    <a:lumMod val="50000"/>
                  </a:schemeClr>
                </a:solidFill>
              </a:rPr>
              <a:t>EMM 07 Aug </a:t>
            </a:r>
            <a:r>
              <a:rPr lang="en-US" sz="1600" dirty="0">
                <a:solidFill>
                  <a:schemeClr val="tx1">
                    <a:lumMod val="50000"/>
                  </a:schemeClr>
                </a:solidFill>
              </a:rPr>
              <a:t>2018 (</a:t>
            </a:r>
            <a:r>
              <a:rPr lang="en-US" sz="1600" dirty="0" err="1">
                <a:solidFill>
                  <a:schemeClr val="tx1">
                    <a:lumMod val="50000"/>
                  </a:schemeClr>
                </a:solidFill>
              </a:rPr>
              <a:t>doi</a:t>
            </a:r>
            <a:r>
              <a:rPr lang="en-US" sz="1600" dirty="0" smtClean="0">
                <a:solidFill>
                  <a:schemeClr val="tx1">
                    <a:lumMod val="50000"/>
                  </a:schemeClr>
                </a:solidFill>
              </a:rPr>
              <a:t>: 10.1038/s12276-018-0071-8)</a:t>
            </a:r>
          </a:p>
        </p:txBody>
      </p:sp>
      <p:pic>
        <p:nvPicPr>
          <p:cNvPr id="46" name="Picture 45">
            <a:extLst>
              <a:ext uri="{FF2B5EF4-FFF2-40B4-BE49-F238E27FC236}">
                <a16:creationId xmlns:a16="http://schemas.microsoft.com/office/drawing/2014/main" id="{BE0AD77E-2E0E-8840-9A59-32EBAA0245EB}"/>
              </a:ext>
            </a:extLst>
          </p:cNvPr>
          <p:cNvPicPr>
            <a:picLocks noChangeAspect="1"/>
          </p:cNvPicPr>
          <p:nvPr/>
        </p:nvPicPr>
        <p:blipFill>
          <a:blip r:embed="rId3"/>
          <a:stretch>
            <a:fillRect/>
          </a:stretch>
        </p:blipFill>
        <p:spPr>
          <a:xfrm>
            <a:off x="1264358" y="3148970"/>
            <a:ext cx="4941381" cy="4991210"/>
          </a:xfrm>
          <a:prstGeom prst="rect">
            <a:avLst/>
          </a:prstGeom>
        </p:spPr>
      </p:pic>
      <p:sp>
        <p:nvSpPr>
          <p:cNvPr id="7" name="TextBox 6">
            <a:extLst>
              <a:ext uri="{FF2B5EF4-FFF2-40B4-BE49-F238E27FC236}">
                <a16:creationId xmlns:a16="http://schemas.microsoft.com/office/drawing/2014/main" id="{79F153F3-11BB-9B4A-BBD4-C2A9A1F953E2}"/>
              </a:ext>
            </a:extLst>
          </p:cNvPr>
          <p:cNvSpPr txBox="1"/>
          <p:nvPr/>
        </p:nvSpPr>
        <p:spPr>
          <a:xfrm>
            <a:off x="7348452" y="3751749"/>
            <a:ext cx="9252065" cy="3785652"/>
          </a:xfrm>
          <a:prstGeom prst="rect">
            <a:avLst/>
          </a:prstGeom>
        </p:spPr>
        <p:txBody>
          <a:bodyPr wrap="square"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buClr>
                <a:srgbClr val="307ED6"/>
              </a:buClr>
              <a:buFont typeface="Arial" panose="020B0604020202020204" pitchFamily="34" charset="0"/>
              <a:buChar char="•"/>
              <a:defRPr sz="3000">
                <a:solidFill>
                  <a:schemeClr val="bg2">
                    <a:lumMod val="10000"/>
                  </a:schemeClr>
                </a:solidFill>
              </a:defRPr>
            </a:lvl1pPr>
          </a:lstStyle>
          <a:p>
            <a:r>
              <a:rPr lang="en-US" dirty="0"/>
              <a:t>Gene </a:t>
            </a:r>
            <a:r>
              <a:rPr lang="en-US" dirty="0" smtClean="0"/>
              <a:t>expression is </a:t>
            </a:r>
            <a:r>
              <a:rPr lang="en-US" dirty="0"/>
              <a:t>heterogeneous and </a:t>
            </a:r>
            <a:r>
              <a:rPr lang="en-US" dirty="0" smtClean="0"/>
              <a:t>“</a:t>
            </a:r>
            <a:r>
              <a:rPr lang="en-US" dirty="0" err="1" smtClean="0"/>
              <a:t>bursty</a:t>
            </a:r>
            <a:r>
              <a:rPr lang="en-US" dirty="0" smtClean="0"/>
              <a:t>”.</a:t>
            </a:r>
          </a:p>
          <a:p>
            <a:endParaRPr lang="en-US" dirty="0"/>
          </a:p>
          <a:p>
            <a:r>
              <a:rPr lang="en-US" dirty="0"/>
              <a:t>Genes fluctuate between “On” and “Off” promoter </a:t>
            </a:r>
            <a:r>
              <a:rPr lang="en-US" dirty="0" smtClean="0"/>
              <a:t>states. </a:t>
            </a:r>
          </a:p>
          <a:p>
            <a:endParaRPr lang="en-US" dirty="0"/>
          </a:p>
          <a:p>
            <a:r>
              <a:rPr lang="en-US" dirty="0" smtClean="0"/>
              <a:t>Stochastic expression of </a:t>
            </a:r>
            <a:r>
              <a:rPr lang="en-US" dirty="0"/>
              <a:t>one gene can propagate to generate more </a:t>
            </a:r>
            <a:r>
              <a:rPr lang="en-US" dirty="0" smtClean="0"/>
              <a:t>stochasticity </a:t>
            </a:r>
            <a:r>
              <a:rPr lang="en-US" dirty="0" smtClean="0"/>
              <a:t>in downstream </a:t>
            </a:r>
            <a:r>
              <a:rPr lang="en-US" dirty="0"/>
              <a:t>genes</a:t>
            </a:r>
            <a:r>
              <a:rPr lang="en-US" dirty="0" smtClean="0"/>
              <a:t>.</a:t>
            </a:r>
            <a:endParaRPr lang="en-US" dirty="0"/>
          </a:p>
        </p:txBody>
      </p:sp>
    </p:spTree>
    <p:extLst>
      <p:ext uri="{BB962C8B-B14F-4D97-AF65-F5344CB8AC3E}">
        <p14:creationId xmlns:p14="http://schemas.microsoft.com/office/powerpoint/2010/main" val="117408629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259" y="2639967"/>
            <a:ext cx="6454011" cy="6454011"/>
          </a:xfrm>
          <a:prstGeom prst="rect">
            <a:avLst/>
          </a:prstGeom>
        </p:spPr>
      </p:pic>
      <p:sp>
        <p:nvSpPr>
          <p:cNvPr id="2" name="Title 1"/>
          <p:cNvSpPr>
            <a:spLocks noGrp="1"/>
          </p:cNvSpPr>
          <p:nvPr>
            <p:ph type="title"/>
          </p:nvPr>
        </p:nvSpPr>
        <p:spPr>
          <a:xfrm>
            <a:off x="1114728" y="623590"/>
            <a:ext cx="15110803" cy="1439818"/>
          </a:xfrm>
        </p:spPr>
        <p:txBody>
          <a:bodyPr anchor="ctr"/>
          <a:lstStyle/>
          <a:p>
            <a:r>
              <a:rPr lang="en-US" dirty="0" smtClean="0"/>
              <a:t>Stochastic Gene Expression</a:t>
            </a:r>
            <a:endParaRPr lang="en-US" dirty="0"/>
          </a:p>
        </p:txBody>
      </p:sp>
      <p:sp>
        <p:nvSpPr>
          <p:cNvPr id="6" name="TextBox 3">
            <a:extLst>
              <a:ext uri="{FF2B5EF4-FFF2-40B4-BE49-F238E27FC236}">
                <a16:creationId xmlns:a16="http://schemas.microsoft.com/office/drawing/2014/main" id="{1D012F76-3280-DE4D-98D1-08B8F2C13B92}"/>
              </a:ext>
            </a:extLst>
          </p:cNvPr>
          <p:cNvSpPr txBox="1"/>
          <p:nvPr/>
        </p:nvSpPr>
        <p:spPr>
          <a:xfrm>
            <a:off x="809233" y="9019625"/>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E Torre et al</a:t>
            </a:r>
            <a:r>
              <a:rPr sz="1600" dirty="0" smtClean="0">
                <a:solidFill>
                  <a:schemeClr val="tx1">
                    <a:lumMod val="50000"/>
                  </a:schemeClr>
                </a:solidFill>
              </a:rPr>
              <a:t>. </a:t>
            </a:r>
            <a:r>
              <a:rPr lang="en-US" sz="1600" dirty="0">
                <a:solidFill>
                  <a:schemeClr val="tx1">
                    <a:lumMod val="50000"/>
                  </a:schemeClr>
                </a:solidFill>
              </a:rPr>
              <a:t>Rare Cell Detection by Single-Cell RNA Sequencing as Guided by Single-Molecule RNA FISH</a:t>
            </a:r>
            <a:r>
              <a:rPr lang="en-US" sz="1600" dirty="0" smtClean="0">
                <a:solidFill>
                  <a:schemeClr val="tx1">
                    <a:lumMod val="50000"/>
                  </a:schemeClr>
                </a:solidFill>
              </a:rPr>
              <a:t>,</a:t>
            </a:r>
            <a:r>
              <a:rPr sz="1600" dirty="0" smtClean="0">
                <a:solidFill>
                  <a:schemeClr val="tx1">
                    <a:lumMod val="50000"/>
                  </a:schemeClr>
                </a:solidFill>
              </a:rPr>
              <a:t> </a:t>
            </a:r>
            <a:r>
              <a:rPr lang="en-US" sz="1600" dirty="0" smtClean="0">
                <a:solidFill>
                  <a:schemeClr val="tx1">
                    <a:lumMod val="50000"/>
                  </a:schemeClr>
                </a:solidFill>
              </a:rPr>
              <a:t>Cell Systems 28 Feb </a:t>
            </a:r>
            <a:r>
              <a:rPr lang="en-US" sz="1600" dirty="0">
                <a:solidFill>
                  <a:schemeClr val="tx1">
                    <a:lumMod val="50000"/>
                  </a:schemeClr>
                </a:solidFill>
              </a:rPr>
              <a:t>2018 (DOI: </a:t>
            </a:r>
            <a:r>
              <a:rPr lang="en-US" sz="1600" dirty="0" smtClean="0">
                <a:solidFill>
                  <a:schemeClr val="tx1">
                    <a:lumMod val="50000"/>
                  </a:schemeClr>
                </a:solidFill>
              </a:rPr>
              <a:t>10.1016/j.cels.2018.01.014</a:t>
            </a:r>
            <a:r>
              <a:rPr lang="en-US" sz="1600" dirty="0">
                <a:solidFill>
                  <a:schemeClr val="tx1">
                    <a:lumMod val="50000"/>
                  </a:schemeClr>
                </a:solidFill>
              </a:rPr>
              <a:t>)</a:t>
            </a:r>
            <a:endParaRPr lang="en-US" sz="1600" dirty="0" smtClean="0">
              <a:solidFill>
                <a:schemeClr val="tx1">
                  <a:lumMod val="50000"/>
                </a:schemeClr>
              </a:solidFill>
            </a:endParaRPr>
          </a:p>
        </p:txBody>
      </p:sp>
      <p:sp>
        <p:nvSpPr>
          <p:cNvPr id="8" name="Rectangle 7"/>
          <p:cNvSpPr/>
          <p:nvPr/>
        </p:nvSpPr>
        <p:spPr>
          <a:xfrm>
            <a:off x="8617994" y="3187026"/>
            <a:ext cx="7607537" cy="4708981"/>
          </a:xfrm>
          <a:prstGeom prst="rect">
            <a:avLst/>
          </a:prstGeom>
        </p:spPr>
        <p:txBody>
          <a:bodyPr wrap="square">
            <a:spAutoFit/>
          </a:bodyPr>
          <a:lstStyle/>
          <a:p>
            <a:pPr marL="457200" indent="-457200" algn="l">
              <a:buClr>
                <a:srgbClr val="307ED6"/>
              </a:buClr>
              <a:buFont typeface="Arial" panose="020B0604020202020204" pitchFamily="34" charset="0"/>
              <a:buChar char="•"/>
            </a:pPr>
            <a:endParaRPr lang="en-US" sz="3000" dirty="0" smtClean="0">
              <a:solidFill>
                <a:schemeClr val="bg2">
                  <a:lumMod val="10000"/>
                </a:schemeClr>
              </a:solidFill>
            </a:endParaRPr>
          </a:p>
          <a:p>
            <a:pPr marL="457200" indent="-457200" algn="l">
              <a:buClr>
                <a:srgbClr val="307ED6"/>
              </a:buClr>
              <a:buFont typeface="Arial" panose="020B0604020202020204" pitchFamily="34" charset="0"/>
              <a:buChar char="•"/>
            </a:pPr>
            <a:r>
              <a:rPr lang="en-US" sz="3000" dirty="0">
                <a:solidFill>
                  <a:schemeClr val="bg2">
                    <a:lumMod val="10000"/>
                  </a:schemeClr>
                </a:solidFill>
              </a:rPr>
              <a:t>L</a:t>
            </a:r>
            <a:r>
              <a:rPr lang="en-US" sz="3000" dirty="0" smtClean="0">
                <a:solidFill>
                  <a:schemeClr val="bg2">
                    <a:lumMod val="10000"/>
                  </a:schemeClr>
                </a:solidFill>
              </a:rPr>
              <a:t>ow </a:t>
            </a:r>
            <a:r>
              <a:rPr lang="en-US" sz="3000" dirty="0">
                <a:solidFill>
                  <a:schemeClr val="bg2">
                    <a:lumMod val="10000"/>
                  </a:schemeClr>
                </a:solidFill>
              </a:rPr>
              <a:t>mRNA </a:t>
            </a:r>
            <a:r>
              <a:rPr lang="en-US" sz="3000" dirty="0" smtClean="0">
                <a:solidFill>
                  <a:schemeClr val="bg2">
                    <a:lumMod val="10000"/>
                  </a:schemeClr>
                </a:solidFill>
              </a:rPr>
              <a:t>capture  </a:t>
            </a:r>
            <a:r>
              <a:rPr lang="en-US" sz="3000" dirty="0">
                <a:solidFill>
                  <a:schemeClr val="bg2">
                    <a:lumMod val="10000"/>
                  </a:schemeClr>
                </a:solidFill>
              </a:rPr>
              <a:t>efficiency  of  </a:t>
            </a:r>
            <a:r>
              <a:rPr lang="en-US" sz="3000" dirty="0" err="1">
                <a:solidFill>
                  <a:schemeClr val="bg2">
                    <a:lumMod val="10000"/>
                  </a:schemeClr>
                </a:solidFill>
              </a:rPr>
              <a:t>scRNA-seq</a:t>
            </a:r>
            <a:r>
              <a:rPr lang="en-US" sz="3000" dirty="0">
                <a:solidFill>
                  <a:schemeClr val="bg2">
                    <a:lumMod val="10000"/>
                  </a:schemeClr>
                </a:solidFill>
              </a:rPr>
              <a:t>  makes  it  difficult  to  draw  definitive conclusions  </a:t>
            </a:r>
            <a:r>
              <a:rPr lang="en-US" sz="3000" dirty="0" smtClean="0">
                <a:solidFill>
                  <a:schemeClr val="bg2">
                    <a:lumMod val="10000"/>
                  </a:schemeClr>
                </a:solidFill>
              </a:rPr>
              <a:t>about expression </a:t>
            </a:r>
            <a:r>
              <a:rPr lang="en-US" sz="3000" dirty="0">
                <a:solidFill>
                  <a:schemeClr val="bg2">
                    <a:lumMod val="10000"/>
                  </a:schemeClr>
                </a:solidFill>
              </a:rPr>
              <a:t>at the single-cell </a:t>
            </a:r>
            <a:r>
              <a:rPr lang="en-US" sz="3000" dirty="0" smtClean="0">
                <a:solidFill>
                  <a:schemeClr val="bg2">
                    <a:lumMod val="10000"/>
                  </a:schemeClr>
                </a:solidFill>
              </a:rPr>
              <a:t>level</a:t>
            </a:r>
            <a:r>
              <a:rPr lang="en-US" sz="3000" dirty="0" smtClean="0">
                <a:solidFill>
                  <a:schemeClr val="bg2">
                    <a:lumMod val="10000"/>
                  </a:schemeClr>
                </a:solidFill>
              </a:rPr>
              <a:t>.</a:t>
            </a:r>
          </a:p>
          <a:p>
            <a:pPr marL="457200" indent="-457200" algn="l">
              <a:buClr>
                <a:srgbClr val="307ED6"/>
              </a:buClr>
              <a:buFont typeface="Arial" panose="020B0604020202020204" pitchFamily="34" charset="0"/>
              <a:buChar char="•"/>
            </a:pPr>
            <a:endParaRPr lang="en-US" sz="3000" dirty="0">
              <a:solidFill>
                <a:schemeClr val="bg2">
                  <a:lumMod val="10000"/>
                </a:schemeClr>
              </a:solidFill>
            </a:endParaRPr>
          </a:p>
          <a:p>
            <a:pPr marL="457200" indent="-457200" algn="l">
              <a:buClr>
                <a:srgbClr val="307ED6"/>
              </a:buClr>
              <a:buFont typeface="Arial" panose="020B0604020202020204" pitchFamily="34" charset="0"/>
              <a:buChar char="•"/>
            </a:pPr>
            <a:endParaRPr lang="en-US" sz="3000" dirty="0" smtClean="0">
              <a:solidFill>
                <a:schemeClr val="bg2">
                  <a:lumMod val="10000"/>
                </a:schemeClr>
              </a:solidFill>
            </a:endParaRPr>
          </a:p>
          <a:p>
            <a:pPr marL="457200" indent="-457200" algn="l">
              <a:buClr>
                <a:srgbClr val="307ED6"/>
              </a:buClr>
              <a:buFont typeface="Arial" panose="020B0604020202020204" pitchFamily="34" charset="0"/>
              <a:buChar char="•"/>
            </a:pPr>
            <a:r>
              <a:rPr lang="en-US" sz="3000" dirty="0">
                <a:solidFill>
                  <a:schemeClr val="bg2">
                    <a:lumMod val="10000"/>
                  </a:schemeClr>
                </a:solidFill>
              </a:rPr>
              <a:t>N</a:t>
            </a:r>
            <a:r>
              <a:rPr lang="en-US" sz="3000" dirty="0" smtClean="0">
                <a:solidFill>
                  <a:schemeClr val="bg2">
                    <a:lumMod val="10000"/>
                  </a:schemeClr>
                </a:solidFill>
              </a:rPr>
              <a:t>umber of cells and depth of sequencing critical for understanding rare gene expression phenotypes.</a:t>
            </a:r>
            <a:endParaRPr lang="en-US" sz="3000" dirty="0">
              <a:solidFill>
                <a:schemeClr val="bg2">
                  <a:lumMod val="10000"/>
                </a:schemeClr>
              </a:solidFill>
            </a:endParaRPr>
          </a:p>
        </p:txBody>
      </p:sp>
      <p:sp>
        <p:nvSpPr>
          <p:cNvPr id="3" name="Rectangle 2"/>
          <p:cNvSpPr/>
          <p:nvPr/>
        </p:nvSpPr>
        <p:spPr>
          <a:xfrm>
            <a:off x="4930140" y="4457700"/>
            <a:ext cx="822960" cy="647700"/>
          </a:xfrm>
          <a:prstGeom prst="rect">
            <a:avLst/>
          </a:prstGeom>
          <a:noFill/>
          <a:ln w="38100" cap="flat">
            <a:solidFill>
              <a:srgbClr val="F5060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7" name="Rectangle 6"/>
          <p:cNvSpPr/>
          <p:nvPr/>
        </p:nvSpPr>
        <p:spPr>
          <a:xfrm>
            <a:off x="5883985" y="4457700"/>
            <a:ext cx="1676400" cy="647700"/>
          </a:xfrm>
          <a:prstGeom prst="rect">
            <a:avLst/>
          </a:prstGeom>
          <a:noFill/>
          <a:ln w="381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0035709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More Cells or More Sequencing Reads?</a:t>
            </a:r>
            <a:endParaRPr lang="en-US" dirty="0"/>
          </a:p>
        </p:txBody>
      </p:sp>
      <p:sp>
        <p:nvSpPr>
          <p:cNvPr id="21" name="Rectangle 20"/>
          <p:cNvSpPr/>
          <p:nvPr/>
        </p:nvSpPr>
        <p:spPr>
          <a:xfrm>
            <a:off x="1761077" y="2761512"/>
            <a:ext cx="13819695" cy="5856988"/>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Required number of cells increases with complexity of the sample.</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6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As the number of genes involved in </a:t>
            </a:r>
            <a:r>
              <a:rPr lang="en-US" sz="3200" dirty="0" smtClean="0">
                <a:solidFill>
                  <a:schemeClr val="bg2">
                    <a:lumMod val="10000"/>
                  </a:schemeClr>
                </a:solidFill>
              </a:rPr>
              <a:t>the biology </a:t>
            </a:r>
            <a:r>
              <a:rPr lang="en-US" sz="3200" dirty="0">
                <a:solidFill>
                  <a:schemeClr val="bg2">
                    <a:lumMod val="10000"/>
                  </a:schemeClr>
                </a:solidFill>
              </a:rPr>
              <a:t>decrease then the </a:t>
            </a:r>
            <a:r>
              <a:rPr lang="en-US" sz="3200" dirty="0" smtClean="0">
                <a:solidFill>
                  <a:schemeClr val="bg2">
                    <a:lumMod val="10000"/>
                  </a:schemeClr>
                </a:solidFill>
              </a:rPr>
              <a:t>coverage </a:t>
            </a:r>
            <a:r>
              <a:rPr lang="en-US" sz="3200" dirty="0">
                <a:solidFill>
                  <a:schemeClr val="bg2">
                    <a:lumMod val="10000"/>
                  </a:schemeClr>
                </a:solidFill>
              </a:rPr>
              <a:t>requirements </a:t>
            </a:r>
            <a:r>
              <a:rPr lang="en-US" sz="3200" dirty="0" smtClean="0">
                <a:solidFill>
                  <a:schemeClr val="bg2">
                    <a:lumMod val="10000"/>
                  </a:schemeClr>
                </a:solidFill>
              </a:rPr>
              <a:t>increase (more reads).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6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Cell-type classification of a mixed population usually requires lower read depth and can be sequenced at 10,000-50,000 reads per cell.</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6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We typically suggest starting with 25,000-55,000 reads per cell.  You can always re-sequence your samples.</a:t>
            </a:r>
          </a:p>
        </p:txBody>
      </p:sp>
      <p:sp>
        <p:nvSpPr>
          <p:cNvPr id="23" name="TextBox 3">
            <a:extLst>
              <a:ext uri="{FF2B5EF4-FFF2-40B4-BE49-F238E27FC236}">
                <a16:creationId xmlns:a16="http://schemas.microsoft.com/office/drawing/2014/main" id="{1D012F76-3280-DE4D-98D1-08B8F2C13B92}"/>
              </a:ext>
            </a:extLst>
          </p:cNvPr>
          <p:cNvSpPr txBox="1"/>
          <p:nvPr/>
        </p:nvSpPr>
        <p:spPr>
          <a:xfrm>
            <a:off x="809233" y="8776487"/>
            <a:ext cx="15868808" cy="584775"/>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A. Hague </a:t>
            </a:r>
            <a:r>
              <a:rPr lang="en-US" sz="1600" dirty="0">
                <a:solidFill>
                  <a:schemeClr val="tx1">
                    <a:lumMod val="50000"/>
                  </a:schemeClr>
                </a:solidFill>
              </a:rPr>
              <a:t>et al. A practical guide to single-cell RNA-sequencing for biomedical research and clinical </a:t>
            </a:r>
            <a:r>
              <a:rPr lang="en-US" sz="1600" dirty="0" smtClean="0">
                <a:solidFill>
                  <a:schemeClr val="tx1">
                    <a:lumMod val="50000"/>
                  </a:schemeClr>
                </a:solidFill>
              </a:rPr>
              <a:t>applications, Genome Med 2017 (DOI</a:t>
            </a:r>
            <a:r>
              <a:rPr lang="en-US" sz="1600" dirty="0">
                <a:solidFill>
                  <a:schemeClr val="tx1">
                    <a:lumMod val="50000"/>
                  </a:schemeClr>
                </a:solidFill>
              </a:rPr>
              <a:t>: 10.1186/s13073-017-0467-4)</a:t>
            </a:r>
            <a:endParaRPr lang="en-US" sz="1600" dirty="0" smtClean="0">
              <a:solidFill>
                <a:schemeClr val="tx1">
                  <a:lumMod val="50000"/>
                </a:schemeClr>
              </a:solidFill>
            </a:endParaRPr>
          </a:p>
          <a:p>
            <a:pPr algn="r"/>
            <a:r>
              <a:rPr lang="en-US" sz="1600" dirty="0" smtClean="0">
                <a:solidFill>
                  <a:schemeClr val="tx1">
                    <a:lumMod val="50000"/>
                  </a:schemeClr>
                </a:solidFill>
              </a:rPr>
              <a:t>JA. Griffiths </a:t>
            </a:r>
            <a:r>
              <a:rPr lang="en-US" sz="1600" dirty="0">
                <a:solidFill>
                  <a:schemeClr val="tx1">
                    <a:lumMod val="50000"/>
                  </a:schemeClr>
                </a:solidFill>
              </a:rPr>
              <a:t>et </a:t>
            </a:r>
            <a:r>
              <a:rPr lang="en-US" sz="1600" dirty="0" smtClean="0">
                <a:solidFill>
                  <a:schemeClr val="tx1">
                    <a:lumMod val="50000"/>
                  </a:schemeClr>
                </a:solidFill>
              </a:rPr>
              <a:t>al</a:t>
            </a:r>
            <a:r>
              <a:rPr sz="1600" dirty="0" smtClean="0">
                <a:solidFill>
                  <a:schemeClr val="tx1">
                    <a:lumMod val="50000"/>
                  </a:schemeClr>
                </a:solidFill>
              </a:rPr>
              <a:t>. </a:t>
            </a:r>
            <a:r>
              <a:rPr lang="en-US" sz="1600" dirty="0">
                <a:solidFill>
                  <a:schemeClr val="tx1">
                    <a:lumMod val="50000"/>
                  </a:schemeClr>
                </a:solidFill>
              </a:rPr>
              <a:t>Using single‐cell genomics to understand developmental processes and cell fate decisions</a:t>
            </a:r>
            <a:r>
              <a:rPr lang="en-US" sz="1600" dirty="0" smtClean="0">
                <a:solidFill>
                  <a:schemeClr val="tx1">
                    <a:lumMod val="50000"/>
                  </a:schemeClr>
                </a:solidFill>
              </a:rPr>
              <a:t>,</a:t>
            </a:r>
            <a:r>
              <a:rPr sz="1600" dirty="0" smtClean="0">
                <a:solidFill>
                  <a:schemeClr val="tx1">
                    <a:lumMod val="50000"/>
                  </a:schemeClr>
                </a:solidFill>
              </a:rPr>
              <a:t> </a:t>
            </a:r>
            <a:r>
              <a:rPr lang="en-US" sz="1600" dirty="0" smtClean="0">
                <a:solidFill>
                  <a:schemeClr val="tx1">
                    <a:lumMod val="50000"/>
                  </a:schemeClr>
                </a:solidFill>
              </a:rPr>
              <a:t>MSB (2018</a:t>
            </a:r>
            <a:r>
              <a:rPr lang="en-US" sz="1600" dirty="0">
                <a:solidFill>
                  <a:schemeClr val="tx1">
                    <a:lumMod val="50000"/>
                  </a:schemeClr>
                </a:solidFill>
              </a:rPr>
              <a:t>) (DOI 10.15252/msb.20178046</a:t>
            </a:r>
            <a:r>
              <a:rPr lang="en-US" sz="1600" dirty="0" smtClean="0">
                <a:solidFill>
                  <a:schemeClr val="tx1">
                    <a:lumMod val="50000"/>
                  </a:schemeClr>
                </a:solidFill>
              </a:rPr>
              <a:t>)</a:t>
            </a:r>
          </a:p>
        </p:txBody>
      </p:sp>
    </p:spTree>
    <p:extLst>
      <p:ext uri="{BB962C8B-B14F-4D97-AF65-F5344CB8AC3E}">
        <p14:creationId xmlns:p14="http://schemas.microsoft.com/office/powerpoint/2010/main" val="2655035973"/>
      </p:ext>
    </p:extLst>
  </p:cSld>
  <p:clrMapOvr>
    <a:masterClrMapping/>
  </p:clrMapOvr>
  <p:transition spd="slow"/>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https</a:t>
            </a:r>
            <a:r>
              <a:rPr lang="en-US" dirty="0"/>
              <a:t>://satijalab.org/howmanycells</a:t>
            </a:r>
          </a:p>
        </p:txBody>
      </p:sp>
      <p:pic>
        <p:nvPicPr>
          <p:cNvPr id="3" name="Picture 2"/>
          <p:cNvPicPr>
            <a:picLocks noChangeAspect="1"/>
          </p:cNvPicPr>
          <p:nvPr/>
        </p:nvPicPr>
        <p:blipFill>
          <a:blip r:embed="rId3"/>
          <a:stretch>
            <a:fillRect/>
          </a:stretch>
        </p:blipFill>
        <p:spPr>
          <a:xfrm>
            <a:off x="4232068" y="2823867"/>
            <a:ext cx="8877714" cy="6400800"/>
          </a:xfrm>
          <a:prstGeom prst="rect">
            <a:avLst/>
          </a:prstGeom>
        </p:spPr>
      </p:pic>
    </p:spTree>
    <p:extLst>
      <p:ext uri="{BB962C8B-B14F-4D97-AF65-F5344CB8AC3E}">
        <p14:creationId xmlns:p14="http://schemas.microsoft.com/office/powerpoint/2010/main" val="1569268229"/>
      </p:ext>
    </p:extLst>
  </p:cSld>
  <p:clrMapOvr>
    <a:masterClrMapping/>
  </p:clrMapOvr>
  <p:transition spd="slow"/>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254133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Common applications of </a:t>
            </a:r>
            <a:r>
              <a:rPr lang="en-US" sz="5400" dirty="0" err="1">
                <a:solidFill>
                  <a:srgbClr val="307ED6"/>
                </a:solidFill>
              </a:rPr>
              <a:t>scRNA-seq</a:t>
            </a:r>
            <a:endParaRPr lang="en-US" sz="5400" dirty="0">
              <a:solidFill>
                <a:srgbClr val="307ED6"/>
              </a:solidFill>
            </a:endParaRPr>
          </a:p>
        </p:txBody>
      </p:sp>
      <p:sp>
        <p:nvSpPr>
          <p:cNvPr id="100" name="TextBox 3">
            <a:extLst>
              <a:ext uri="{FF2B5EF4-FFF2-40B4-BE49-F238E27FC236}">
                <a16:creationId xmlns:a16="http://schemas.microsoft.com/office/drawing/2014/main" id="{1D012F76-3280-DE4D-98D1-08B8F2C13B92}"/>
              </a:ext>
            </a:extLst>
          </p:cNvPr>
          <p:cNvSpPr txBox="1"/>
          <p:nvPr/>
        </p:nvSpPr>
        <p:spPr>
          <a:xfrm>
            <a:off x="809233" y="8732674"/>
            <a:ext cx="15868808" cy="584775"/>
          </a:xfrm>
          <a:prstGeom prst="rect">
            <a:avLst/>
          </a:prstGeom>
          <a:solidFill>
            <a:srgbClr val="FFFFFF"/>
          </a:solidFill>
        </p:spPr>
        <p:txBody>
          <a:bodyPr wrap="square" rtlCol="0">
            <a:spAutoFit/>
          </a:bodyPr>
          <a:lstStyle/>
          <a:p>
            <a:pPr algn="r"/>
            <a:r>
              <a:rPr sz="1600" dirty="0">
                <a:solidFill>
                  <a:schemeClr val="tx1">
                    <a:lumMod val="50000"/>
                  </a:schemeClr>
                </a:solidFill>
              </a:rPr>
              <a:t>Liu S and </a:t>
            </a:r>
            <a:r>
              <a:rPr sz="1600" dirty="0" err="1">
                <a:solidFill>
                  <a:schemeClr val="tx1">
                    <a:lumMod val="50000"/>
                  </a:schemeClr>
                </a:solidFill>
              </a:rPr>
              <a:t>Trapnell</a:t>
            </a:r>
            <a:r>
              <a:rPr sz="1600" dirty="0">
                <a:solidFill>
                  <a:schemeClr val="tx1">
                    <a:lumMod val="50000"/>
                  </a:schemeClr>
                </a:solidFill>
              </a:rPr>
              <a:t> C. Single-cell transcriptome sequencing: recent advances and remaining </a:t>
            </a:r>
            <a:r>
              <a:rPr sz="1600" dirty="0" smtClean="0">
                <a:solidFill>
                  <a:schemeClr val="tx1">
                    <a:lumMod val="50000"/>
                  </a:schemeClr>
                </a:solidFill>
              </a:rPr>
              <a:t>challenges</a:t>
            </a:r>
            <a:r>
              <a:rPr lang="en-US" sz="1600" dirty="0">
                <a:solidFill>
                  <a:schemeClr val="tx1">
                    <a:lumMod val="50000"/>
                  </a:schemeClr>
                </a:solidFill>
              </a:rPr>
              <a:t>,</a:t>
            </a:r>
            <a:r>
              <a:rPr sz="1600" dirty="0" smtClean="0">
                <a:solidFill>
                  <a:schemeClr val="tx1">
                    <a:lumMod val="50000"/>
                  </a:schemeClr>
                </a:solidFill>
              </a:rPr>
              <a:t> F1000</a:t>
            </a:r>
            <a:r>
              <a:rPr lang="en-US" sz="1600" dirty="0" smtClean="0">
                <a:solidFill>
                  <a:schemeClr val="tx1">
                    <a:lumMod val="50000"/>
                  </a:schemeClr>
                </a:solidFill>
              </a:rPr>
              <a:t> </a:t>
            </a:r>
            <a:r>
              <a:rPr sz="1600" dirty="0" smtClean="0">
                <a:solidFill>
                  <a:schemeClr val="tx1">
                    <a:lumMod val="50000"/>
                  </a:schemeClr>
                </a:solidFill>
              </a:rPr>
              <a:t>Research 2016</a:t>
            </a:r>
            <a:r>
              <a:rPr lang="en-US" sz="1600" dirty="0" smtClean="0">
                <a:solidFill>
                  <a:schemeClr val="tx1">
                    <a:lumMod val="50000"/>
                  </a:schemeClr>
                </a:solidFill>
              </a:rPr>
              <a:t>  </a:t>
            </a:r>
            <a:r>
              <a:rPr sz="1600" dirty="0" smtClean="0">
                <a:solidFill>
                  <a:schemeClr val="tx1">
                    <a:lumMod val="50000"/>
                  </a:schemeClr>
                </a:solidFill>
              </a:rPr>
              <a:t>(</a:t>
            </a:r>
            <a:r>
              <a:rPr sz="1600" dirty="0" err="1" smtClean="0">
                <a:solidFill>
                  <a:schemeClr val="tx1">
                    <a:lumMod val="50000"/>
                  </a:schemeClr>
                </a:solidFill>
              </a:rPr>
              <a:t>doi</a:t>
            </a:r>
            <a:r>
              <a:rPr sz="1600" dirty="0" smtClean="0">
                <a:solidFill>
                  <a:schemeClr val="tx1">
                    <a:lumMod val="50000"/>
                  </a:schemeClr>
                </a:solidFill>
              </a:rPr>
              <a:t>: 10.12688/f1000research.7223.1</a:t>
            </a:r>
            <a:r>
              <a:rPr lang="en-US" sz="1600" dirty="0" smtClean="0">
                <a:solidFill>
                  <a:schemeClr val="tx1">
                    <a:lumMod val="50000"/>
                  </a:schemeClr>
                </a:solidFill>
              </a:rPr>
              <a:t>)</a:t>
            </a:r>
          </a:p>
          <a:p>
            <a:pPr algn="r"/>
            <a:r>
              <a:rPr lang="en-US" sz="1600" dirty="0" smtClean="0">
                <a:solidFill>
                  <a:schemeClr val="tx1">
                    <a:lumMod val="50000"/>
                  </a:schemeClr>
                </a:solidFill>
              </a:rPr>
              <a:t>Junker and van </a:t>
            </a:r>
            <a:r>
              <a:rPr lang="en-US" sz="1600" dirty="0" err="1" smtClean="0">
                <a:solidFill>
                  <a:schemeClr val="tx1">
                    <a:lumMod val="50000"/>
                  </a:schemeClr>
                </a:solidFill>
              </a:rPr>
              <a:t>Oudenaarden</a:t>
            </a:r>
            <a:r>
              <a:rPr lang="en-US" sz="1600" dirty="0" smtClean="0">
                <a:solidFill>
                  <a:schemeClr val="tx1">
                    <a:lumMod val="50000"/>
                  </a:schemeClr>
                </a:solidFill>
              </a:rPr>
              <a:t>; Every Cell Is Special: Genome-wide Studies Add a New Dimension to Single-Cell Biology, Cell 2014  (</a:t>
            </a:r>
            <a:r>
              <a:rPr lang="en-US" sz="1600" dirty="0" err="1" smtClean="0">
                <a:solidFill>
                  <a:schemeClr val="tx1">
                    <a:lumMod val="50000"/>
                  </a:schemeClr>
                </a:solidFill>
              </a:rPr>
              <a:t>doi</a:t>
            </a:r>
            <a:r>
              <a:rPr lang="en-US" sz="1600" dirty="0" smtClean="0">
                <a:solidFill>
                  <a:schemeClr val="tx1">
                    <a:lumMod val="50000"/>
                  </a:schemeClr>
                </a:solidFill>
              </a:rPr>
              <a:t>: 10.1016/j.cell.2014.02.010)</a:t>
            </a:r>
            <a:endParaRPr lang="en-US" sz="1600" dirty="0">
              <a:solidFill>
                <a:schemeClr val="tx1">
                  <a:lumMod val="50000"/>
                </a:schemeClr>
              </a:solidFill>
            </a:endParaRPr>
          </a:p>
        </p:txBody>
      </p:sp>
      <p:sp>
        <p:nvSpPr>
          <p:cNvPr id="101" name="Oval 100">
            <a:extLst>
              <a:ext uri="{FF2B5EF4-FFF2-40B4-BE49-F238E27FC236}">
                <a16:creationId xmlns:a16="http://schemas.microsoft.com/office/drawing/2014/main" id="{AE9EE2F5-EAD4-AA42-B704-9E7F9957F524}"/>
              </a:ext>
            </a:extLst>
          </p:cNvPr>
          <p:cNvSpPr/>
          <p:nvPr/>
        </p:nvSpPr>
        <p:spPr>
          <a:xfrm>
            <a:off x="2701625" y="4609175"/>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2" name="Oval 101">
            <a:extLst>
              <a:ext uri="{FF2B5EF4-FFF2-40B4-BE49-F238E27FC236}">
                <a16:creationId xmlns:a16="http://schemas.microsoft.com/office/drawing/2014/main" id="{6B26E192-3E90-1A4E-BC19-AA88D8943942}"/>
              </a:ext>
            </a:extLst>
          </p:cNvPr>
          <p:cNvSpPr/>
          <p:nvPr/>
        </p:nvSpPr>
        <p:spPr>
          <a:xfrm>
            <a:off x="3318555" y="372025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 name="Oval 102">
            <a:extLst>
              <a:ext uri="{FF2B5EF4-FFF2-40B4-BE49-F238E27FC236}">
                <a16:creationId xmlns:a16="http://schemas.microsoft.com/office/drawing/2014/main" id="{B7B40DE7-21A0-2D4B-9781-3D45E386324F}"/>
              </a:ext>
            </a:extLst>
          </p:cNvPr>
          <p:cNvSpPr/>
          <p:nvPr/>
        </p:nvSpPr>
        <p:spPr>
          <a:xfrm>
            <a:off x="2511124" y="4617057"/>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4" name="Oval 103">
            <a:extLst>
              <a:ext uri="{FF2B5EF4-FFF2-40B4-BE49-F238E27FC236}">
                <a16:creationId xmlns:a16="http://schemas.microsoft.com/office/drawing/2014/main" id="{9EECB691-5A8F-F94D-8536-BA99CD376F4A}"/>
              </a:ext>
            </a:extLst>
          </p:cNvPr>
          <p:cNvSpPr/>
          <p:nvPr/>
        </p:nvSpPr>
        <p:spPr>
          <a:xfrm>
            <a:off x="3516372" y="6818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105" name="Straight Arrow Connector 104">
            <a:extLst>
              <a:ext uri="{FF2B5EF4-FFF2-40B4-BE49-F238E27FC236}">
                <a16:creationId xmlns:a16="http://schemas.microsoft.com/office/drawing/2014/main" id="{CEC6FBE9-A665-734D-9962-2157F7B4DC45}"/>
              </a:ext>
            </a:extLst>
          </p:cNvPr>
          <p:cNvCxnSpPr>
            <a:cxnSpLocks/>
          </p:cNvCxnSpPr>
          <p:nvPr/>
        </p:nvCxnSpPr>
        <p:spPr>
          <a:xfrm>
            <a:off x="2478881" y="7952061"/>
            <a:ext cx="1981203"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9D1233BA-34FB-404C-895D-635D17A4B67D}"/>
              </a:ext>
            </a:extLst>
          </p:cNvPr>
          <p:cNvCxnSpPr>
            <a:cxnSpLocks/>
          </p:cNvCxnSpPr>
          <p:nvPr/>
        </p:nvCxnSpPr>
        <p:spPr>
          <a:xfrm flipV="1">
            <a:off x="2493534" y="6428061"/>
            <a:ext cx="3664" cy="152400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07" name="Oval 106">
            <a:extLst>
              <a:ext uri="{FF2B5EF4-FFF2-40B4-BE49-F238E27FC236}">
                <a16:creationId xmlns:a16="http://schemas.microsoft.com/office/drawing/2014/main" id="{925CD483-D645-844F-81E4-050512D3A5F2}"/>
              </a:ext>
            </a:extLst>
          </p:cNvPr>
          <p:cNvSpPr/>
          <p:nvPr/>
        </p:nvSpPr>
        <p:spPr>
          <a:xfrm>
            <a:off x="2640080" y="4238993"/>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 name="Oval 107">
            <a:extLst>
              <a:ext uri="{FF2B5EF4-FFF2-40B4-BE49-F238E27FC236}">
                <a16:creationId xmlns:a16="http://schemas.microsoft.com/office/drawing/2014/main" id="{A4BE64D8-22E1-8944-ACCA-0CA6AB574615}"/>
              </a:ext>
            </a:extLst>
          </p:cNvPr>
          <p:cNvSpPr/>
          <p:nvPr/>
        </p:nvSpPr>
        <p:spPr>
          <a:xfrm>
            <a:off x="2640080" y="75505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9" name="Oval 108">
            <a:extLst>
              <a:ext uri="{FF2B5EF4-FFF2-40B4-BE49-F238E27FC236}">
                <a16:creationId xmlns:a16="http://schemas.microsoft.com/office/drawing/2014/main" id="{BB8E6865-E5D5-7B49-8241-F3B5006BA41B}"/>
              </a:ext>
            </a:extLst>
          </p:cNvPr>
          <p:cNvSpPr/>
          <p:nvPr/>
        </p:nvSpPr>
        <p:spPr>
          <a:xfrm>
            <a:off x="3327348" y="3935656"/>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0" name="Oval 109">
            <a:extLst>
              <a:ext uri="{FF2B5EF4-FFF2-40B4-BE49-F238E27FC236}">
                <a16:creationId xmlns:a16="http://schemas.microsoft.com/office/drawing/2014/main" id="{83BF1D67-D5DB-B640-BE0B-BB6EB9AA32FF}"/>
              </a:ext>
            </a:extLst>
          </p:cNvPr>
          <p:cNvSpPr/>
          <p:nvPr/>
        </p:nvSpPr>
        <p:spPr>
          <a:xfrm>
            <a:off x="3117793" y="3619131"/>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1" name="Oval 110">
            <a:extLst>
              <a:ext uri="{FF2B5EF4-FFF2-40B4-BE49-F238E27FC236}">
                <a16:creationId xmlns:a16="http://schemas.microsoft.com/office/drawing/2014/main" id="{BDE63910-2FE4-5842-A272-B2EDC2174914}"/>
              </a:ext>
            </a:extLst>
          </p:cNvPr>
          <p:cNvSpPr/>
          <p:nvPr/>
        </p:nvSpPr>
        <p:spPr>
          <a:xfrm>
            <a:off x="3270195" y="4417030"/>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2" name="Oval 111">
            <a:extLst>
              <a:ext uri="{FF2B5EF4-FFF2-40B4-BE49-F238E27FC236}">
                <a16:creationId xmlns:a16="http://schemas.microsoft.com/office/drawing/2014/main" id="{A5B679EE-FC42-3045-9636-32EF6122E8C8}"/>
              </a:ext>
            </a:extLst>
          </p:cNvPr>
          <p:cNvSpPr/>
          <p:nvPr/>
        </p:nvSpPr>
        <p:spPr>
          <a:xfrm>
            <a:off x="3387422" y="4710842"/>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3" name="Oval 112">
            <a:extLst>
              <a:ext uri="{FF2B5EF4-FFF2-40B4-BE49-F238E27FC236}">
                <a16:creationId xmlns:a16="http://schemas.microsoft.com/office/drawing/2014/main" id="{CCD65084-6692-9F40-A67C-62C2BD2189C1}"/>
              </a:ext>
            </a:extLst>
          </p:cNvPr>
          <p:cNvSpPr/>
          <p:nvPr/>
        </p:nvSpPr>
        <p:spPr>
          <a:xfrm>
            <a:off x="2988842" y="411370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4" name="Oval 113">
            <a:extLst>
              <a:ext uri="{FF2B5EF4-FFF2-40B4-BE49-F238E27FC236}">
                <a16:creationId xmlns:a16="http://schemas.microsoft.com/office/drawing/2014/main" id="{6CFB944E-550A-AE41-8CC5-011BEE48D3B8}"/>
              </a:ext>
            </a:extLst>
          </p:cNvPr>
          <p:cNvSpPr/>
          <p:nvPr/>
        </p:nvSpPr>
        <p:spPr>
          <a:xfrm>
            <a:off x="3572061" y="4104906"/>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5" name="Oval 114">
            <a:extLst>
              <a:ext uri="{FF2B5EF4-FFF2-40B4-BE49-F238E27FC236}">
                <a16:creationId xmlns:a16="http://schemas.microsoft.com/office/drawing/2014/main" id="{2F37CC8B-3F99-3544-8820-5FFB370ED8CE}"/>
              </a:ext>
            </a:extLst>
          </p:cNvPr>
          <p:cNvSpPr/>
          <p:nvPr/>
        </p:nvSpPr>
        <p:spPr>
          <a:xfrm>
            <a:off x="2792480" y="77029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6" name="Oval 115">
            <a:extLst>
              <a:ext uri="{FF2B5EF4-FFF2-40B4-BE49-F238E27FC236}">
                <a16:creationId xmlns:a16="http://schemas.microsoft.com/office/drawing/2014/main" id="{004AACFB-926F-BE4A-94B8-9620086602A0}"/>
              </a:ext>
            </a:extLst>
          </p:cNvPr>
          <p:cNvSpPr/>
          <p:nvPr/>
        </p:nvSpPr>
        <p:spPr>
          <a:xfrm>
            <a:off x="2851093" y="7513913"/>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7" name="Oval 116">
            <a:extLst>
              <a:ext uri="{FF2B5EF4-FFF2-40B4-BE49-F238E27FC236}">
                <a16:creationId xmlns:a16="http://schemas.microsoft.com/office/drawing/2014/main" id="{1A18C699-7D39-0E46-B2FE-D1288492486E}"/>
              </a:ext>
            </a:extLst>
          </p:cNvPr>
          <p:cNvSpPr/>
          <p:nvPr/>
        </p:nvSpPr>
        <p:spPr>
          <a:xfrm>
            <a:off x="2686966" y="7376169"/>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8" name="Oval 117">
            <a:extLst>
              <a:ext uri="{FF2B5EF4-FFF2-40B4-BE49-F238E27FC236}">
                <a16:creationId xmlns:a16="http://schemas.microsoft.com/office/drawing/2014/main" id="{23FA86AF-34D0-4742-80FC-DB46A6EB98F9}"/>
              </a:ext>
            </a:extLst>
          </p:cNvPr>
          <p:cNvSpPr/>
          <p:nvPr/>
        </p:nvSpPr>
        <p:spPr>
          <a:xfrm>
            <a:off x="2980049" y="765605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9" name="Oval 118">
            <a:extLst>
              <a:ext uri="{FF2B5EF4-FFF2-40B4-BE49-F238E27FC236}">
                <a16:creationId xmlns:a16="http://schemas.microsoft.com/office/drawing/2014/main" id="{3988EEB4-EBFE-D14B-92DC-E29948C3B995}"/>
              </a:ext>
            </a:extLst>
          </p:cNvPr>
          <p:cNvSpPr/>
          <p:nvPr/>
        </p:nvSpPr>
        <p:spPr>
          <a:xfrm>
            <a:off x="2886264" y="7365178"/>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0" name="Oval 119">
            <a:extLst>
              <a:ext uri="{FF2B5EF4-FFF2-40B4-BE49-F238E27FC236}">
                <a16:creationId xmlns:a16="http://schemas.microsoft.com/office/drawing/2014/main" id="{FAABE3B3-8C27-4240-AA20-7468F999B7D7}"/>
              </a:ext>
            </a:extLst>
          </p:cNvPr>
          <p:cNvSpPr/>
          <p:nvPr/>
        </p:nvSpPr>
        <p:spPr>
          <a:xfrm>
            <a:off x="3050391" y="749266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1" name="Oval 120">
            <a:extLst>
              <a:ext uri="{FF2B5EF4-FFF2-40B4-BE49-F238E27FC236}">
                <a16:creationId xmlns:a16="http://schemas.microsoft.com/office/drawing/2014/main" id="{81153ABC-FA94-2B41-A4B8-35DE757E9042}"/>
              </a:ext>
            </a:extLst>
          </p:cNvPr>
          <p:cNvSpPr/>
          <p:nvPr/>
        </p:nvSpPr>
        <p:spPr>
          <a:xfrm>
            <a:off x="2815190" y="3990599"/>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2" name="Oval 121">
            <a:extLst>
              <a:ext uri="{FF2B5EF4-FFF2-40B4-BE49-F238E27FC236}">
                <a16:creationId xmlns:a16="http://schemas.microsoft.com/office/drawing/2014/main" id="{A863B912-471A-8C45-8F25-CBEBAD232F31}"/>
              </a:ext>
            </a:extLst>
          </p:cNvPr>
          <p:cNvSpPr/>
          <p:nvPr/>
        </p:nvSpPr>
        <p:spPr>
          <a:xfrm>
            <a:off x="2522844" y="4410440"/>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3" name="Oval 122">
            <a:extLst>
              <a:ext uri="{FF2B5EF4-FFF2-40B4-BE49-F238E27FC236}">
                <a16:creationId xmlns:a16="http://schemas.microsoft.com/office/drawing/2014/main" id="{143AB636-B810-9440-9006-83BFCF0F56E1}"/>
              </a:ext>
            </a:extLst>
          </p:cNvPr>
          <p:cNvSpPr/>
          <p:nvPr/>
        </p:nvSpPr>
        <p:spPr>
          <a:xfrm>
            <a:off x="3475343" y="4529129"/>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4" name="Oval 123">
            <a:extLst>
              <a:ext uri="{FF2B5EF4-FFF2-40B4-BE49-F238E27FC236}">
                <a16:creationId xmlns:a16="http://schemas.microsoft.com/office/drawing/2014/main" id="{0DE7BF59-2A09-1547-A2E1-298C12949CE7}"/>
              </a:ext>
            </a:extLst>
          </p:cNvPr>
          <p:cNvSpPr/>
          <p:nvPr/>
        </p:nvSpPr>
        <p:spPr>
          <a:xfrm>
            <a:off x="3189602" y="4092453"/>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5" name="Oval 124">
            <a:extLst>
              <a:ext uri="{FF2B5EF4-FFF2-40B4-BE49-F238E27FC236}">
                <a16:creationId xmlns:a16="http://schemas.microsoft.com/office/drawing/2014/main" id="{161D1A70-6A07-AE42-A7A9-3D1B239559C2}"/>
              </a:ext>
            </a:extLst>
          </p:cNvPr>
          <p:cNvSpPr/>
          <p:nvPr/>
        </p:nvSpPr>
        <p:spPr>
          <a:xfrm>
            <a:off x="3730322" y="4247780"/>
            <a:ext cx="169984" cy="155327"/>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6" name="Oval 125">
            <a:extLst>
              <a:ext uri="{FF2B5EF4-FFF2-40B4-BE49-F238E27FC236}">
                <a16:creationId xmlns:a16="http://schemas.microsoft.com/office/drawing/2014/main" id="{D44054CD-E9EA-0344-9CC9-69F3F10CFF79}"/>
              </a:ext>
            </a:extLst>
          </p:cNvPr>
          <p:cNvSpPr/>
          <p:nvPr/>
        </p:nvSpPr>
        <p:spPr>
          <a:xfrm>
            <a:off x="2897986" y="470644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7" name="Oval 126">
            <a:extLst>
              <a:ext uri="{FF2B5EF4-FFF2-40B4-BE49-F238E27FC236}">
                <a16:creationId xmlns:a16="http://schemas.microsoft.com/office/drawing/2014/main" id="{03D02109-A3B5-5C40-AD14-B656021D961D}"/>
              </a:ext>
            </a:extLst>
          </p:cNvPr>
          <p:cNvSpPr/>
          <p:nvPr/>
        </p:nvSpPr>
        <p:spPr>
          <a:xfrm>
            <a:off x="2730930" y="67914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8" name="Oval 127">
            <a:extLst>
              <a:ext uri="{FF2B5EF4-FFF2-40B4-BE49-F238E27FC236}">
                <a16:creationId xmlns:a16="http://schemas.microsoft.com/office/drawing/2014/main" id="{014B8267-294F-CD46-97E7-35980FE73506}"/>
              </a:ext>
            </a:extLst>
          </p:cNvPr>
          <p:cNvSpPr/>
          <p:nvPr/>
        </p:nvSpPr>
        <p:spPr>
          <a:xfrm>
            <a:off x="2988838" y="675191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9" name="Oval 128">
            <a:extLst>
              <a:ext uri="{FF2B5EF4-FFF2-40B4-BE49-F238E27FC236}">
                <a16:creationId xmlns:a16="http://schemas.microsoft.com/office/drawing/2014/main" id="{D2388063-8DA1-7D4D-BCAA-060BCD7ED8EC}"/>
              </a:ext>
            </a:extLst>
          </p:cNvPr>
          <p:cNvSpPr/>
          <p:nvPr/>
        </p:nvSpPr>
        <p:spPr>
          <a:xfrm>
            <a:off x="2895057" y="6931433"/>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0" name="Oval 129">
            <a:extLst>
              <a:ext uri="{FF2B5EF4-FFF2-40B4-BE49-F238E27FC236}">
                <a16:creationId xmlns:a16="http://schemas.microsoft.com/office/drawing/2014/main" id="{CEF7BC39-EFEC-FE4B-A94F-6161D75C63D4}"/>
              </a:ext>
            </a:extLst>
          </p:cNvPr>
          <p:cNvSpPr/>
          <p:nvPr/>
        </p:nvSpPr>
        <p:spPr>
          <a:xfrm>
            <a:off x="3150027" y="68709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1" name="Oval 130">
            <a:extLst>
              <a:ext uri="{FF2B5EF4-FFF2-40B4-BE49-F238E27FC236}">
                <a16:creationId xmlns:a16="http://schemas.microsoft.com/office/drawing/2014/main" id="{E68AE6AD-712B-3B41-A90B-3384C5993B08}"/>
              </a:ext>
            </a:extLst>
          </p:cNvPr>
          <p:cNvSpPr/>
          <p:nvPr/>
        </p:nvSpPr>
        <p:spPr>
          <a:xfrm>
            <a:off x="3070898" y="7026304"/>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2" name="Oval 131">
            <a:extLst>
              <a:ext uri="{FF2B5EF4-FFF2-40B4-BE49-F238E27FC236}">
                <a16:creationId xmlns:a16="http://schemas.microsoft.com/office/drawing/2014/main" id="{525BA3B3-6143-024B-A87F-9E6AAA3186DA}"/>
              </a:ext>
            </a:extLst>
          </p:cNvPr>
          <p:cNvSpPr/>
          <p:nvPr/>
        </p:nvSpPr>
        <p:spPr>
          <a:xfrm>
            <a:off x="3179335" y="669843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3" name="Oval 132">
            <a:extLst>
              <a:ext uri="{FF2B5EF4-FFF2-40B4-BE49-F238E27FC236}">
                <a16:creationId xmlns:a16="http://schemas.microsoft.com/office/drawing/2014/main" id="{D9C6F2D4-5FD3-CE49-9863-33ED9AB50743}"/>
              </a:ext>
            </a:extLst>
          </p:cNvPr>
          <p:cNvSpPr/>
          <p:nvPr/>
        </p:nvSpPr>
        <p:spPr>
          <a:xfrm>
            <a:off x="3387419" y="6943877"/>
            <a:ext cx="169984" cy="15532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4" name="Oval 133">
            <a:extLst>
              <a:ext uri="{FF2B5EF4-FFF2-40B4-BE49-F238E27FC236}">
                <a16:creationId xmlns:a16="http://schemas.microsoft.com/office/drawing/2014/main" id="{19357CBD-4584-7C40-A4C3-596CFD853CA4}"/>
              </a:ext>
            </a:extLst>
          </p:cNvPr>
          <p:cNvSpPr/>
          <p:nvPr/>
        </p:nvSpPr>
        <p:spPr>
          <a:xfrm>
            <a:off x="3314151" y="7273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5" name="Oval 134">
            <a:extLst>
              <a:ext uri="{FF2B5EF4-FFF2-40B4-BE49-F238E27FC236}">
                <a16:creationId xmlns:a16="http://schemas.microsoft.com/office/drawing/2014/main" id="{D6011828-61AD-CD46-86C7-7DF8ADFB77B0}"/>
              </a:ext>
            </a:extLst>
          </p:cNvPr>
          <p:cNvSpPr/>
          <p:nvPr/>
        </p:nvSpPr>
        <p:spPr>
          <a:xfrm>
            <a:off x="3818243" y="7084000"/>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6" name="Oval 135">
            <a:extLst>
              <a:ext uri="{FF2B5EF4-FFF2-40B4-BE49-F238E27FC236}">
                <a16:creationId xmlns:a16="http://schemas.microsoft.com/office/drawing/2014/main" id="{61695B9E-68C7-9A46-9625-A2A38D9F2246}"/>
              </a:ext>
            </a:extLst>
          </p:cNvPr>
          <p:cNvSpPr/>
          <p:nvPr/>
        </p:nvSpPr>
        <p:spPr>
          <a:xfrm>
            <a:off x="3703941" y="7201785"/>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7" name="Oval 136">
            <a:extLst>
              <a:ext uri="{FF2B5EF4-FFF2-40B4-BE49-F238E27FC236}">
                <a16:creationId xmlns:a16="http://schemas.microsoft.com/office/drawing/2014/main" id="{F8099AC3-EA84-024C-B24E-615B7E2B2660}"/>
              </a:ext>
            </a:extLst>
          </p:cNvPr>
          <p:cNvSpPr/>
          <p:nvPr/>
        </p:nvSpPr>
        <p:spPr>
          <a:xfrm>
            <a:off x="3516372" y="726772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8" name="Oval 137">
            <a:extLst>
              <a:ext uri="{FF2B5EF4-FFF2-40B4-BE49-F238E27FC236}">
                <a16:creationId xmlns:a16="http://schemas.microsoft.com/office/drawing/2014/main" id="{F0E7DD6E-531F-F44E-9A5D-EF9C5099CE71}"/>
              </a:ext>
            </a:extLst>
          </p:cNvPr>
          <p:cNvSpPr/>
          <p:nvPr/>
        </p:nvSpPr>
        <p:spPr>
          <a:xfrm>
            <a:off x="3674634" y="694497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9" name="Oval 138">
            <a:extLst>
              <a:ext uri="{FF2B5EF4-FFF2-40B4-BE49-F238E27FC236}">
                <a16:creationId xmlns:a16="http://schemas.microsoft.com/office/drawing/2014/main" id="{36334D36-605D-FE44-A8E3-B79AEEB59708}"/>
              </a:ext>
            </a:extLst>
          </p:cNvPr>
          <p:cNvSpPr/>
          <p:nvPr/>
        </p:nvSpPr>
        <p:spPr>
          <a:xfrm>
            <a:off x="3545681" y="706183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0" name="Oval 139">
            <a:extLst>
              <a:ext uri="{FF2B5EF4-FFF2-40B4-BE49-F238E27FC236}">
                <a16:creationId xmlns:a16="http://schemas.microsoft.com/office/drawing/2014/main" id="{200AF04F-B844-9E40-AA37-0A56E7845B39}"/>
              </a:ext>
            </a:extLst>
          </p:cNvPr>
          <p:cNvSpPr/>
          <p:nvPr/>
        </p:nvSpPr>
        <p:spPr>
          <a:xfrm>
            <a:off x="3366907" y="709554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1" name="Oval 140">
            <a:extLst>
              <a:ext uri="{FF2B5EF4-FFF2-40B4-BE49-F238E27FC236}">
                <a16:creationId xmlns:a16="http://schemas.microsoft.com/office/drawing/2014/main" id="{9F56DAFF-67BA-3046-B9D5-CF163A139B49}"/>
              </a:ext>
            </a:extLst>
          </p:cNvPr>
          <p:cNvSpPr/>
          <p:nvPr/>
        </p:nvSpPr>
        <p:spPr>
          <a:xfrm>
            <a:off x="2868675" y="419063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2" name="Oval 141">
            <a:extLst>
              <a:ext uri="{FF2B5EF4-FFF2-40B4-BE49-F238E27FC236}">
                <a16:creationId xmlns:a16="http://schemas.microsoft.com/office/drawing/2014/main" id="{CB7185A6-5736-AB4D-8004-E708C0822207}"/>
              </a:ext>
            </a:extLst>
          </p:cNvPr>
          <p:cNvSpPr/>
          <p:nvPr/>
        </p:nvSpPr>
        <p:spPr>
          <a:xfrm>
            <a:off x="3314151" y="421334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3" name="Oval 142">
            <a:extLst>
              <a:ext uri="{FF2B5EF4-FFF2-40B4-BE49-F238E27FC236}">
                <a16:creationId xmlns:a16="http://schemas.microsoft.com/office/drawing/2014/main" id="{7DDF355C-096D-6B49-8A38-171BEFD90B2F}"/>
              </a:ext>
            </a:extLst>
          </p:cNvPr>
          <p:cNvSpPr/>
          <p:nvPr/>
        </p:nvSpPr>
        <p:spPr>
          <a:xfrm>
            <a:off x="3173477" y="482220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4" name="Oval 143">
            <a:extLst>
              <a:ext uri="{FF2B5EF4-FFF2-40B4-BE49-F238E27FC236}">
                <a16:creationId xmlns:a16="http://schemas.microsoft.com/office/drawing/2014/main" id="{A0BC38CD-2292-7F47-AE67-DDD442DDE77D}"/>
              </a:ext>
            </a:extLst>
          </p:cNvPr>
          <p:cNvSpPr/>
          <p:nvPr/>
        </p:nvSpPr>
        <p:spPr>
          <a:xfrm>
            <a:off x="2962459" y="379295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5" name="Oval 144">
            <a:extLst>
              <a:ext uri="{FF2B5EF4-FFF2-40B4-BE49-F238E27FC236}">
                <a16:creationId xmlns:a16="http://schemas.microsoft.com/office/drawing/2014/main" id="{C4AA60C7-C030-D041-B91F-B8EBFF4374C6}"/>
              </a:ext>
            </a:extLst>
          </p:cNvPr>
          <p:cNvSpPr/>
          <p:nvPr/>
        </p:nvSpPr>
        <p:spPr>
          <a:xfrm>
            <a:off x="2818854" y="4389923"/>
            <a:ext cx="158260" cy="161192"/>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6" name="Oval 145">
            <a:extLst>
              <a:ext uri="{FF2B5EF4-FFF2-40B4-BE49-F238E27FC236}">
                <a16:creationId xmlns:a16="http://schemas.microsoft.com/office/drawing/2014/main" id="{9B5CA48E-D53F-3442-9DD7-AB25B23C6569}"/>
              </a:ext>
            </a:extLst>
          </p:cNvPr>
          <p:cNvSpPr/>
          <p:nvPr/>
        </p:nvSpPr>
        <p:spPr>
          <a:xfrm>
            <a:off x="3684899" y="4448533"/>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7" name="Oval 146">
            <a:extLst>
              <a:ext uri="{FF2B5EF4-FFF2-40B4-BE49-F238E27FC236}">
                <a16:creationId xmlns:a16="http://schemas.microsoft.com/office/drawing/2014/main" id="{EA93F8C7-78F8-5A42-9CD7-15C019901BE8}"/>
              </a:ext>
            </a:extLst>
          </p:cNvPr>
          <p:cNvSpPr/>
          <p:nvPr/>
        </p:nvSpPr>
        <p:spPr>
          <a:xfrm>
            <a:off x="2645939" y="3990599"/>
            <a:ext cx="158260" cy="161192"/>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8" name="Oval 147">
            <a:extLst>
              <a:ext uri="{FF2B5EF4-FFF2-40B4-BE49-F238E27FC236}">
                <a16:creationId xmlns:a16="http://schemas.microsoft.com/office/drawing/2014/main" id="{B35F1AF4-469C-684A-B85F-C011FA538D5A}"/>
              </a:ext>
            </a:extLst>
          </p:cNvPr>
          <p:cNvSpPr/>
          <p:nvPr/>
        </p:nvSpPr>
        <p:spPr>
          <a:xfrm>
            <a:off x="2987380" y="4496165"/>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9" name="Oval 148">
            <a:extLst>
              <a:ext uri="{FF2B5EF4-FFF2-40B4-BE49-F238E27FC236}">
                <a16:creationId xmlns:a16="http://schemas.microsoft.com/office/drawing/2014/main" id="{2A663CD2-3237-EA4B-9E37-C4F43E860764}"/>
              </a:ext>
            </a:extLst>
          </p:cNvPr>
          <p:cNvSpPr/>
          <p:nvPr/>
        </p:nvSpPr>
        <p:spPr>
          <a:xfrm>
            <a:off x="2407810" y="4153252"/>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0" name="Oval 149">
            <a:extLst>
              <a:ext uri="{FF2B5EF4-FFF2-40B4-BE49-F238E27FC236}">
                <a16:creationId xmlns:a16="http://schemas.microsoft.com/office/drawing/2014/main" id="{56769952-8B9C-5C44-AD6E-44B4A9023112}"/>
              </a:ext>
            </a:extLst>
          </p:cNvPr>
          <p:cNvSpPr/>
          <p:nvPr/>
        </p:nvSpPr>
        <p:spPr>
          <a:xfrm>
            <a:off x="3465090" y="4329106"/>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1" name="Oval 150">
            <a:extLst>
              <a:ext uri="{FF2B5EF4-FFF2-40B4-BE49-F238E27FC236}">
                <a16:creationId xmlns:a16="http://schemas.microsoft.com/office/drawing/2014/main" id="{66C8E067-0693-804F-BD6D-7A7BCA56A7C0}"/>
              </a:ext>
            </a:extLst>
          </p:cNvPr>
          <p:cNvSpPr/>
          <p:nvPr/>
        </p:nvSpPr>
        <p:spPr>
          <a:xfrm>
            <a:off x="3076757" y="4304931"/>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2" name="Oval 151">
            <a:extLst>
              <a:ext uri="{FF2B5EF4-FFF2-40B4-BE49-F238E27FC236}">
                <a16:creationId xmlns:a16="http://schemas.microsoft.com/office/drawing/2014/main" id="{FEA007F7-08DD-AF4F-8A93-5E23FBF4FEDA}"/>
              </a:ext>
            </a:extLst>
          </p:cNvPr>
          <p:cNvSpPr/>
          <p:nvPr/>
        </p:nvSpPr>
        <p:spPr>
          <a:xfrm>
            <a:off x="3135375" y="4585365"/>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3" name="Oval 152">
            <a:extLst>
              <a:ext uri="{FF2B5EF4-FFF2-40B4-BE49-F238E27FC236}">
                <a16:creationId xmlns:a16="http://schemas.microsoft.com/office/drawing/2014/main" id="{B598CBCE-9397-BC4D-871C-1EA7FEC95B4E}"/>
              </a:ext>
            </a:extLst>
          </p:cNvPr>
          <p:cNvSpPr/>
          <p:nvPr/>
        </p:nvSpPr>
        <p:spPr>
          <a:xfrm>
            <a:off x="3145641" y="3871910"/>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4" name="Oval 153">
            <a:extLst>
              <a:ext uri="{FF2B5EF4-FFF2-40B4-BE49-F238E27FC236}">
                <a16:creationId xmlns:a16="http://schemas.microsoft.com/office/drawing/2014/main" id="{08C3EA80-8C7D-EC4F-A766-DD04208FDC90}"/>
              </a:ext>
            </a:extLst>
          </p:cNvPr>
          <p:cNvSpPr/>
          <p:nvPr/>
        </p:nvSpPr>
        <p:spPr>
          <a:xfrm>
            <a:off x="3560338" y="74461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5" name="Oval 154">
            <a:extLst>
              <a:ext uri="{FF2B5EF4-FFF2-40B4-BE49-F238E27FC236}">
                <a16:creationId xmlns:a16="http://schemas.microsoft.com/office/drawing/2014/main" id="{E5C5FA7A-EEB9-A54C-9A0E-08612F11DC81}"/>
              </a:ext>
            </a:extLst>
          </p:cNvPr>
          <p:cNvSpPr/>
          <p:nvPr/>
        </p:nvSpPr>
        <p:spPr>
          <a:xfrm>
            <a:off x="3712738" y="75985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6" name="Oval 155">
            <a:extLst>
              <a:ext uri="{FF2B5EF4-FFF2-40B4-BE49-F238E27FC236}">
                <a16:creationId xmlns:a16="http://schemas.microsoft.com/office/drawing/2014/main" id="{7EFF3C32-5D86-E84F-8D84-0D8C30DB87D8}"/>
              </a:ext>
            </a:extLst>
          </p:cNvPr>
          <p:cNvSpPr/>
          <p:nvPr/>
        </p:nvSpPr>
        <p:spPr>
          <a:xfrm>
            <a:off x="3783071" y="741059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7" name="Oval 156">
            <a:extLst>
              <a:ext uri="{FF2B5EF4-FFF2-40B4-BE49-F238E27FC236}">
                <a16:creationId xmlns:a16="http://schemas.microsoft.com/office/drawing/2014/main" id="{382F11A5-0BAA-6E4A-BED5-B8AFD91FBF2E}"/>
              </a:ext>
            </a:extLst>
          </p:cNvPr>
          <p:cNvSpPr/>
          <p:nvPr/>
        </p:nvSpPr>
        <p:spPr>
          <a:xfrm>
            <a:off x="3922283" y="7576006"/>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8" name="Oval 157">
            <a:extLst>
              <a:ext uri="{FF2B5EF4-FFF2-40B4-BE49-F238E27FC236}">
                <a16:creationId xmlns:a16="http://schemas.microsoft.com/office/drawing/2014/main" id="{78CBA6A1-20C4-9E40-8B60-57420681383A}"/>
              </a:ext>
            </a:extLst>
          </p:cNvPr>
          <p:cNvSpPr/>
          <p:nvPr/>
        </p:nvSpPr>
        <p:spPr>
          <a:xfrm>
            <a:off x="3914948" y="725947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9" name="Oval 158">
            <a:extLst>
              <a:ext uri="{FF2B5EF4-FFF2-40B4-BE49-F238E27FC236}">
                <a16:creationId xmlns:a16="http://schemas.microsoft.com/office/drawing/2014/main" id="{10C877C8-E05C-F64B-9A3E-43050CCE552E}"/>
              </a:ext>
            </a:extLst>
          </p:cNvPr>
          <p:cNvSpPr/>
          <p:nvPr/>
        </p:nvSpPr>
        <p:spPr>
          <a:xfrm>
            <a:off x="4029261" y="7434054"/>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0" name="TextBox 159">
            <a:extLst>
              <a:ext uri="{FF2B5EF4-FFF2-40B4-BE49-F238E27FC236}">
                <a16:creationId xmlns:a16="http://schemas.microsoft.com/office/drawing/2014/main" id="{04F12975-F958-1749-BBEA-0A973D525CBE}"/>
              </a:ext>
            </a:extLst>
          </p:cNvPr>
          <p:cNvSpPr txBox="1"/>
          <p:nvPr/>
        </p:nvSpPr>
        <p:spPr>
          <a:xfrm rot="16200000">
            <a:off x="1723425" y="7047896"/>
            <a:ext cx="1208985" cy="307777"/>
          </a:xfrm>
          <a:prstGeom prst="rect">
            <a:avLst/>
          </a:prstGeom>
          <a:noFill/>
          <a:ln>
            <a:noFill/>
          </a:ln>
        </p:spPr>
        <p:txBody>
          <a:bodyPr wrap="none" rtlCol="0">
            <a:spAutoFit/>
          </a:bodyPr>
          <a:lstStyle/>
          <a:p>
            <a:r>
              <a:rPr lang="en-US" sz="1400" dirty="0">
                <a:solidFill>
                  <a:schemeClr val="bg2">
                    <a:lumMod val="10000"/>
                  </a:schemeClr>
                </a:solidFill>
              </a:rPr>
              <a:t>Component1</a:t>
            </a:r>
          </a:p>
        </p:txBody>
      </p:sp>
      <p:sp>
        <p:nvSpPr>
          <p:cNvPr id="161" name="TextBox 160">
            <a:extLst>
              <a:ext uri="{FF2B5EF4-FFF2-40B4-BE49-F238E27FC236}">
                <a16:creationId xmlns:a16="http://schemas.microsoft.com/office/drawing/2014/main" id="{5B767356-E7B8-AB4A-8904-953F039D87E0}"/>
              </a:ext>
            </a:extLst>
          </p:cNvPr>
          <p:cNvSpPr txBox="1"/>
          <p:nvPr/>
        </p:nvSpPr>
        <p:spPr>
          <a:xfrm>
            <a:off x="2774887" y="7964708"/>
            <a:ext cx="1208985" cy="307777"/>
          </a:xfrm>
          <a:prstGeom prst="rect">
            <a:avLst/>
          </a:prstGeom>
          <a:noFill/>
          <a:ln>
            <a:noFill/>
          </a:ln>
        </p:spPr>
        <p:txBody>
          <a:bodyPr wrap="none" rtlCol="0">
            <a:spAutoFit/>
          </a:bodyPr>
          <a:lstStyle/>
          <a:p>
            <a:r>
              <a:rPr lang="en-US" sz="1400" dirty="0">
                <a:solidFill>
                  <a:schemeClr val="bg2">
                    <a:lumMod val="10000"/>
                  </a:schemeClr>
                </a:solidFill>
              </a:rPr>
              <a:t>Component2</a:t>
            </a:r>
          </a:p>
        </p:txBody>
      </p:sp>
      <p:cxnSp>
        <p:nvCxnSpPr>
          <p:cNvPr id="163" name="Straight Connector 162">
            <a:extLst>
              <a:ext uri="{FF2B5EF4-FFF2-40B4-BE49-F238E27FC236}">
                <a16:creationId xmlns:a16="http://schemas.microsoft.com/office/drawing/2014/main" id="{2CBCAF8C-5C6D-3D40-9AEE-AD35854A07C0}"/>
              </a:ext>
            </a:extLst>
          </p:cNvPr>
          <p:cNvCxnSpPr/>
          <p:nvPr/>
        </p:nvCxnSpPr>
        <p:spPr>
          <a:xfrm>
            <a:off x="6712150" y="4188798"/>
            <a:ext cx="1477108"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164" name="Curved Connector 163">
            <a:extLst>
              <a:ext uri="{FF2B5EF4-FFF2-40B4-BE49-F238E27FC236}">
                <a16:creationId xmlns:a16="http://schemas.microsoft.com/office/drawing/2014/main" id="{70282BED-DB73-0F42-B674-19621BE53ED0}"/>
              </a:ext>
            </a:extLst>
          </p:cNvPr>
          <p:cNvCxnSpPr>
            <a:cxnSpLocks/>
          </p:cNvCxnSpPr>
          <p:nvPr/>
        </p:nvCxnSpPr>
        <p:spPr>
          <a:xfrm flipV="1">
            <a:off x="8189258" y="3474422"/>
            <a:ext cx="808892" cy="714378"/>
          </a:xfrm>
          <a:prstGeom prst="curvedConnector3">
            <a:avLst>
              <a:gd name="adj1" fmla="val 80435"/>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165" name="Curved Connector 164">
            <a:extLst>
              <a:ext uri="{FF2B5EF4-FFF2-40B4-BE49-F238E27FC236}">
                <a16:creationId xmlns:a16="http://schemas.microsoft.com/office/drawing/2014/main" id="{1D577E3C-25E2-0641-B6FB-46FC494F8E60}"/>
              </a:ext>
            </a:extLst>
          </p:cNvPr>
          <p:cNvCxnSpPr>
            <a:cxnSpLocks/>
          </p:cNvCxnSpPr>
          <p:nvPr/>
        </p:nvCxnSpPr>
        <p:spPr>
          <a:xfrm>
            <a:off x="8189258" y="4188798"/>
            <a:ext cx="1031631" cy="536144"/>
          </a:xfrm>
          <a:prstGeom prst="curvedConnector3">
            <a:avLst>
              <a:gd name="adj1" fmla="val 69318"/>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66" name="Oval 165">
            <a:extLst>
              <a:ext uri="{FF2B5EF4-FFF2-40B4-BE49-F238E27FC236}">
                <a16:creationId xmlns:a16="http://schemas.microsoft.com/office/drawing/2014/main" id="{E5875C3F-E398-DC4B-A41C-B19285940DD8}"/>
              </a:ext>
            </a:extLst>
          </p:cNvPr>
          <p:cNvSpPr/>
          <p:nvPr/>
        </p:nvSpPr>
        <p:spPr>
          <a:xfrm>
            <a:off x="6863078" y="3919439"/>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7" name="Oval 166">
            <a:extLst>
              <a:ext uri="{FF2B5EF4-FFF2-40B4-BE49-F238E27FC236}">
                <a16:creationId xmlns:a16="http://schemas.microsoft.com/office/drawing/2014/main" id="{48B32114-2E19-C141-8C6B-45701B6F09E0}"/>
              </a:ext>
            </a:extLst>
          </p:cNvPr>
          <p:cNvSpPr/>
          <p:nvPr/>
        </p:nvSpPr>
        <p:spPr>
          <a:xfrm>
            <a:off x="6781017" y="4071839"/>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8" name="Oval 167">
            <a:extLst>
              <a:ext uri="{FF2B5EF4-FFF2-40B4-BE49-F238E27FC236}">
                <a16:creationId xmlns:a16="http://schemas.microsoft.com/office/drawing/2014/main" id="{DEE9B296-9532-F849-A238-DD28634A2C75}"/>
              </a:ext>
            </a:extLst>
          </p:cNvPr>
          <p:cNvSpPr/>
          <p:nvPr/>
        </p:nvSpPr>
        <p:spPr>
          <a:xfrm>
            <a:off x="7050647" y="3965965"/>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9" name="Oval 168">
            <a:extLst>
              <a:ext uri="{FF2B5EF4-FFF2-40B4-BE49-F238E27FC236}">
                <a16:creationId xmlns:a16="http://schemas.microsoft.com/office/drawing/2014/main" id="{82274C84-AFB4-5A46-9E00-DCC155D05D7A}"/>
              </a:ext>
            </a:extLst>
          </p:cNvPr>
          <p:cNvSpPr/>
          <p:nvPr/>
        </p:nvSpPr>
        <p:spPr>
          <a:xfrm>
            <a:off x="6956863" y="4093725"/>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0" name="Oval 169">
            <a:extLst>
              <a:ext uri="{FF2B5EF4-FFF2-40B4-BE49-F238E27FC236}">
                <a16:creationId xmlns:a16="http://schemas.microsoft.com/office/drawing/2014/main" id="{43EBAB43-1F9B-5749-B92F-4C8B6E073B81}"/>
              </a:ext>
            </a:extLst>
          </p:cNvPr>
          <p:cNvSpPr/>
          <p:nvPr/>
        </p:nvSpPr>
        <p:spPr>
          <a:xfrm>
            <a:off x="6868940" y="4229320"/>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1" name="Oval 170">
            <a:extLst>
              <a:ext uri="{FF2B5EF4-FFF2-40B4-BE49-F238E27FC236}">
                <a16:creationId xmlns:a16="http://schemas.microsoft.com/office/drawing/2014/main" id="{FA1F6BE5-3566-914A-B0F2-07E9B2A89CE4}"/>
              </a:ext>
            </a:extLst>
          </p:cNvPr>
          <p:cNvSpPr/>
          <p:nvPr/>
        </p:nvSpPr>
        <p:spPr>
          <a:xfrm>
            <a:off x="7132709" y="4130454"/>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2" name="Oval 171">
            <a:extLst>
              <a:ext uri="{FF2B5EF4-FFF2-40B4-BE49-F238E27FC236}">
                <a16:creationId xmlns:a16="http://schemas.microsoft.com/office/drawing/2014/main" id="{40C864CD-A65E-3441-A4C8-7A4BA27DD063}"/>
              </a:ext>
            </a:extLst>
          </p:cNvPr>
          <p:cNvSpPr/>
          <p:nvPr/>
        </p:nvSpPr>
        <p:spPr>
          <a:xfrm>
            <a:off x="7027201" y="4259407"/>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3" name="Oval 172">
            <a:extLst>
              <a:ext uri="{FF2B5EF4-FFF2-40B4-BE49-F238E27FC236}">
                <a16:creationId xmlns:a16="http://schemas.microsoft.com/office/drawing/2014/main" id="{E0900072-9D0C-FC40-BAA5-CB4B2F9631DD}"/>
              </a:ext>
            </a:extLst>
          </p:cNvPr>
          <p:cNvSpPr/>
          <p:nvPr/>
        </p:nvSpPr>
        <p:spPr>
          <a:xfrm>
            <a:off x="7651454" y="396652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4" name="Oval 173">
            <a:extLst>
              <a:ext uri="{FF2B5EF4-FFF2-40B4-BE49-F238E27FC236}">
                <a16:creationId xmlns:a16="http://schemas.microsoft.com/office/drawing/2014/main" id="{F73BB4A3-D350-BB42-A6F1-C8EBCF75E965}"/>
              </a:ext>
            </a:extLst>
          </p:cNvPr>
          <p:cNvSpPr/>
          <p:nvPr/>
        </p:nvSpPr>
        <p:spPr>
          <a:xfrm>
            <a:off x="7807507" y="387429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5" name="Oval 174">
            <a:extLst>
              <a:ext uri="{FF2B5EF4-FFF2-40B4-BE49-F238E27FC236}">
                <a16:creationId xmlns:a16="http://schemas.microsoft.com/office/drawing/2014/main" id="{5E5F2C05-B97D-AB43-9858-BFF34797D86D}"/>
              </a:ext>
            </a:extLst>
          </p:cNvPr>
          <p:cNvSpPr/>
          <p:nvPr/>
        </p:nvSpPr>
        <p:spPr>
          <a:xfrm>
            <a:off x="7814105" y="40543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6" name="Oval 175">
            <a:extLst>
              <a:ext uri="{FF2B5EF4-FFF2-40B4-BE49-F238E27FC236}">
                <a16:creationId xmlns:a16="http://schemas.microsoft.com/office/drawing/2014/main" id="{485DB234-5F09-1F41-BD0F-0F36BB708481}"/>
              </a:ext>
            </a:extLst>
          </p:cNvPr>
          <p:cNvSpPr/>
          <p:nvPr/>
        </p:nvSpPr>
        <p:spPr>
          <a:xfrm>
            <a:off x="7651453" y="41305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7" name="Oval 176">
            <a:extLst>
              <a:ext uri="{FF2B5EF4-FFF2-40B4-BE49-F238E27FC236}">
                <a16:creationId xmlns:a16="http://schemas.microsoft.com/office/drawing/2014/main" id="{ABCFDFC8-CDD6-2843-8DFF-9DA73CBEC072}"/>
              </a:ext>
            </a:extLst>
          </p:cNvPr>
          <p:cNvSpPr/>
          <p:nvPr/>
        </p:nvSpPr>
        <p:spPr>
          <a:xfrm>
            <a:off x="7976756" y="39781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8" name="Oval 177">
            <a:extLst>
              <a:ext uri="{FF2B5EF4-FFF2-40B4-BE49-F238E27FC236}">
                <a16:creationId xmlns:a16="http://schemas.microsoft.com/office/drawing/2014/main" id="{65F112CA-712A-E041-AA18-00D198E3CB4A}"/>
              </a:ext>
            </a:extLst>
          </p:cNvPr>
          <p:cNvSpPr/>
          <p:nvPr/>
        </p:nvSpPr>
        <p:spPr>
          <a:xfrm>
            <a:off x="7803853" y="4212565"/>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9" name="Oval 178">
            <a:extLst>
              <a:ext uri="{FF2B5EF4-FFF2-40B4-BE49-F238E27FC236}">
                <a16:creationId xmlns:a16="http://schemas.microsoft.com/office/drawing/2014/main" id="{81F2D332-4D6C-9A46-B655-CE72240D30EC}"/>
              </a:ext>
            </a:extLst>
          </p:cNvPr>
          <p:cNvSpPr/>
          <p:nvPr/>
        </p:nvSpPr>
        <p:spPr>
          <a:xfrm>
            <a:off x="8026591" y="411892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0" name="Oval 179">
            <a:extLst>
              <a:ext uri="{FF2B5EF4-FFF2-40B4-BE49-F238E27FC236}">
                <a16:creationId xmlns:a16="http://schemas.microsoft.com/office/drawing/2014/main" id="{860814BD-5909-9947-8BB2-CDAF35748B68}"/>
              </a:ext>
            </a:extLst>
          </p:cNvPr>
          <p:cNvSpPr/>
          <p:nvPr/>
        </p:nvSpPr>
        <p:spPr>
          <a:xfrm>
            <a:off x="7991422" y="427132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1" name="Oval 180">
            <a:extLst>
              <a:ext uri="{FF2B5EF4-FFF2-40B4-BE49-F238E27FC236}">
                <a16:creationId xmlns:a16="http://schemas.microsoft.com/office/drawing/2014/main" id="{81F9D235-C537-E34F-9BB9-58AF77F15B31}"/>
              </a:ext>
            </a:extLst>
          </p:cNvPr>
          <p:cNvSpPr/>
          <p:nvPr/>
        </p:nvSpPr>
        <p:spPr>
          <a:xfrm>
            <a:off x="8705073" y="3603010"/>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2" name="Oval 181">
            <a:extLst>
              <a:ext uri="{FF2B5EF4-FFF2-40B4-BE49-F238E27FC236}">
                <a16:creationId xmlns:a16="http://schemas.microsoft.com/office/drawing/2014/main" id="{30D739CF-3EB3-8643-9CB0-E260AB6615ED}"/>
              </a:ext>
            </a:extLst>
          </p:cNvPr>
          <p:cNvSpPr/>
          <p:nvPr/>
        </p:nvSpPr>
        <p:spPr>
          <a:xfrm>
            <a:off x="8705073" y="377922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3" name="Oval 182">
            <a:extLst>
              <a:ext uri="{FF2B5EF4-FFF2-40B4-BE49-F238E27FC236}">
                <a16:creationId xmlns:a16="http://schemas.microsoft.com/office/drawing/2014/main" id="{4893E2FB-1A18-CA42-9331-0D756ECA598D}"/>
              </a:ext>
            </a:extLst>
          </p:cNvPr>
          <p:cNvSpPr/>
          <p:nvPr/>
        </p:nvSpPr>
        <p:spPr>
          <a:xfrm>
            <a:off x="8856017" y="3685073"/>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4" name="Oval 183">
            <a:extLst>
              <a:ext uri="{FF2B5EF4-FFF2-40B4-BE49-F238E27FC236}">
                <a16:creationId xmlns:a16="http://schemas.microsoft.com/office/drawing/2014/main" id="{654B413E-5761-214F-B1FB-539D853F1D32}"/>
              </a:ext>
            </a:extLst>
          </p:cNvPr>
          <p:cNvSpPr/>
          <p:nvPr/>
        </p:nvSpPr>
        <p:spPr>
          <a:xfrm>
            <a:off x="8880919" y="3872458"/>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5" name="Oval 184">
            <a:extLst>
              <a:ext uri="{FF2B5EF4-FFF2-40B4-BE49-F238E27FC236}">
                <a16:creationId xmlns:a16="http://schemas.microsoft.com/office/drawing/2014/main" id="{96D65B43-61B8-C648-8015-59B14CAAFD7A}"/>
              </a:ext>
            </a:extLst>
          </p:cNvPr>
          <p:cNvSpPr/>
          <p:nvPr/>
        </p:nvSpPr>
        <p:spPr>
          <a:xfrm>
            <a:off x="8542406" y="3691573"/>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6" name="Oval 185">
            <a:extLst>
              <a:ext uri="{FF2B5EF4-FFF2-40B4-BE49-F238E27FC236}">
                <a16:creationId xmlns:a16="http://schemas.microsoft.com/office/drawing/2014/main" id="{1920FAAD-01F4-F345-8D64-5895ACA01C01}"/>
              </a:ext>
            </a:extLst>
          </p:cNvPr>
          <p:cNvSpPr/>
          <p:nvPr/>
        </p:nvSpPr>
        <p:spPr>
          <a:xfrm>
            <a:off x="8671339" y="3941325"/>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7" name="Oval 186">
            <a:extLst>
              <a:ext uri="{FF2B5EF4-FFF2-40B4-BE49-F238E27FC236}">
                <a16:creationId xmlns:a16="http://schemas.microsoft.com/office/drawing/2014/main" id="{F263A74D-ACDB-8D4A-BC95-C36E52212C3E}"/>
              </a:ext>
            </a:extLst>
          </p:cNvPr>
          <p:cNvSpPr/>
          <p:nvPr/>
        </p:nvSpPr>
        <p:spPr>
          <a:xfrm>
            <a:off x="9121235" y="4291368"/>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8" name="Oval 187">
            <a:extLst>
              <a:ext uri="{FF2B5EF4-FFF2-40B4-BE49-F238E27FC236}">
                <a16:creationId xmlns:a16="http://schemas.microsoft.com/office/drawing/2014/main" id="{FBAB9DBF-5103-B24F-96B1-DFA42F1DFBB1}"/>
              </a:ext>
            </a:extLst>
          </p:cNvPr>
          <p:cNvSpPr/>
          <p:nvPr/>
        </p:nvSpPr>
        <p:spPr>
          <a:xfrm>
            <a:off x="8599582" y="438882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9" name="Oval 188">
            <a:extLst>
              <a:ext uri="{FF2B5EF4-FFF2-40B4-BE49-F238E27FC236}">
                <a16:creationId xmlns:a16="http://schemas.microsoft.com/office/drawing/2014/main" id="{486E84B1-E465-8346-866F-D018E654B55B}"/>
              </a:ext>
            </a:extLst>
          </p:cNvPr>
          <p:cNvSpPr/>
          <p:nvPr/>
        </p:nvSpPr>
        <p:spPr>
          <a:xfrm>
            <a:off x="8705073" y="452950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0" name="Oval 189">
            <a:extLst>
              <a:ext uri="{FF2B5EF4-FFF2-40B4-BE49-F238E27FC236}">
                <a16:creationId xmlns:a16="http://schemas.microsoft.com/office/drawing/2014/main" id="{596FD867-B4B8-7D4F-B26F-D1A139019DAD}"/>
              </a:ext>
            </a:extLst>
          </p:cNvPr>
          <p:cNvSpPr/>
          <p:nvPr/>
        </p:nvSpPr>
        <p:spPr>
          <a:xfrm>
            <a:off x="8880919" y="458715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1" name="Oval 190">
            <a:extLst>
              <a:ext uri="{FF2B5EF4-FFF2-40B4-BE49-F238E27FC236}">
                <a16:creationId xmlns:a16="http://schemas.microsoft.com/office/drawing/2014/main" id="{DF816F30-CA13-A24D-B61F-E69E61D65889}"/>
              </a:ext>
            </a:extLst>
          </p:cNvPr>
          <p:cNvSpPr/>
          <p:nvPr/>
        </p:nvSpPr>
        <p:spPr>
          <a:xfrm>
            <a:off x="9008400" y="445861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2" name="Oval 191">
            <a:extLst>
              <a:ext uri="{FF2B5EF4-FFF2-40B4-BE49-F238E27FC236}">
                <a16:creationId xmlns:a16="http://schemas.microsoft.com/office/drawing/2014/main" id="{852EFF59-F636-2C4A-B2F3-E8ACBC340F7C}"/>
              </a:ext>
            </a:extLst>
          </p:cNvPr>
          <p:cNvSpPr/>
          <p:nvPr/>
        </p:nvSpPr>
        <p:spPr>
          <a:xfrm>
            <a:off x="8826709" y="4364965"/>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3" name="Oval 192">
            <a:extLst>
              <a:ext uri="{FF2B5EF4-FFF2-40B4-BE49-F238E27FC236}">
                <a16:creationId xmlns:a16="http://schemas.microsoft.com/office/drawing/2014/main" id="{61AF450F-AD4D-264D-9D70-2BD71DACF20E}"/>
              </a:ext>
            </a:extLst>
          </p:cNvPr>
          <p:cNvSpPr/>
          <p:nvPr/>
        </p:nvSpPr>
        <p:spPr>
          <a:xfrm>
            <a:off x="8932200" y="4236422"/>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4" name="Oval 193">
            <a:extLst>
              <a:ext uri="{FF2B5EF4-FFF2-40B4-BE49-F238E27FC236}">
                <a16:creationId xmlns:a16="http://schemas.microsoft.com/office/drawing/2014/main" id="{ECCA9655-FAD0-BB4B-8969-B5894D7299BB}"/>
              </a:ext>
            </a:extLst>
          </p:cNvPr>
          <p:cNvSpPr/>
          <p:nvPr/>
        </p:nvSpPr>
        <p:spPr>
          <a:xfrm>
            <a:off x="8705073" y="4236422"/>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5" name="TextBox 194">
            <a:extLst>
              <a:ext uri="{FF2B5EF4-FFF2-40B4-BE49-F238E27FC236}">
                <a16:creationId xmlns:a16="http://schemas.microsoft.com/office/drawing/2014/main" id="{A6818482-4D59-7E44-A7A4-63A5E4AF1749}"/>
              </a:ext>
            </a:extLst>
          </p:cNvPr>
          <p:cNvSpPr txBox="1"/>
          <p:nvPr/>
        </p:nvSpPr>
        <p:spPr>
          <a:xfrm>
            <a:off x="6842096" y="4807914"/>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0</a:t>
            </a:r>
            <a:endParaRPr lang="en-US" sz="2800" dirty="0">
              <a:solidFill>
                <a:schemeClr val="bg2">
                  <a:lumMod val="10000"/>
                </a:schemeClr>
              </a:solidFill>
            </a:endParaRPr>
          </a:p>
        </p:txBody>
      </p:sp>
      <p:sp>
        <p:nvSpPr>
          <p:cNvPr id="196" name="TextBox 195">
            <a:extLst>
              <a:ext uri="{FF2B5EF4-FFF2-40B4-BE49-F238E27FC236}">
                <a16:creationId xmlns:a16="http://schemas.microsoft.com/office/drawing/2014/main" id="{35A21AC3-8E1E-1544-B17C-540F352C8CE1}"/>
              </a:ext>
            </a:extLst>
          </p:cNvPr>
          <p:cNvSpPr txBox="1"/>
          <p:nvPr/>
        </p:nvSpPr>
        <p:spPr>
          <a:xfrm>
            <a:off x="7724161" y="4830268"/>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1</a:t>
            </a:r>
            <a:endParaRPr lang="en-US" sz="2800" dirty="0">
              <a:solidFill>
                <a:schemeClr val="bg2">
                  <a:lumMod val="10000"/>
                </a:schemeClr>
              </a:solidFill>
            </a:endParaRPr>
          </a:p>
        </p:txBody>
      </p:sp>
      <p:sp>
        <p:nvSpPr>
          <p:cNvPr id="197" name="TextBox 196">
            <a:extLst>
              <a:ext uri="{FF2B5EF4-FFF2-40B4-BE49-F238E27FC236}">
                <a16:creationId xmlns:a16="http://schemas.microsoft.com/office/drawing/2014/main" id="{364EEDBE-0E8D-1C4A-9A41-A64C2A42DD96}"/>
              </a:ext>
            </a:extLst>
          </p:cNvPr>
          <p:cNvSpPr txBox="1"/>
          <p:nvPr/>
        </p:nvSpPr>
        <p:spPr>
          <a:xfrm>
            <a:off x="8748568" y="4830268"/>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2</a:t>
            </a:r>
            <a:endParaRPr lang="en-US" sz="2800" dirty="0">
              <a:solidFill>
                <a:schemeClr val="bg2">
                  <a:lumMod val="10000"/>
                </a:schemeClr>
              </a:solidFill>
            </a:endParaRPr>
          </a:p>
        </p:txBody>
      </p:sp>
      <p:sp>
        <p:nvSpPr>
          <p:cNvPr id="198" name="TextBox 197">
            <a:extLst>
              <a:ext uri="{FF2B5EF4-FFF2-40B4-BE49-F238E27FC236}">
                <a16:creationId xmlns:a16="http://schemas.microsoft.com/office/drawing/2014/main" id="{3FAC8518-86FC-A444-AA4C-93F352044CF4}"/>
              </a:ext>
            </a:extLst>
          </p:cNvPr>
          <p:cNvSpPr txBox="1"/>
          <p:nvPr/>
        </p:nvSpPr>
        <p:spPr>
          <a:xfrm>
            <a:off x="1926275" y="4997094"/>
            <a:ext cx="2536272" cy="400110"/>
          </a:xfrm>
          <a:prstGeom prst="rect">
            <a:avLst/>
          </a:prstGeom>
          <a:noFill/>
          <a:ln>
            <a:noFill/>
          </a:ln>
        </p:spPr>
        <p:txBody>
          <a:bodyPr wrap="none" rtlCol="0">
            <a:spAutoFit/>
          </a:bodyPr>
          <a:lstStyle/>
          <a:p>
            <a:r>
              <a:rPr lang="en-US" sz="2000" dirty="0">
                <a:solidFill>
                  <a:schemeClr val="bg2">
                    <a:lumMod val="10000"/>
                  </a:schemeClr>
                </a:solidFill>
              </a:rPr>
              <a:t>Heterogenous tissue</a:t>
            </a:r>
          </a:p>
        </p:txBody>
      </p:sp>
      <p:sp>
        <p:nvSpPr>
          <p:cNvPr id="199" name="TextBox 198">
            <a:extLst>
              <a:ext uri="{FF2B5EF4-FFF2-40B4-BE49-F238E27FC236}">
                <a16:creationId xmlns:a16="http://schemas.microsoft.com/office/drawing/2014/main" id="{76CD667E-5DCC-1943-A10E-0C3A805A39E1}"/>
              </a:ext>
            </a:extLst>
          </p:cNvPr>
          <p:cNvSpPr txBox="1"/>
          <p:nvPr/>
        </p:nvSpPr>
        <p:spPr>
          <a:xfrm>
            <a:off x="6907535" y="5424591"/>
            <a:ext cx="2238113" cy="400110"/>
          </a:xfrm>
          <a:prstGeom prst="rect">
            <a:avLst/>
          </a:prstGeom>
          <a:noFill/>
          <a:ln>
            <a:noFill/>
          </a:ln>
        </p:spPr>
        <p:txBody>
          <a:bodyPr wrap="none" rtlCol="0">
            <a:spAutoFit/>
          </a:bodyPr>
          <a:lstStyle/>
          <a:p>
            <a:r>
              <a:rPr lang="en-US" sz="2000" dirty="0">
                <a:solidFill>
                  <a:schemeClr val="bg2">
                    <a:lumMod val="10000"/>
                  </a:schemeClr>
                </a:solidFill>
              </a:rPr>
              <a:t>Cell differentiation</a:t>
            </a:r>
          </a:p>
        </p:txBody>
      </p:sp>
      <p:cxnSp>
        <p:nvCxnSpPr>
          <p:cNvPr id="200" name="Straight Arrow Connector 199">
            <a:extLst>
              <a:ext uri="{FF2B5EF4-FFF2-40B4-BE49-F238E27FC236}">
                <a16:creationId xmlns:a16="http://schemas.microsoft.com/office/drawing/2014/main" id="{3D447563-46A8-2549-8F23-924A8FEF7BC0}"/>
              </a:ext>
            </a:extLst>
          </p:cNvPr>
          <p:cNvCxnSpPr>
            <a:cxnSpLocks/>
          </p:cNvCxnSpPr>
          <p:nvPr/>
        </p:nvCxnSpPr>
        <p:spPr>
          <a:xfrm>
            <a:off x="7192959" y="8003927"/>
            <a:ext cx="1981203"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01" name="Straight Arrow Connector 200">
            <a:extLst>
              <a:ext uri="{FF2B5EF4-FFF2-40B4-BE49-F238E27FC236}">
                <a16:creationId xmlns:a16="http://schemas.microsoft.com/office/drawing/2014/main" id="{58DB8DAA-760B-5A4E-851D-85723A6CD4FC}"/>
              </a:ext>
            </a:extLst>
          </p:cNvPr>
          <p:cNvCxnSpPr>
            <a:cxnSpLocks/>
          </p:cNvCxnSpPr>
          <p:nvPr/>
        </p:nvCxnSpPr>
        <p:spPr>
          <a:xfrm flipV="1">
            <a:off x="7207612" y="6479927"/>
            <a:ext cx="3664" cy="152400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02" name="TextBox 201">
            <a:extLst>
              <a:ext uri="{FF2B5EF4-FFF2-40B4-BE49-F238E27FC236}">
                <a16:creationId xmlns:a16="http://schemas.microsoft.com/office/drawing/2014/main" id="{6DBD0533-24EA-C549-A0A9-8898D03D8E2E}"/>
              </a:ext>
            </a:extLst>
          </p:cNvPr>
          <p:cNvSpPr txBox="1"/>
          <p:nvPr/>
        </p:nvSpPr>
        <p:spPr>
          <a:xfrm rot="16200000">
            <a:off x="6437503" y="7099762"/>
            <a:ext cx="1208985" cy="307777"/>
          </a:xfrm>
          <a:prstGeom prst="rect">
            <a:avLst/>
          </a:prstGeom>
          <a:noFill/>
          <a:ln>
            <a:noFill/>
          </a:ln>
        </p:spPr>
        <p:txBody>
          <a:bodyPr wrap="none" rtlCol="0">
            <a:spAutoFit/>
          </a:bodyPr>
          <a:lstStyle/>
          <a:p>
            <a:r>
              <a:rPr lang="en-US" sz="1400" dirty="0">
                <a:solidFill>
                  <a:schemeClr val="bg2">
                    <a:lumMod val="10000"/>
                  </a:schemeClr>
                </a:solidFill>
              </a:rPr>
              <a:t>Component1</a:t>
            </a:r>
          </a:p>
        </p:txBody>
      </p:sp>
      <p:sp>
        <p:nvSpPr>
          <p:cNvPr id="203" name="TextBox 202">
            <a:extLst>
              <a:ext uri="{FF2B5EF4-FFF2-40B4-BE49-F238E27FC236}">
                <a16:creationId xmlns:a16="http://schemas.microsoft.com/office/drawing/2014/main" id="{715D63E3-8CBE-1C4B-B470-45822CF8465B}"/>
              </a:ext>
            </a:extLst>
          </p:cNvPr>
          <p:cNvSpPr txBox="1"/>
          <p:nvPr/>
        </p:nvSpPr>
        <p:spPr>
          <a:xfrm>
            <a:off x="7513133" y="7989990"/>
            <a:ext cx="1208985" cy="307777"/>
          </a:xfrm>
          <a:prstGeom prst="rect">
            <a:avLst/>
          </a:prstGeom>
          <a:noFill/>
          <a:ln>
            <a:noFill/>
          </a:ln>
        </p:spPr>
        <p:txBody>
          <a:bodyPr wrap="none" rtlCol="0">
            <a:spAutoFit/>
          </a:bodyPr>
          <a:lstStyle/>
          <a:p>
            <a:r>
              <a:rPr lang="en-US" sz="1400" dirty="0">
                <a:solidFill>
                  <a:schemeClr val="bg2">
                    <a:lumMod val="10000"/>
                  </a:schemeClr>
                </a:solidFill>
              </a:rPr>
              <a:t>Component2</a:t>
            </a:r>
          </a:p>
        </p:txBody>
      </p:sp>
      <p:sp>
        <p:nvSpPr>
          <p:cNvPr id="204" name="Down Arrow 203">
            <a:extLst>
              <a:ext uri="{FF2B5EF4-FFF2-40B4-BE49-F238E27FC236}">
                <a16:creationId xmlns:a16="http://schemas.microsoft.com/office/drawing/2014/main" id="{DD7EC6ED-0744-6C4A-BAEA-30031D671B62}"/>
              </a:ext>
            </a:extLst>
          </p:cNvPr>
          <p:cNvSpPr/>
          <p:nvPr/>
        </p:nvSpPr>
        <p:spPr>
          <a:xfrm flipH="1">
            <a:off x="7862262" y="5826431"/>
            <a:ext cx="279000" cy="534985"/>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5" name="Freeform 204">
            <a:extLst>
              <a:ext uri="{FF2B5EF4-FFF2-40B4-BE49-F238E27FC236}">
                <a16:creationId xmlns:a16="http://schemas.microsoft.com/office/drawing/2014/main" id="{20CB9CD5-0D2B-A644-ADEB-29A832202601}"/>
              </a:ext>
            </a:extLst>
          </p:cNvPr>
          <p:cNvSpPr/>
          <p:nvPr/>
        </p:nvSpPr>
        <p:spPr>
          <a:xfrm>
            <a:off x="7474150" y="6827221"/>
            <a:ext cx="834483" cy="961292"/>
          </a:xfrm>
          <a:custGeom>
            <a:avLst/>
            <a:gdLst>
              <a:gd name="connsiteX0" fmla="*/ 0 w 834483"/>
              <a:gd name="connsiteY0" fmla="*/ 0 h 961292"/>
              <a:gd name="connsiteX1" fmla="*/ 832339 w 834483"/>
              <a:gd name="connsiteY1" fmla="*/ 539261 h 961292"/>
              <a:gd name="connsiteX2" fmla="*/ 257908 w 834483"/>
              <a:gd name="connsiteY2" fmla="*/ 961292 h 961292"/>
              <a:gd name="connsiteX3" fmla="*/ 257908 w 834483"/>
              <a:gd name="connsiteY3" fmla="*/ 961292 h 961292"/>
            </a:gdLst>
            <a:ahLst/>
            <a:cxnLst>
              <a:cxn ang="0">
                <a:pos x="connsiteX0" y="connsiteY0"/>
              </a:cxn>
              <a:cxn ang="0">
                <a:pos x="connsiteX1" y="connsiteY1"/>
              </a:cxn>
              <a:cxn ang="0">
                <a:pos x="connsiteX2" y="connsiteY2"/>
              </a:cxn>
              <a:cxn ang="0">
                <a:pos x="connsiteX3" y="connsiteY3"/>
              </a:cxn>
            </a:cxnLst>
            <a:rect l="l" t="t" r="r" b="b"/>
            <a:pathLst>
              <a:path w="834483" h="961292">
                <a:moveTo>
                  <a:pt x="0" y="0"/>
                </a:moveTo>
                <a:cubicBezTo>
                  <a:pt x="394677" y="189523"/>
                  <a:pt x="789354" y="379046"/>
                  <a:pt x="832339" y="539261"/>
                </a:cubicBezTo>
                <a:cubicBezTo>
                  <a:pt x="875324" y="699476"/>
                  <a:pt x="257908" y="961292"/>
                  <a:pt x="257908" y="961292"/>
                </a:cubicBezTo>
                <a:lnTo>
                  <a:pt x="257908" y="961292"/>
                </a:ln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06" name="Freeform 205">
            <a:extLst>
              <a:ext uri="{FF2B5EF4-FFF2-40B4-BE49-F238E27FC236}">
                <a16:creationId xmlns:a16="http://schemas.microsoft.com/office/drawing/2014/main" id="{A60B2A59-C383-5748-BCC9-A50D0CB5C25B}"/>
              </a:ext>
            </a:extLst>
          </p:cNvPr>
          <p:cNvSpPr/>
          <p:nvPr/>
        </p:nvSpPr>
        <p:spPr>
          <a:xfrm>
            <a:off x="8259597" y="6862390"/>
            <a:ext cx="545384" cy="422031"/>
          </a:xfrm>
          <a:custGeom>
            <a:avLst/>
            <a:gdLst>
              <a:gd name="connsiteX0" fmla="*/ 0 w 545384"/>
              <a:gd name="connsiteY0" fmla="*/ 422031 h 422031"/>
              <a:gd name="connsiteX1" fmla="*/ 480646 w 545384"/>
              <a:gd name="connsiteY1" fmla="*/ 351692 h 422031"/>
              <a:gd name="connsiteX2" fmla="*/ 527538 w 545384"/>
              <a:gd name="connsiteY2" fmla="*/ 0 h 422031"/>
            </a:gdLst>
            <a:ahLst/>
            <a:cxnLst>
              <a:cxn ang="0">
                <a:pos x="connsiteX0" y="connsiteY0"/>
              </a:cxn>
              <a:cxn ang="0">
                <a:pos x="connsiteX1" y="connsiteY1"/>
              </a:cxn>
              <a:cxn ang="0">
                <a:pos x="connsiteX2" y="connsiteY2"/>
              </a:cxn>
            </a:cxnLst>
            <a:rect l="l" t="t" r="r" b="b"/>
            <a:pathLst>
              <a:path w="545384" h="422031">
                <a:moveTo>
                  <a:pt x="0" y="422031"/>
                </a:moveTo>
                <a:cubicBezTo>
                  <a:pt x="196361" y="422030"/>
                  <a:pt x="392723" y="422030"/>
                  <a:pt x="480646" y="351692"/>
                </a:cubicBezTo>
                <a:cubicBezTo>
                  <a:pt x="568569" y="281353"/>
                  <a:pt x="548053" y="140676"/>
                  <a:pt x="527538" y="0"/>
                </a:cubicBez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07" name="Oval 206">
            <a:extLst>
              <a:ext uri="{FF2B5EF4-FFF2-40B4-BE49-F238E27FC236}">
                <a16:creationId xmlns:a16="http://schemas.microsoft.com/office/drawing/2014/main" id="{FDD86211-8310-5941-A172-A5259B1CD4BD}"/>
              </a:ext>
            </a:extLst>
          </p:cNvPr>
          <p:cNvSpPr/>
          <p:nvPr/>
        </p:nvSpPr>
        <p:spPr>
          <a:xfrm>
            <a:off x="7545820" y="663965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8" name="Oval 207">
            <a:extLst>
              <a:ext uri="{FF2B5EF4-FFF2-40B4-BE49-F238E27FC236}">
                <a16:creationId xmlns:a16="http://schemas.microsoft.com/office/drawing/2014/main" id="{FCCFB0CD-1160-C24C-AC48-AA571597C1B8}"/>
              </a:ext>
            </a:extLst>
          </p:cNvPr>
          <p:cNvSpPr/>
          <p:nvPr/>
        </p:nvSpPr>
        <p:spPr>
          <a:xfrm>
            <a:off x="7463759" y="679205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9" name="Oval 208">
            <a:extLst>
              <a:ext uri="{FF2B5EF4-FFF2-40B4-BE49-F238E27FC236}">
                <a16:creationId xmlns:a16="http://schemas.microsoft.com/office/drawing/2014/main" id="{5A626297-0319-F54F-99B9-A18742EE743C}"/>
              </a:ext>
            </a:extLst>
          </p:cNvPr>
          <p:cNvSpPr/>
          <p:nvPr/>
        </p:nvSpPr>
        <p:spPr>
          <a:xfrm>
            <a:off x="8026591" y="7038981"/>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0" name="Oval 209">
            <a:extLst>
              <a:ext uri="{FF2B5EF4-FFF2-40B4-BE49-F238E27FC236}">
                <a16:creationId xmlns:a16="http://schemas.microsoft.com/office/drawing/2014/main" id="{CC979DBE-78EA-444F-8C8F-B0CF562306F2}"/>
              </a:ext>
            </a:extLst>
          </p:cNvPr>
          <p:cNvSpPr/>
          <p:nvPr/>
        </p:nvSpPr>
        <p:spPr>
          <a:xfrm>
            <a:off x="7634719" y="6997160"/>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1" name="Oval 210">
            <a:extLst>
              <a:ext uri="{FF2B5EF4-FFF2-40B4-BE49-F238E27FC236}">
                <a16:creationId xmlns:a16="http://schemas.microsoft.com/office/drawing/2014/main" id="{AF899B81-27A2-5342-BEB3-E8C49B32478F}"/>
              </a:ext>
            </a:extLst>
          </p:cNvPr>
          <p:cNvSpPr/>
          <p:nvPr/>
        </p:nvSpPr>
        <p:spPr>
          <a:xfrm>
            <a:off x="7856512" y="686204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2" name="Oval 211">
            <a:extLst>
              <a:ext uri="{FF2B5EF4-FFF2-40B4-BE49-F238E27FC236}">
                <a16:creationId xmlns:a16="http://schemas.microsoft.com/office/drawing/2014/main" id="{B5E7E4A1-5F13-1E4A-AE8B-53330E46AB79}"/>
              </a:ext>
            </a:extLst>
          </p:cNvPr>
          <p:cNvSpPr/>
          <p:nvPr/>
        </p:nvSpPr>
        <p:spPr>
          <a:xfrm>
            <a:off x="7839022" y="7048447"/>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3" name="Oval 212">
            <a:extLst>
              <a:ext uri="{FF2B5EF4-FFF2-40B4-BE49-F238E27FC236}">
                <a16:creationId xmlns:a16="http://schemas.microsoft.com/office/drawing/2014/main" id="{9C99B79B-E24B-954D-819F-AF1C8909F0E2}"/>
              </a:ext>
            </a:extLst>
          </p:cNvPr>
          <p:cNvSpPr/>
          <p:nvPr/>
        </p:nvSpPr>
        <p:spPr>
          <a:xfrm>
            <a:off x="7627882" y="6826872"/>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4" name="Oval 213">
            <a:extLst>
              <a:ext uri="{FF2B5EF4-FFF2-40B4-BE49-F238E27FC236}">
                <a16:creationId xmlns:a16="http://schemas.microsoft.com/office/drawing/2014/main" id="{9CE2885A-9104-2345-8457-6757821ACFD7}"/>
              </a:ext>
            </a:extLst>
          </p:cNvPr>
          <p:cNvSpPr/>
          <p:nvPr/>
        </p:nvSpPr>
        <p:spPr>
          <a:xfrm>
            <a:off x="7990068" y="719314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5" name="Oval 214">
            <a:extLst>
              <a:ext uri="{FF2B5EF4-FFF2-40B4-BE49-F238E27FC236}">
                <a16:creationId xmlns:a16="http://schemas.microsoft.com/office/drawing/2014/main" id="{A404FA3F-D98B-614C-ABD4-D8470F9FB8C4}"/>
              </a:ext>
            </a:extLst>
          </p:cNvPr>
          <p:cNvSpPr/>
          <p:nvPr/>
        </p:nvSpPr>
        <p:spPr>
          <a:xfrm>
            <a:off x="8217079" y="7016358"/>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6" name="Oval 215">
            <a:extLst>
              <a:ext uri="{FF2B5EF4-FFF2-40B4-BE49-F238E27FC236}">
                <a16:creationId xmlns:a16="http://schemas.microsoft.com/office/drawing/2014/main" id="{19492491-EE41-C04A-9552-621743A8E884}"/>
              </a:ext>
            </a:extLst>
          </p:cNvPr>
          <p:cNvSpPr/>
          <p:nvPr/>
        </p:nvSpPr>
        <p:spPr>
          <a:xfrm>
            <a:off x="8363007" y="726934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7" name="Oval 216">
            <a:extLst>
              <a:ext uri="{FF2B5EF4-FFF2-40B4-BE49-F238E27FC236}">
                <a16:creationId xmlns:a16="http://schemas.microsoft.com/office/drawing/2014/main" id="{0A6F6918-6A00-4F48-BE8F-810032F0F535}"/>
              </a:ext>
            </a:extLst>
          </p:cNvPr>
          <p:cNvSpPr/>
          <p:nvPr/>
        </p:nvSpPr>
        <p:spPr>
          <a:xfrm>
            <a:off x="8177637" y="721591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8" name="Oval 217">
            <a:extLst>
              <a:ext uri="{FF2B5EF4-FFF2-40B4-BE49-F238E27FC236}">
                <a16:creationId xmlns:a16="http://schemas.microsoft.com/office/drawing/2014/main" id="{C8623588-9A7A-B847-8DC4-17B20A72906F}"/>
              </a:ext>
            </a:extLst>
          </p:cNvPr>
          <p:cNvSpPr/>
          <p:nvPr/>
        </p:nvSpPr>
        <p:spPr>
          <a:xfrm>
            <a:off x="8349562" y="7134228"/>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9" name="Oval 218">
            <a:extLst>
              <a:ext uri="{FF2B5EF4-FFF2-40B4-BE49-F238E27FC236}">
                <a16:creationId xmlns:a16="http://schemas.microsoft.com/office/drawing/2014/main" id="{10DEB5E8-5077-B344-A799-1C8C7D096849}"/>
              </a:ext>
            </a:extLst>
          </p:cNvPr>
          <p:cNvSpPr/>
          <p:nvPr/>
        </p:nvSpPr>
        <p:spPr>
          <a:xfrm>
            <a:off x="8177637" y="7390104"/>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0" name="Oval 219">
            <a:extLst>
              <a:ext uri="{FF2B5EF4-FFF2-40B4-BE49-F238E27FC236}">
                <a16:creationId xmlns:a16="http://schemas.microsoft.com/office/drawing/2014/main" id="{AC0CB20C-D162-2040-ADF9-40D949DA3FAA}"/>
              </a:ext>
            </a:extLst>
          </p:cNvPr>
          <p:cNvSpPr/>
          <p:nvPr/>
        </p:nvSpPr>
        <p:spPr>
          <a:xfrm>
            <a:off x="8517504" y="730012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1" name="Oval 220">
            <a:extLst>
              <a:ext uri="{FF2B5EF4-FFF2-40B4-BE49-F238E27FC236}">
                <a16:creationId xmlns:a16="http://schemas.microsoft.com/office/drawing/2014/main" id="{C644B940-73A0-2A47-BA38-9C320DF8F064}"/>
              </a:ext>
            </a:extLst>
          </p:cNvPr>
          <p:cNvSpPr/>
          <p:nvPr/>
        </p:nvSpPr>
        <p:spPr>
          <a:xfrm>
            <a:off x="8355161" y="7423635"/>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2" name="Oval 221">
            <a:extLst>
              <a:ext uri="{FF2B5EF4-FFF2-40B4-BE49-F238E27FC236}">
                <a16:creationId xmlns:a16="http://schemas.microsoft.com/office/drawing/2014/main" id="{CB551C8D-9741-0946-9ECA-B61AD0C2B500}"/>
              </a:ext>
            </a:extLst>
          </p:cNvPr>
          <p:cNvSpPr/>
          <p:nvPr/>
        </p:nvSpPr>
        <p:spPr>
          <a:xfrm>
            <a:off x="8777479" y="6730509"/>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3" name="Oval 222">
            <a:extLst>
              <a:ext uri="{FF2B5EF4-FFF2-40B4-BE49-F238E27FC236}">
                <a16:creationId xmlns:a16="http://schemas.microsoft.com/office/drawing/2014/main" id="{A8D4FD04-D842-AE4B-BC1C-7A5E97D05B47}"/>
              </a:ext>
            </a:extLst>
          </p:cNvPr>
          <p:cNvSpPr/>
          <p:nvPr/>
        </p:nvSpPr>
        <p:spPr>
          <a:xfrm>
            <a:off x="8777479" y="6906721"/>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4" name="Oval 223">
            <a:extLst>
              <a:ext uri="{FF2B5EF4-FFF2-40B4-BE49-F238E27FC236}">
                <a16:creationId xmlns:a16="http://schemas.microsoft.com/office/drawing/2014/main" id="{EA2A238D-5FD1-4741-AB8C-1F7AE359E4B9}"/>
              </a:ext>
            </a:extLst>
          </p:cNvPr>
          <p:cNvSpPr/>
          <p:nvPr/>
        </p:nvSpPr>
        <p:spPr>
          <a:xfrm>
            <a:off x="8928423" y="681257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5" name="Oval 224">
            <a:extLst>
              <a:ext uri="{FF2B5EF4-FFF2-40B4-BE49-F238E27FC236}">
                <a16:creationId xmlns:a16="http://schemas.microsoft.com/office/drawing/2014/main" id="{1FE9B105-4E2F-8948-A986-CEDFD8F32D8D}"/>
              </a:ext>
            </a:extLst>
          </p:cNvPr>
          <p:cNvSpPr/>
          <p:nvPr/>
        </p:nvSpPr>
        <p:spPr>
          <a:xfrm>
            <a:off x="8953325" y="6999957"/>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6" name="Oval 225">
            <a:extLst>
              <a:ext uri="{FF2B5EF4-FFF2-40B4-BE49-F238E27FC236}">
                <a16:creationId xmlns:a16="http://schemas.microsoft.com/office/drawing/2014/main" id="{FBC3652B-692E-F248-9842-669A24AAA7DD}"/>
              </a:ext>
            </a:extLst>
          </p:cNvPr>
          <p:cNvSpPr/>
          <p:nvPr/>
        </p:nvSpPr>
        <p:spPr>
          <a:xfrm>
            <a:off x="8614812" y="681907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7" name="Oval 226">
            <a:extLst>
              <a:ext uri="{FF2B5EF4-FFF2-40B4-BE49-F238E27FC236}">
                <a16:creationId xmlns:a16="http://schemas.microsoft.com/office/drawing/2014/main" id="{3DE9EE39-D2F9-CC47-9FBB-1F7537C8E6B8}"/>
              </a:ext>
            </a:extLst>
          </p:cNvPr>
          <p:cNvSpPr/>
          <p:nvPr/>
        </p:nvSpPr>
        <p:spPr>
          <a:xfrm>
            <a:off x="8743745" y="7068824"/>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8" name="Oval 227">
            <a:extLst>
              <a:ext uri="{FF2B5EF4-FFF2-40B4-BE49-F238E27FC236}">
                <a16:creationId xmlns:a16="http://schemas.microsoft.com/office/drawing/2014/main" id="{78BFB779-C099-B248-ADF9-2FEBD2E5124E}"/>
              </a:ext>
            </a:extLst>
          </p:cNvPr>
          <p:cNvSpPr/>
          <p:nvPr/>
        </p:nvSpPr>
        <p:spPr>
          <a:xfrm>
            <a:off x="8018944" y="7513749"/>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9" name="Oval 228">
            <a:extLst>
              <a:ext uri="{FF2B5EF4-FFF2-40B4-BE49-F238E27FC236}">
                <a16:creationId xmlns:a16="http://schemas.microsoft.com/office/drawing/2014/main" id="{9738CD49-AE8F-2E43-8422-FEC078405E44}"/>
              </a:ext>
            </a:extLst>
          </p:cNvPr>
          <p:cNvSpPr/>
          <p:nvPr/>
        </p:nvSpPr>
        <p:spPr>
          <a:xfrm>
            <a:off x="7497291" y="761120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0" name="Oval 229">
            <a:extLst>
              <a:ext uri="{FF2B5EF4-FFF2-40B4-BE49-F238E27FC236}">
                <a16:creationId xmlns:a16="http://schemas.microsoft.com/office/drawing/2014/main" id="{4F4E1806-57AC-824E-9345-E7B7AA04B39C}"/>
              </a:ext>
            </a:extLst>
          </p:cNvPr>
          <p:cNvSpPr/>
          <p:nvPr/>
        </p:nvSpPr>
        <p:spPr>
          <a:xfrm>
            <a:off x="7602782" y="775188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1" name="Oval 230">
            <a:extLst>
              <a:ext uri="{FF2B5EF4-FFF2-40B4-BE49-F238E27FC236}">
                <a16:creationId xmlns:a16="http://schemas.microsoft.com/office/drawing/2014/main" id="{969F04ED-BE77-B04F-B837-A2A2599308BB}"/>
              </a:ext>
            </a:extLst>
          </p:cNvPr>
          <p:cNvSpPr/>
          <p:nvPr/>
        </p:nvSpPr>
        <p:spPr>
          <a:xfrm>
            <a:off x="7778628" y="7809534"/>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2" name="Oval 231">
            <a:extLst>
              <a:ext uri="{FF2B5EF4-FFF2-40B4-BE49-F238E27FC236}">
                <a16:creationId xmlns:a16="http://schemas.microsoft.com/office/drawing/2014/main" id="{FD62B6E5-47A7-6D49-88D1-8257DFE094A5}"/>
              </a:ext>
            </a:extLst>
          </p:cNvPr>
          <p:cNvSpPr/>
          <p:nvPr/>
        </p:nvSpPr>
        <p:spPr>
          <a:xfrm>
            <a:off x="7906109" y="768099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3" name="Oval 232">
            <a:extLst>
              <a:ext uri="{FF2B5EF4-FFF2-40B4-BE49-F238E27FC236}">
                <a16:creationId xmlns:a16="http://schemas.microsoft.com/office/drawing/2014/main" id="{5DF78172-5BA8-2045-B35B-311DC308723C}"/>
              </a:ext>
            </a:extLst>
          </p:cNvPr>
          <p:cNvSpPr/>
          <p:nvPr/>
        </p:nvSpPr>
        <p:spPr>
          <a:xfrm>
            <a:off x="7724418" y="7587346"/>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4" name="Oval 233">
            <a:extLst>
              <a:ext uri="{FF2B5EF4-FFF2-40B4-BE49-F238E27FC236}">
                <a16:creationId xmlns:a16="http://schemas.microsoft.com/office/drawing/2014/main" id="{8691E37C-7503-C145-A2CC-C09F8EC5A268}"/>
              </a:ext>
            </a:extLst>
          </p:cNvPr>
          <p:cNvSpPr/>
          <p:nvPr/>
        </p:nvSpPr>
        <p:spPr>
          <a:xfrm>
            <a:off x="7829909" y="745880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5" name="Oval 234">
            <a:extLst>
              <a:ext uri="{FF2B5EF4-FFF2-40B4-BE49-F238E27FC236}">
                <a16:creationId xmlns:a16="http://schemas.microsoft.com/office/drawing/2014/main" id="{848EEABC-73A9-584C-8AEE-97DD49C2AE6F}"/>
              </a:ext>
            </a:extLst>
          </p:cNvPr>
          <p:cNvSpPr/>
          <p:nvPr/>
        </p:nvSpPr>
        <p:spPr>
          <a:xfrm>
            <a:off x="7602782" y="745880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236" name="Straight Connector 235">
            <a:extLst>
              <a:ext uri="{FF2B5EF4-FFF2-40B4-BE49-F238E27FC236}">
                <a16:creationId xmlns:a16="http://schemas.microsoft.com/office/drawing/2014/main" id="{AEBD5DB4-2F8C-8643-9A0D-02EE917887B8}"/>
              </a:ext>
            </a:extLst>
          </p:cNvPr>
          <p:cNvCxnSpPr/>
          <p:nvPr/>
        </p:nvCxnSpPr>
        <p:spPr>
          <a:xfrm>
            <a:off x="11513675" y="38864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37" name="Straight Connector 236">
            <a:extLst>
              <a:ext uri="{FF2B5EF4-FFF2-40B4-BE49-F238E27FC236}">
                <a16:creationId xmlns:a16="http://schemas.microsoft.com/office/drawing/2014/main" id="{08FD2558-EE15-EE45-A7A0-625101D954ED}"/>
              </a:ext>
            </a:extLst>
          </p:cNvPr>
          <p:cNvCxnSpPr/>
          <p:nvPr/>
        </p:nvCxnSpPr>
        <p:spPr>
          <a:xfrm>
            <a:off x="11982598" y="37437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38" name="Straight Arrow Connector 237">
            <a:extLst>
              <a:ext uri="{FF2B5EF4-FFF2-40B4-BE49-F238E27FC236}">
                <a16:creationId xmlns:a16="http://schemas.microsoft.com/office/drawing/2014/main" id="{E5C9923E-542E-104F-9D3A-672B50FC2C64}"/>
              </a:ext>
            </a:extLst>
          </p:cNvPr>
          <p:cNvCxnSpPr/>
          <p:nvPr/>
        </p:nvCxnSpPr>
        <p:spPr>
          <a:xfrm>
            <a:off x="11970875" y="37335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39" name="Straight Connector 238">
            <a:extLst>
              <a:ext uri="{FF2B5EF4-FFF2-40B4-BE49-F238E27FC236}">
                <a16:creationId xmlns:a16="http://schemas.microsoft.com/office/drawing/2014/main" id="{A1F8722F-AF83-FB48-A716-F85B7DE200E9}"/>
              </a:ext>
            </a:extLst>
          </p:cNvPr>
          <p:cNvCxnSpPr/>
          <p:nvPr/>
        </p:nvCxnSpPr>
        <p:spPr>
          <a:xfrm>
            <a:off x="11525397" y="46821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0" name="Straight Connector 239">
            <a:extLst>
              <a:ext uri="{FF2B5EF4-FFF2-40B4-BE49-F238E27FC236}">
                <a16:creationId xmlns:a16="http://schemas.microsoft.com/office/drawing/2014/main" id="{567DB531-6C56-894A-A7A3-009880E0AAE9}"/>
              </a:ext>
            </a:extLst>
          </p:cNvPr>
          <p:cNvCxnSpPr/>
          <p:nvPr/>
        </p:nvCxnSpPr>
        <p:spPr>
          <a:xfrm>
            <a:off x="11994320" y="45394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1" name="Straight Arrow Connector 240">
            <a:extLst>
              <a:ext uri="{FF2B5EF4-FFF2-40B4-BE49-F238E27FC236}">
                <a16:creationId xmlns:a16="http://schemas.microsoft.com/office/drawing/2014/main" id="{2607B498-D63B-6F43-BE7C-4D7410F65EF0}"/>
              </a:ext>
            </a:extLst>
          </p:cNvPr>
          <p:cNvCxnSpPr/>
          <p:nvPr/>
        </p:nvCxnSpPr>
        <p:spPr>
          <a:xfrm>
            <a:off x="11982597" y="45292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2" name="Straight Connector 241">
            <a:extLst>
              <a:ext uri="{FF2B5EF4-FFF2-40B4-BE49-F238E27FC236}">
                <a16:creationId xmlns:a16="http://schemas.microsoft.com/office/drawing/2014/main" id="{4667F8EA-95A6-7F45-9B6D-9D2499CD5745}"/>
              </a:ext>
            </a:extLst>
          </p:cNvPr>
          <p:cNvCxnSpPr/>
          <p:nvPr/>
        </p:nvCxnSpPr>
        <p:spPr>
          <a:xfrm>
            <a:off x="13131459" y="38864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3" name="Straight Connector 242">
            <a:extLst>
              <a:ext uri="{FF2B5EF4-FFF2-40B4-BE49-F238E27FC236}">
                <a16:creationId xmlns:a16="http://schemas.microsoft.com/office/drawing/2014/main" id="{9FF6ABC5-BF61-6C4D-BEBF-E15D33D3EE5F}"/>
              </a:ext>
            </a:extLst>
          </p:cNvPr>
          <p:cNvCxnSpPr/>
          <p:nvPr/>
        </p:nvCxnSpPr>
        <p:spPr>
          <a:xfrm>
            <a:off x="13600382" y="37437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4" name="Straight Arrow Connector 243">
            <a:extLst>
              <a:ext uri="{FF2B5EF4-FFF2-40B4-BE49-F238E27FC236}">
                <a16:creationId xmlns:a16="http://schemas.microsoft.com/office/drawing/2014/main" id="{DEDCBE03-8210-564D-A3EA-4428CF91F810}"/>
              </a:ext>
            </a:extLst>
          </p:cNvPr>
          <p:cNvCxnSpPr/>
          <p:nvPr/>
        </p:nvCxnSpPr>
        <p:spPr>
          <a:xfrm>
            <a:off x="13588659" y="37335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5" name="Straight Connector 244">
            <a:extLst>
              <a:ext uri="{FF2B5EF4-FFF2-40B4-BE49-F238E27FC236}">
                <a16:creationId xmlns:a16="http://schemas.microsoft.com/office/drawing/2014/main" id="{36296915-C3C0-2E4A-9166-1AEB2A2476AE}"/>
              </a:ext>
            </a:extLst>
          </p:cNvPr>
          <p:cNvCxnSpPr/>
          <p:nvPr/>
        </p:nvCxnSpPr>
        <p:spPr>
          <a:xfrm>
            <a:off x="13165791" y="4657761"/>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6" name="Straight Connector 245">
            <a:extLst>
              <a:ext uri="{FF2B5EF4-FFF2-40B4-BE49-F238E27FC236}">
                <a16:creationId xmlns:a16="http://schemas.microsoft.com/office/drawing/2014/main" id="{0395A90C-88B8-A348-A759-61D654D6D870}"/>
              </a:ext>
            </a:extLst>
          </p:cNvPr>
          <p:cNvCxnSpPr/>
          <p:nvPr/>
        </p:nvCxnSpPr>
        <p:spPr>
          <a:xfrm>
            <a:off x="13623828" y="4515066"/>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7" name="Straight Arrow Connector 246">
            <a:extLst>
              <a:ext uri="{FF2B5EF4-FFF2-40B4-BE49-F238E27FC236}">
                <a16:creationId xmlns:a16="http://schemas.microsoft.com/office/drawing/2014/main" id="{DA049678-3818-3044-95FB-4EEDB1197FE8}"/>
              </a:ext>
            </a:extLst>
          </p:cNvPr>
          <p:cNvCxnSpPr/>
          <p:nvPr/>
        </p:nvCxnSpPr>
        <p:spPr>
          <a:xfrm>
            <a:off x="13612105" y="4504903"/>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8" name="Straight Arrow Connector 247">
            <a:extLst>
              <a:ext uri="{FF2B5EF4-FFF2-40B4-BE49-F238E27FC236}">
                <a16:creationId xmlns:a16="http://schemas.microsoft.com/office/drawing/2014/main" id="{0E1C79E0-6434-FA49-A7AA-A6F9AE64AD7E}"/>
              </a:ext>
            </a:extLst>
          </p:cNvPr>
          <p:cNvCxnSpPr/>
          <p:nvPr/>
        </p:nvCxnSpPr>
        <p:spPr>
          <a:xfrm>
            <a:off x="12064660" y="4005843"/>
            <a:ext cx="0" cy="375905"/>
          </a:xfrm>
          <a:prstGeom prst="straightConnector1">
            <a:avLst/>
          </a:prstGeom>
          <a:ln>
            <a:solidFill>
              <a:schemeClr val="bg2">
                <a:lumMod val="1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4F86B06D-FD58-7A46-AE90-7F7B4D9C9C41}"/>
              </a:ext>
            </a:extLst>
          </p:cNvPr>
          <p:cNvCxnSpPr/>
          <p:nvPr/>
        </p:nvCxnSpPr>
        <p:spPr>
          <a:xfrm>
            <a:off x="13717614" y="4013169"/>
            <a:ext cx="0" cy="375905"/>
          </a:xfrm>
          <a:prstGeom prst="straightConnector1">
            <a:avLst/>
          </a:prstGeom>
          <a:ln>
            <a:solidFill>
              <a:schemeClr val="bg2">
                <a:lumMod val="1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D86FA9FB-9DFB-FE48-84FB-3C7E26D33FEF}"/>
              </a:ext>
            </a:extLst>
          </p:cNvPr>
          <p:cNvSpPr txBox="1"/>
          <p:nvPr/>
        </p:nvSpPr>
        <p:spPr>
          <a:xfrm>
            <a:off x="12003533" y="3679676"/>
            <a:ext cx="297494" cy="461665"/>
          </a:xfrm>
          <a:prstGeom prst="rect">
            <a:avLst/>
          </a:prstGeom>
          <a:noFill/>
          <a:ln>
            <a:noFill/>
          </a:ln>
        </p:spPr>
        <p:txBody>
          <a:bodyPr wrap="square" rtlCol="0">
            <a:spAutoFit/>
          </a:bodyPr>
          <a:lstStyle/>
          <a:p>
            <a:r>
              <a:rPr lang="en-US" sz="2400" b="1" dirty="0">
                <a:solidFill>
                  <a:srgbClr val="C00000"/>
                </a:solidFill>
              </a:rPr>
              <a:t>X</a:t>
            </a:r>
          </a:p>
        </p:txBody>
      </p:sp>
      <p:sp>
        <p:nvSpPr>
          <p:cNvPr id="252" name="TextBox 251">
            <a:extLst>
              <a:ext uri="{FF2B5EF4-FFF2-40B4-BE49-F238E27FC236}">
                <a16:creationId xmlns:a16="http://schemas.microsoft.com/office/drawing/2014/main" id="{D3731620-9263-684E-9BD6-F2DFB9041226}"/>
              </a:ext>
            </a:extLst>
          </p:cNvPr>
          <p:cNvSpPr txBox="1"/>
          <p:nvPr/>
        </p:nvSpPr>
        <p:spPr>
          <a:xfrm>
            <a:off x="14410325" y="3681947"/>
            <a:ext cx="1322799" cy="400110"/>
          </a:xfrm>
          <a:prstGeom prst="rect">
            <a:avLst/>
          </a:prstGeom>
          <a:noFill/>
          <a:ln>
            <a:noFill/>
          </a:ln>
        </p:spPr>
        <p:txBody>
          <a:bodyPr wrap="none" rtlCol="0">
            <a:spAutoFit/>
          </a:bodyPr>
          <a:lstStyle/>
          <a:p>
            <a:r>
              <a:rPr lang="en-US" sz="2000" dirty="0">
                <a:solidFill>
                  <a:schemeClr val="bg2">
                    <a:lumMod val="10000"/>
                  </a:schemeClr>
                </a:solidFill>
              </a:rPr>
              <a:t>OFF state</a:t>
            </a:r>
          </a:p>
        </p:txBody>
      </p:sp>
      <p:sp>
        <p:nvSpPr>
          <p:cNvPr id="253" name="TextBox 252">
            <a:extLst>
              <a:ext uri="{FF2B5EF4-FFF2-40B4-BE49-F238E27FC236}">
                <a16:creationId xmlns:a16="http://schemas.microsoft.com/office/drawing/2014/main" id="{0625B73C-5F03-844C-8E9E-CCCAB965F6AC}"/>
              </a:ext>
            </a:extLst>
          </p:cNvPr>
          <p:cNvSpPr txBox="1"/>
          <p:nvPr/>
        </p:nvSpPr>
        <p:spPr>
          <a:xfrm>
            <a:off x="14539145" y="4463844"/>
            <a:ext cx="1194558" cy="400110"/>
          </a:xfrm>
          <a:prstGeom prst="rect">
            <a:avLst/>
          </a:prstGeom>
          <a:noFill/>
          <a:ln>
            <a:noFill/>
          </a:ln>
        </p:spPr>
        <p:txBody>
          <a:bodyPr wrap="none" rtlCol="0">
            <a:spAutoFit/>
          </a:bodyPr>
          <a:lstStyle/>
          <a:p>
            <a:r>
              <a:rPr lang="en-US" sz="2000" dirty="0">
                <a:solidFill>
                  <a:schemeClr val="bg2">
                    <a:lumMod val="10000"/>
                  </a:schemeClr>
                </a:solidFill>
              </a:rPr>
              <a:t>ON state</a:t>
            </a:r>
          </a:p>
        </p:txBody>
      </p:sp>
      <p:sp>
        <p:nvSpPr>
          <p:cNvPr id="254" name="Oval 253">
            <a:extLst>
              <a:ext uri="{FF2B5EF4-FFF2-40B4-BE49-F238E27FC236}">
                <a16:creationId xmlns:a16="http://schemas.microsoft.com/office/drawing/2014/main" id="{8F8CE8ED-7B46-9F45-A525-FC00F426B536}"/>
              </a:ext>
            </a:extLst>
          </p:cNvPr>
          <p:cNvSpPr/>
          <p:nvPr/>
        </p:nvSpPr>
        <p:spPr>
          <a:xfrm>
            <a:off x="11660107" y="4473310"/>
            <a:ext cx="199292" cy="200024"/>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5" name="Oval 254">
            <a:extLst>
              <a:ext uri="{FF2B5EF4-FFF2-40B4-BE49-F238E27FC236}">
                <a16:creationId xmlns:a16="http://schemas.microsoft.com/office/drawing/2014/main" id="{DFC193BE-511E-6343-A54A-FE2DC08C885B}"/>
              </a:ext>
            </a:extLst>
          </p:cNvPr>
          <p:cNvSpPr/>
          <p:nvPr/>
        </p:nvSpPr>
        <p:spPr>
          <a:xfrm>
            <a:off x="13254445" y="4450598"/>
            <a:ext cx="199292" cy="200024"/>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256" name="Straight Arrow Connector 255">
            <a:extLst>
              <a:ext uri="{FF2B5EF4-FFF2-40B4-BE49-F238E27FC236}">
                <a16:creationId xmlns:a16="http://schemas.microsoft.com/office/drawing/2014/main" id="{C7CCDF4E-6640-E640-8B7D-A66E9E1EFC67}"/>
              </a:ext>
            </a:extLst>
          </p:cNvPr>
          <p:cNvCxnSpPr>
            <a:cxnSpLocks/>
          </p:cNvCxnSpPr>
          <p:nvPr/>
        </p:nvCxnSpPr>
        <p:spPr>
          <a:xfrm flipV="1">
            <a:off x="11538859" y="7387741"/>
            <a:ext cx="1066800" cy="14343"/>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7" name="Straight Arrow Connector 256">
            <a:extLst>
              <a:ext uri="{FF2B5EF4-FFF2-40B4-BE49-F238E27FC236}">
                <a16:creationId xmlns:a16="http://schemas.microsoft.com/office/drawing/2014/main" id="{029A79A6-A26E-E044-961C-04588F0BDCB3}"/>
              </a:ext>
            </a:extLst>
          </p:cNvPr>
          <p:cNvCxnSpPr>
            <a:cxnSpLocks/>
          </p:cNvCxnSpPr>
          <p:nvPr/>
        </p:nvCxnSpPr>
        <p:spPr>
          <a:xfrm flipV="1">
            <a:off x="11550582" y="6316098"/>
            <a:ext cx="0" cy="1101116"/>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8" name="Straight Arrow Connector 257">
            <a:extLst>
              <a:ext uri="{FF2B5EF4-FFF2-40B4-BE49-F238E27FC236}">
                <a16:creationId xmlns:a16="http://schemas.microsoft.com/office/drawing/2014/main" id="{2E1C7AA9-1E58-F541-8C28-BCD6C61ADC66}"/>
              </a:ext>
            </a:extLst>
          </p:cNvPr>
          <p:cNvCxnSpPr>
            <a:cxnSpLocks/>
          </p:cNvCxnSpPr>
          <p:nvPr/>
        </p:nvCxnSpPr>
        <p:spPr>
          <a:xfrm flipV="1">
            <a:off x="13355936" y="7356073"/>
            <a:ext cx="1066800" cy="14343"/>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9" name="Straight Arrow Connector 258">
            <a:extLst>
              <a:ext uri="{FF2B5EF4-FFF2-40B4-BE49-F238E27FC236}">
                <a16:creationId xmlns:a16="http://schemas.microsoft.com/office/drawing/2014/main" id="{141966D2-23D7-0B4B-B948-3A17A7E3C818}"/>
              </a:ext>
            </a:extLst>
          </p:cNvPr>
          <p:cNvCxnSpPr>
            <a:cxnSpLocks/>
          </p:cNvCxnSpPr>
          <p:nvPr/>
        </p:nvCxnSpPr>
        <p:spPr>
          <a:xfrm flipV="1">
            <a:off x="13367659" y="6284430"/>
            <a:ext cx="0" cy="1101116"/>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60" name="Freeform 259">
            <a:extLst>
              <a:ext uri="{FF2B5EF4-FFF2-40B4-BE49-F238E27FC236}">
                <a16:creationId xmlns:a16="http://schemas.microsoft.com/office/drawing/2014/main" id="{5074FA21-C124-B84D-999F-CD932C68A7DC}"/>
              </a:ext>
            </a:extLst>
          </p:cNvPr>
          <p:cNvSpPr/>
          <p:nvPr/>
        </p:nvSpPr>
        <p:spPr>
          <a:xfrm>
            <a:off x="11564909" y="6513497"/>
            <a:ext cx="867508" cy="797170"/>
          </a:xfrm>
          <a:custGeom>
            <a:avLst/>
            <a:gdLst>
              <a:gd name="connsiteX0" fmla="*/ 0 w 867508"/>
              <a:gd name="connsiteY0" fmla="*/ 0 h 797170"/>
              <a:gd name="connsiteX1" fmla="*/ 246185 w 867508"/>
              <a:gd name="connsiteY1" fmla="*/ 726831 h 797170"/>
              <a:gd name="connsiteX2" fmla="*/ 480646 w 867508"/>
              <a:gd name="connsiteY2" fmla="*/ 445477 h 797170"/>
              <a:gd name="connsiteX3" fmla="*/ 668216 w 867508"/>
              <a:gd name="connsiteY3" fmla="*/ 738554 h 797170"/>
              <a:gd name="connsiteX4" fmla="*/ 867508 w 867508"/>
              <a:gd name="connsiteY4" fmla="*/ 797170 h 797170"/>
              <a:gd name="connsiteX5" fmla="*/ 867508 w 867508"/>
              <a:gd name="connsiteY5" fmla="*/ 797170 h 79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508" h="797170">
                <a:moveTo>
                  <a:pt x="0" y="0"/>
                </a:moveTo>
                <a:cubicBezTo>
                  <a:pt x="83038" y="326292"/>
                  <a:pt x="166077" y="652585"/>
                  <a:pt x="246185" y="726831"/>
                </a:cubicBezTo>
                <a:cubicBezTo>
                  <a:pt x="326293" y="801077"/>
                  <a:pt x="410308" y="443523"/>
                  <a:pt x="480646" y="445477"/>
                </a:cubicBezTo>
                <a:cubicBezTo>
                  <a:pt x="550985" y="447431"/>
                  <a:pt x="603739" y="679938"/>
                  <a:pt x="668216" y="738554"/>
                </a:cubicBezTo>
                <a:cubicBezTo>
                  <a:pt x="732693" y="797170"/>
                  <a:pt x="867508" y="797170"/>
                  <a:pt x="867508" y="797170"/>
                </a:cubicBezTo>
                <a:lnTo>
                  <a:pt x="867508" y="797170"/>
                </a:ln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61" name="Freeform 260">
            <a:extLst>
              <a:ext uri="{FF2B5EF4-FFF2-40B4-BE49-F238E27FC236}">
                <a16:creationId xmlns:a16="http://schemas.microsoft.com/office/drawing/2014/main" id="{AA7F3D6B-FA8E-6444-92CF-E539C8D6ED09}"/>
              </a:ext>
            </a:extLst>
          </p:cNvPr>
          <p:cNvSpPr/>
          <p:nvPr/>
        </p:nvSpPr>
        <p:spPr>
          <a:xfrm>
            <a:off x="13428879" y="6771379"/>
            <a:ext cx="762000" cy="587493"/>
          </a:xfrm>
          <a:custGeom>
            <a:avLst/>
            <a:gdLst>
              <a:gd name="connsiteX0" fmla="*/ 0 w 762000"/>
              <a:gd name="connsiteY0" fmla="*/ 551011 h 587493"/>
              <a:gd name="connsiteX1" fmla="*/ 199292 w 762000"/>
              <a:gd name="connsiteY1" fmla="*/ 515841 h 587493"/>
              <a:gd name="connsiteX2" fmla="*/ 363415 w 762000"/>
              <a:gd name="connsiteY2" fmla="*/ 26 h 587493"/>
              <a:gd name="connsiteX3" fmla="*/ 609600 w 762000"/>
              <a:gd name="connsiteY3" fmla="*/ 539288 h 587493"/>
              <a:gd name="connsiteX4" fmla="*/ 762000 w 762000"/>
              <a:gd name="connsiteY4" fmla="*/ 527565 h 587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587493">
                <a:moveTo>
                  <a:pt x="0" y="551011"/>
                </a:moveTo>
                <a:cubicBezTo>
                  <a:pt x="69361" y="579341"/>
                  <a:pt x="138723" y="607672"/>
                  <a:pt x="199292" y="515841"/>
                </a:cubicBezTo>
                <a:cubicBezTo>
                  <a:pt x="259861" y="424010"/>
                  <a:pt x="295030" y="-3882"/>
                  <a:pt x="363415" y="26"/>
                </a:cubicBezTo>
                <a:cubicBezTo>
                  <a:pt x="431800" y="3934"/>
                  <a:pt x="543169" y="451365"/>
                  <a:pt x="609600" y="539288"/>
                </a:cubicBezTo>
                <a:cubicBezTo>
                  <a:pt x="676031" y="627211"/>
                  <a:pt x="719015" y="577388"/>
                  <a:pt x="762000" y="527565"/>
                </a:cubicBez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62" name="TextBox 261">
            <a:extLst>
              <a:ext uri="{FF2B5EF4-FFF2-40B4-BE49-F238E27FC236}">
                <a16:creationId xmlns:a16="http://schemas.microsoft.com/office/drawing/2014/main" id="{1A5E384E-6462-6A40-B789-D028D311AE98}"/>
              </a:ext>
            </a:extLst>
          </p:cNvPr>
          <p:cNvSpPr txBox="1"/>
          <p:nvPr/>
        </p:nvSpPr>
        <p:spPr>
          <a:xfrm>
            <a:off x="11150552" y="4697601"/>
            <a:ext cx="1706228" cy="646331"/>
          </a:xfrm>
          <a:prstGeom prst="rect">
            <a:avLst/>
          </a:prstGeom>
          <a:noFill/>
          <a:ln>
            <a:noFill/>
          </a:ln>
        </p:spPr>
        <p:txBody>
          <a:bodyPr wrap="square" rtlCol="0">
            <a:spAutoFit/>
          </a:bodyPr>
          <a:lstStyle/>
          <a:p>
            <a:r>
              <a:rPr lang="en-US" sz="1800" dirty="0">
                <a:solidFill>
                  <a:schemeClr val="bg2">
                    <a:lumMod val="10000"/>
                  </a:schemeClr>
                </a:solidFill>
              </a:rPr>
              <a:t>Slow transition of promoter</a:t>
            </a:r>
          </a:p>
        </p:txBody>
      </p:sp>
      <p:sp>
        <p:nvSpPr>
          <p:cNvPr id="263" name="TextBox 262">
            <a:extLst>
              <a:ext uri="{FF2B5EF4-FFF2-40B4-BE49-F238E27FC236}">
                <a16:creationId xmlns:a16="http://schemas.microsoft.com/office/drawing/2014/main" id="{1EC06691-6789-EE4B-B082-37DA6B745AFC}"/>
              </a:ext>
            </a:extLst>
          </p:cNvPr>
          <p:cNvSpPr txBox="1"/>
          <p:nvPr/>
        </p:nvSpPr>
        <p:spPr>
          <a:xfrm>
            <a:off x="12700695" y="4677923"/>
            <a:ext cx="1867455" cy="646331"/>
          </a:xfrm>
          <a:prstGeom prst="rect">
            <a:avLst/>
          </a:prstGeom>
          <a:noFill/>
          <a:ln>
            <a:noFill/>
          </a:ln>
        </p:spPr>
        <p:txBody>
          <a:bodyPr wrap="square" rtlCol="0">
            <a:spAutoFit/>
          </a:bodyPr>
          <a:lstStyle/>
          <a:p>
            <a:r>
              <a:rPr lang="en-US" sz="1800" dirty="0">
                <a:solidFill>
                  <a:schemeClr val="bg2">
                    <a:lumMod val="10000"/>
                  </a:schemeClr>
                </a:solidFill>
              </a:rPr>
              <a:t>Fast transition</a:t>
            </a:r>
          </a:p>
          <a:p>
            <a:r>
              <a:rPr lang="en-US" sz="1800" dirty="0">
                <a:solidFill>
                  <a:schemeClr val="bg2">
                    <a:lumMod val="10000"/>
                  </a:schemeClr>
                </a:solidFill>
              </a:rPr>
              <a:t>of promoter</a:t>
            </a:r>
          </a:p>
        </p:txBody>
      </p:sp>
      <p:sp>
        <p:nvSpPr>
          <p:cNvPr id="265" name="Down Arrow 264">
            <a:extLst>
              <a:ext uri="{FF2B5EF4-FFF2-40B4-BE49-F238E27FC236}">
                <a16:creationId xmlns:a16="http://schemas.microsoft.com/office/drawing/2014/main" id="{517C686C-1232-BB4D-B455-B738D3250FD7}"/>
              </a:ext>
            </a:extLst>
          </p:cNvPr>
          <p:cNvSpPr/>
          <p:nvPr/>
        </p:nvSpPr>
        <p:spPr>
          <a:xfrm flipH="1">
            <a:off x="13600818" y="5494384"/>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66" name="TextBox 265">
            <a:extLst>
              <a:ext uri="{FF2B5EF4-FFF2-40B4-BE49-F238E27FC236}">
                <a16:creationId xmlns:a16="http://schemas.microsoft.com/office/drawing/2014/main" id="{39A9DC59-B511-DD40-83CF-5708E4B01CF3}"/>
              </a:ext>
            </a:extLst>
          </p:cNvPr>
          <p:cNvSpPr txBox="1"/>
          <p:nvPr/>
        </p:nvSpPr>
        <p:spPr>
          <a:xfrm>
            <a:off x="11511047" y="7363245"/>
            <a:ext cx="1122423" cy="276999"/>
          </a:xfrm>
          <a:prstGeom prst="rect">
            <a:avLst/>
          </a:prstGeom>
          <a:noFill/>
          <a:ln>
            <a:noFill/>
          </a:ln>
        </p:spPr>
        <p:txBody>
          <a:bodyPr wrap="none" rtlCol="0">
            <a:spAutoFit/>
          </a:bodyPr>
          <a:lstStyle/>
          <a:p>
            <a:r>
              <a:rPr lang="en-US" sz="1200" dirty="0">
                <a:solidFill>
                  <a:schemeClr val="bg2">
                    <a:lumMod val="10000"/>
                  </a:schemeClr>
                </a:solidFill>
              </a:rPr>
              <a:t>mRNA copies</a:t>
            </a:r>
          </a:p>
        </p:txBody>
      </p:sp>
      <p:sp>
        <p:nvSpPr>
          <p:cNvPr id="267" name="TextBox 266">
            <a:extLst>
              <a:ext uri="{FF2B5EF4-FFF2-40B4-BE49-F238E27FC236}">
                <a16:creationId xmlns:a16="http://schemas.microsoft.com/office/drawing/2014/main" id="{6EA1B51C-B4F8-584C-B607-9B7E53C09F99}"/>
              </a:ext>
            </a:extLst>
          </p:cNvPr>
          <p:cNvSpPr txBox="1"/>
          <p:nvPr/>
        </p:nvSpPr>
        <p:spPr>
          <a:xfrm>
            <a:off x="13307882" y="7316191"/>
            <a:ext cx="1122423" cy="276999"/>
          </a:xfrm>
          <a:prstGeom prst="rect">
            <a:avLst/>
          </a:prstGeom>
          <a:noFill/>
          <a:ln>
            <a:noFill/>
          </a:ln>
        </p:spPr>
        <p:txBody>
          <a:bodyPr wrap="none" rtlCol="0">
            <a:spAutoFit/>
          </a:bodyPr>
          <a:lstStyle/>
          <a:p>
            <a:r>
              <a:rPr lang="en-US" sz="1200" dirty="0">
                <a:solidFill>
                  <a:schemeClr val="bg2">
                    <a:lumMod val="10000"/>
                  </a:schemeClr>
                </a:solidFill>
              </a:rPr>
              <a:t>mRNA copies</a:t>
            </a:r>
          </a:p>
        </p:txBody>
      </p:sp>
      <p:sp>
        <p:nvSpPr>
          <p:cNvPr id="268" name="TextBox 267">
            <a:extLst>
              <a:ext uri="{FF2B5EF4-FFF2-40B4-BE49-F238E27FC236}">
                <a16:creationId xmlns:a16="http://schemas.microsoft.com/office/drawing/2014/main" id="{ED91EDC4-7686-3D42-A262-A83BEA80B446}"/>
              </a:ext>
            </a:extLst>
          </p:cNvPr>
          <p:cNvSpPr txBox="1"/>
          <p:nvPr/>
        </p:nvSpPr>
        <p:spPr>
          <a:xfrm rot="16200000">
            <a:off x="10994056" y="6700941"/>
            <a:ext cx="808235" cy="276999"/>
          </a:xfrm>
          <a:prstGeom prst="rect">
            <a:avLst/>
          </a:prstGeom>
          <a:noFill/>
          <a:ln>
            <a:noFill/>
          </a:ln>
        </p:spPr>
        <p:txBody>
          <a:bodyPr wrap="none" rtlCol="0">
            <a:spAutoFit/>
          </a:bodyPr>
          <a:lstStyle/>
          <a:p>
            <a:r>
              <a:rPr lang="en-US" sz="1200" dirty="0">
                <a:solidFill>
                  <a:schemeClr val="bg2">
                    <a:lumMod val="10000"/>
                  </a:schemeClr>
                </a:solidFill>
              </a:rPr>
              <a:t>Rel. freq.</a:t>
            </a:r>
          </a:p>
        </p:txBody>
      </p:sp>
      <p:sp>
        <p:nvSpPr>
          <p:cNvPr id="269" name="TextBox 268">
            <a:extLst>
              <a:ext uri="{FF2B5EF4-FFF2-40B4-BE49-F238E27FC236}">
                <a16:creationId xmlns:a16="http://schemas.microsoft.com/office/drawing/2014/main" id="{A2F7430E-580B-1B4D-BDA8-7A40032AEE5F}"/>
              </a:ext>
            </a:extLst>
          </p:cNvPr>
          <p:cNvSpPr txBox="1"/>
          <p:nvPr/>
        </p:nvSpPr>
        <p:spPr>
          <a:xfrm rot="16200000">
            <a:off x="12834142" y="6677590"/>
            <a:ext cx="808235" cy="276999"/>
          </a:xfrm>
          <a:prstGeom prst="rect">
            <a:avLst/>
          </a:prstGeom>
          <a:noFill/>
          <a:ln>
            <a:noFill/>
          </a:ln>
        </p:spPr>
        <p:txBody>
          <a:bodyPr wrap="none" rtlCol="0">
            <a:spAutoFit/>
          </a:bodyPr>
          <a:lstStyle/>
          <a:p>
            <a:r>
              <a:rPr lang="en-US" sz="1200" dirty="0">
                <a:solidFill>
                  <a:schemeClr val="bg2">
                    <a:lumMod val="10000"/>
                  </a:schemeClr>
                </a:solidFill>
              </a:rPr>
              <a:t>Rel. freq.</a:t>
            </a:r>
          </a:p>
        </p:txBody>
      </p:sp>
      <p:sp>
        <p:nvSpPr>
          <p:cNvPr id="270" name="TextBox 269">
            <a:extLst>
              <a:ext uri="{FF2B5EF4-FFF2-40B4-BE49-F238E27FC236}">
                <a16:creationId xmlns:a16="http://schemas.microsoft.com/office/drawing/2014/main" id="{BDEC670F-0899-394F-BB25-526F4C9F7632}"/>
              </a:ext>
            </a:extLst>
          </p:cNvPr>
          <p:cNvSpPr txBox="1"/>
          <p:nvPr/>
        </p:nvSpPr>
        <p:spPr>
          <a:xfrm>
            <a:off x="11337307" y="7728936"/>
            <a:ext cx="1425390" cy="707886"/>
          </a:xfrm>
          <a:prstGeom prst="rect">
            <a:avLst/>
          </a:prstGeom>
          <a:noFill/>
          <a:ln>
            <a:noFill/>
          </a:ln>
        </p:spPr>
        <p:txBody>
          <a:bodyPr wrap="none" rtlCol="0">
            <a:spAutoFit/>
          </a:bodyPr>
          <a:lstStyle/>
          <a:p>
            <a:pPr algn="ctr"/>
            <a:r>
              <a:rPr lang="en-US" sz="2000" dirty="0">
                <a:solidFill>
                  <a:schemeClr val="bg2">
                    <a:lumMod val="10000"/>
                  </a:schemeClr>
                </a:solidFill>
              </a:rPr>
              <a:t>Bimodal </a:t>
            </a:r>
          </a:p>
          <a:p>
            <a:pPr algn="ctr"/>
            <a:r>
              <a:rPr lang="en-US" sz="2000" dirty="0">
                <a:solidFill>
                  <a:schemeClr val="bg2">
                    <a:lumMod val="10000"/>
                  </a:schemeClr>
                </a:solidFill>
              </a:rPr>
              <a:t>distribution</a:t>
            </a:r>
          </a:p>
        </p:txBody>
      </p:sp>
      <p:sp>
        <p:nvSpPr>
          <p:cNvPr id="271" name="TextBox 270">
            <a:extLst>
              <a:ext uri="{FF2B5EF4-FFF2-40B4-BE49-F238E27FC236}">
                <a16:creationId xmlns:a16="http://schemas.microsoft.com/office/drawing/2014/main" id="{A71FFDFF-1197-E94D-A2AB-26816ABA5CF2}"/>
              </a:ext>
            </a:extLst>
          </p:cNvPr>
          <p:cNvSpPr txBox="1"/>
          <p:nvPr/>
        </p:nvSpPr>
        <p:spPr>
          <a:xfrm>
            <a:off x="13201154" y="7709764"/>
            <a:ext cx="1425390" cy="707886"/>
          </a:xfrm>
          <a:prstGeom prst="rect">
            <a:avLst/>
          </a:prstGeom>
          <a:noFill/>
          <a:ln>
            <a:noFill/>
          </a:ln>
        </p:spPr>
        <p:txBody>
          <a:bodyPr wrap="none" rtlCol="0">
            <a:spAutoFit/>
          </a:bodyPr>
          <a:lstStyle/>
          <a:p>
            <a:pPr algn="ctr"/>
            <a:r>
              <a:rPr lang="en-US" sz="2000" dirty="0">
                <a:solidFill>
                  <a:schemeClr val="bg2">
                    <a:lumMod val="10000"/>
                  </a:schemeClr>
                </a:solidFill>
              </a:rPr>
              <a:t>Unimodal </a:t>
            </a:r>
          </a:p>
          <a:p>
            <a:pPr algn="ctr"/>
            <a:r>
              <a:rPr lang="en-US" sz="2000" dirty="0">
                <a:solidFill>
                  <a:schemeClr val="bg2">
                    <a:lumMod val="10000"/>
                  </a:schemeClr>
                </a:solidFill>
              </a:rPr>
              <a:t>distribution</a:t>
            </a:r>
          </a:p>
        </p:txBody>
      </p:sp>
      <p:sp>
        <p:nvSpPr>
          <p:cNvPr id="272" name="TextBox 271">
            <a:extLst>
              <a:ext uri="{FF2B5EF4-FFF2-40B4-BE49-F238E27FC236}">
                <a16:creationId xmlns:a16="http://schemas.microsoft.com/office/drawing/2014/main" id="{82FBC9D3-81F5-9048-A734-4434B1825AA9}"/>
              </a:ext>
            </a:extLst>
          </p:cNvPr>
          <p:cNvSpPr txBox="1"/>
          <p:nvPr/>
        </p:nvSpPr>
        <p:spPr>
          <a:xfrm>
            <a:off x="10397842" y="2784547"/>
            <a:ext cx="4881465" cy="553998"/>
          </a:xfrm>
          <a:prstGeom prst="rect">
            <a:avLst/>
          </a:prstGeom>
          <a:noFill/>
          <a:ln>
            <a:noFill/>
          </a:ln>
        </p:spPr>
        <p:txBody>
          <a:bodyPr wrap="none" rtlCol="0">
            <a:spAutoFit/>
          </a:bodyPr>
          <a:lstStyle/>
          <a:p>
            <a:r>
              <a:rPr lang="en-US" sz="3000" dirty="0">
                <a:solidFill>
                  <a:schemeClr val="bg2">
                    <a:lumMod val="10000"/>
                  </a:schemeClr>
                </a:solidFill>
              </a:rPr>
              <a:t>Stochastic gene </a:t>
            </a:r>
            <a:r>
              <a:rPr lang="en-US" sz="3000" dirty="0" smtClean="0">
                <a:solidFill>
                  <a:schemeClr val="bg2">
                    <a:lumMod val="10000"/>
                  </a:schemeClr>
                </a:solidFill>
              </a:rPr>
              <a:t>expression</a:t>
            </a:r>
            <a:endParaRPr lang="en-US" sz="3000" dirty="0">
              <a:solidFill>
                <a:schemeClr val="bg2">
                  <a:lumMod val="10000"/>
                </a:schemeClr>
              </a:solidFill>
            </a:endParaRPr>
          </a:p>
        </p:txBody>
      </p:sp>
      <p:sp>
        <p:nvSpPr>
          <p:cNvPr id="273" name="TextBox 272">
            <a:extLst>
              <a:ext uri="{FF2B5EF4-FFF2-40B4-BE49-F238E27FC236}">
                <a16:creationId xmlns:a16="http://schemas.microsoft.com/office/drawing/2014/main" id="{0F5DEA30-B5B5-0143-9D95-CDF7F343FA38}"/>
              </a:ext>
            </a:extLst>
          </p:cNvPr>
          <p:cNvSpPr txBox="1"/>
          <p:nvPr/>
        </p:nvSpPr>
        <p:spPr>
          <a:xfrm>
            <a:off x="5990988" y="2785870"/>
            <a:ext cx="3834704" cy="553998"/>
          </a:xfrm>
          <a:prstGeom prst="rect">
            <a:avLst/>
          </a:prstGeom>
          <a:noFill/>
          <a:ln>
            <a:noFill/>
          </a:ln>
        </p:spPr>
        <p:txBody>
          <a:bodyPr wrap="none" rtlCol="0">
            <a:spAutoFit/>
          </a:bodyPr>
          <a:lstStyle/>
          <a:p>
            <a:r>
              <a:rPr lang="en-US" sz="3000" dirty="0">
                <a:solidFill>
                  <a:schemeClr val="bg2">
                    <a:lumMod val="10000"/>
                  </a:schemeClr>
                </a:solidFill>
              </a:rPr>
              <a:t>Lineage tracing study</a:t>
            </a:r>
          </a:p>
        </p:txBody>
      </p:sp>
      <p:sp>
        <p:nvSpPr>
          <p:cNvPr id="274" name="TextBox 273">
            <a:extLst>
              <a:ext uri="{FF2B5EF4-FFF2-40B4-BE49-F238E27FC236}">
                <a16:creationId xmlns:a16="http://schemas.microsoft.com/office/drawing/2014/main" id="{E6DDDD33-3033-924E-AD24-CC7448C628B5}"/>
              </a:ext>
            </a:extLst>
          </p:cNvPr>
          <p:cNvSpPr txBox="1"/>
          <p:nvPr/>
        </p:nvSpPr>
        <p:spPr>
          <a:xfrm>
            <a:off x="1218582" y="2780702"/>
            <a:ext cx="4112023" cy="553998"/>
          </a:xfrm>
          <a:prstGeom prst="rect">
            <a:avLst/>
          </a:prstGeom>
          <a:noFill/>
          <a:ln>
            <a:noFill/>
          </a:ln>
        </p:spPr>
        <p:txBody>
          <a:bodyPr wrap="none" rtlCol="0">
            <a:spAutoFit/>
          </a:bodyPr>
          <a:lstStyle/>
          <a:p>
            <a:r>
              <a:rPr lang="en-US" sz="3000" dirty="0">
                <a:solidFill>
                  <a:schemeClr val="bg2">
                    <a:lumMod val="10000"/>
                  </a:schemeClr>
                </a:solidFill>
              </a:rPr>
              <a:t>Studying heterogeneity</a:t>
            </a:r>
          </a:p>
        </p:txBody>
      </p:sp>
      <p:sp>
        <p:nvSpPr>
          <p:cNvPr id="275" name="TextBox 274">
            <a:extLst>
              <a:ext uri="{FF2B5EF4-FFF2-40B4-BE49-F238E27FC236}">
                <a16:creationId xmlns:a16="http://schemas.microsoft.com/office/drawing/2014/main" id="{D86FA9FB-9DFB-FE48-84FB-3C7E26D33FEF}"/>
              </a:ext>
            </a:extLst>
          </p:cNvPr>
          <p:cNvSpPr txBox="1"/>
          <p:nvPr/>
        </p:nvSpPr>
        <p:spPr>
          <a:xfrm>
            <a:off x="13612771" y="3700789"/>
            <a:ext cx="297494" cy="461665"/>
          </a:xfrm>
          <a:prstGeom prst="rect">
            <a:avLst/>
          </a:prstGeom>
          <a:noFill/>
          <a:ln>
            <a:noFill/>
          </a:ln>
        </p:spPr>
        <p:txBody>
          <a:bodyPr wrap="square" rtlCol="0">
            <a:spAutoFit/>
          </a:bodyPr>
          <a:lstStyle/>
          <a:p>
            <a:r>
              <a:rPr lang="en-US" sz="2400" b="1" dirty="0">
                <a:solidFill>
                  <a:srgbClr val="C00000"/>
                </a:solidFill>
              </a:rPr>
              <a:t>X</a:t>
            </a:r>
          </a:p>
        </p:txBody>
      </p:sp>
      <p:sp>
        <p:nvSpPr>
          <p:cNvPr id="276" name="Down Arrow 275">
            <a:extLst>
              <a:ext uri="{FF2B5EF4-FFF2-40B4-BE49-F238E27FC236}">
                <a16:creationId xmlns:a16="http://schemas.microsoft.com/office/drawing/2014/main" id="{517C686C-1232-BB4D-B455-B738D3250FD7}"/>
              </a:ext>
            </a:extLst>
          </p:cNvPr>
          <p:cNvSpPr/>
          <p:nvPr/>
        </p:nvSpPr>
        <p:spPr>
          <a:xfrm flipH="1">
            <a:off x="11809314" y="5501758"/>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77" name="Down Arrow 276">
            <a:extLst>
              <a:ext uri="{FF2B5EF4-FFF2-40B4-BE49-F238E27FC236}">
                <a16:creationId xmlns:a16="http://schemas.microsoft.com/office/drawing/2014/main" id="{517C686C-1232-BB4D-B455-B738D3250FD7}"/>
              </a:ext>
            </a:extLst>
          </p:cNvPr>
          <p:cNvSpPr/>
          <p:nvPr/>
        </p:nvSpPr>
        <p:spPr>
          <a:xfrm flipH="1">
            <a:off x="3000012" y="5493916"/>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1" name="TextBox 3">
            <a:extLst>
              <a:ext uri="{FF2B5EF4-FFF2-40B4-BE49-F238E27FC236}">
                <a16:creationId xmlns:a16="http://schemas.microsoft.com/office/drawing/2014/main" id="{1D012F76-3280-DE4D-98D1-08B8F2C13B92}"/>
              </a:ext>
            </a:extLst>
          </p:cNvPr>
          <p:cNvSpPr txBox="1"/>
          <p:nvPr/>
        </p:nvSpPr>
        <p:spPr>
          <a:xfrm>
            <a:off x="809233" y="8667438"/>
            <a:ext cx="15868808" cy="584775"/>
          </a:xfrm>
          <a:prstGeom prst="rect">
            <a:avLst/>
          </a:prstGeom>
          <a:solidFill>
            <a:srgbClr val="FFFFFF"/>
          </a:solidFill>
        </p:spPr>
        <p:txBody>
          <a:bodyPr wrap="square" rtlCol="0">
            <a:spAutoFit/>
          </a:bodyPr>
          <a:lstStyle/>
          <a:p>
            <a:pPr algn="r"/>
            <a:r>
              <a:rPr sz="1600" dirty="0">
                <a:solidFill>
                  <a:schemeClr val="tx1">
                    <a:lumMod val="50000"/>
                  </a:schemeClr>
                </a:solidFill>
              </a:rPr>
              <a:t>Liu S and </a:t>
            </a:r>
            <a:r>
              <a:rPr sz="1600" dirty="0" err="1">
                <a:solidFill>
                  <a:schemeClr val="tx1">
                    <a:lumMod val="50000"/>
                  </a:schemeClr>
                </a:solidFill>
              </a:rPr>
              <a:t>Trapnell</a:t>
            </a:r>
            <a:r>
              <a:rPr sz="1600" dirty="0">
                <a:solidFill>
                  <a:schemeClr val="tx1">
                    <a:lumMod val="50000"/>
                  </a:schemeClr>
                </a:solidFill>
              </a:rPr>
              <a:t> C. Single-cell transcriptome sequencing: recent advances and remaining </a:t>
            </a:r>
            <a:r>
              <a:rPr sz="1600" dirty="0" smtClean="0">
                <a:solidFill>
                  <a:schemeClr val="tx1">
                    <a:lumMod val="50000"/>
                  </a:schemeClr>
                </a:solidFill>
              </a:rPr>
              <a:t>challenges</a:t>
            </a:r>
            <a:r>
              <a:rPr lang="en-US" sz="1600" dirty="0">
                <a:solidFill>
                  <a:schemeClr val="tx1">
                    <a:lumMod val="50000"/>
                  </a:schemeClr>
                </a:solidFill>
              </a:rPr>
              <a:t>,</a:t>
            </a:r>
            <a:r>
              <a:rPr sz="1600" dirty="0" smtClean="0">
                <a:solidFill>
                  <a:schemeClr val="tx1">
                    <a:lumMod val="50000"/>
                  </a:schemeClr>
                </a:solidFill>
              </a:rPr>
              <a:t> F1000</a:t>
            </a:r>
            <a:r>
              <a:rPr lang="en-US" sz="1600" dirty="0" smtClean="0">
                <a:solidFill>
                  <a:schemeClr val="tx1">
                    <a:lumMod val="50000"/>
                  </a:schemeClr>
                </a:solidFill>
              </a:rPr>
              <a:t> </a:t>
            </a:r>
            <a:r>
              <a:rPr sz="1600" dirty="0" smtClean="0">
                <a:solidFill>
                  <a:schemeClr val="tx1">
                    <a:lumMod val="50000"/>
                  </a:schemeClr>
                </a:solidFill>
              </a:rPr>
              <a:t>Research 2016</a:t>
            </a:r>
            <a:r>
              <a:rPr lang="en-US" sz="1600" dirty="0" smtClean="0">
                <a:solidFill>
                  <a:schemeClr val="tx1">
                    <a:lumMod val="50000"/>
                  </a:schemeClr>
                </a:solidFill>
              </a:rPr>
              <a:t>  </a:t>
            </a:r>
            <a:r>
              <a:rPr sz="1600" dirty="0" smtClean="0">
                <a:solidFill>
                  <a:schemeClr val="tx1">
                    <a:lumMod val="50000"/>
                  </a:schemeClr>
                </a:solidFill>
              </a:rPr>
              <a:t>(</a:t>
            </a:r>
            <a:r>
              <a:rPr sz="1600" dirty="0" err="1" smtClean="0">
                <a:solidFill>
                  <a:schemeClr val="tx1">
                    <a:lumMod val="50000"/>
                  </a:schemeClr>
                </a:solidFill>
              </a:rPr>
              <a:t>doi</a:t>
            </a:r>
            <a:r>
              <a:rPr sz="1600" dirty="0" smtClean="0">
                <a:solidFill>
                  <a:schemeClr val="tx1">
                    <a:lumMod val="50000"/>
                  </a:schemeClr>
                </a:solidFill>
              </a:rPr>
              <a:t>: 10.12688/f1000research.7223.1</a:t>
            </a:r>
            <a:r>
              <a:rPr lang="en-US" sz="1600" dirty="0" smtClean="0">
                <a:solidFill>
                  <a:schemeClr val="tx1">
                    <a:lumMod val="50000"/>
                  </a:schemeClr>
                </a:solidFill>
              </a:rPr>
              <a:t>)</a:t>
            </a:r>
          </a:p>
          <a:p>
            <a:pPr algn="r"/>
            <a:r>
              <a:rPr lang="en-US" sz="1600" dirty="0" smtClean="0">
                <a:solidFill>
                  <a:schemeClr val="tx1">
                    <a:lumMod val="50000"/>
                  </a:schemeClr>
                </a:solidFill>
              </a:rPr>
              <a:t>Junker and van </a:t>
            </a:r>
            <a:r>
              <a:rPr lang="en-US" sz="1600" dirty="0" err="1" smtClean="0">
                <a:solidFill>
                  <a:schemeClr val="tx1">
                    <a:lumMod val="50000"/>
                  </a:schemeClr>
                </a:solidFill>
              </a:rPr>
              <a:t>Oudenaarden</a:t>
            </a:r>
            <a:r>
              <a:rPr lang="en-US" sz="1600" dirty="0" smtClean="0">
                <a:solidFill>
                  <a:schemeClr val="tx1">
                    <a:lumMod val="50000"/>
                  </a:schemeClr>
                </a:solidFill>
              </a:rPr>
              <a:t>; Every Cell Is Special: Genome-wide Studies Add a New Dimension to Single-Cell Biology, Cell 2014  (</a:t>
            </a:r>
            <a:r>
              <a:rPr lang="en-US" sz="1600" dirty="0" err="1" smtClean="0">
                <a:solidFill>
                  <a:schemeClr val="tx1">
                    <a:lumMod val="50000"/>
                  </a:schemeClr>
                </a:solidFill>
              </a:rPr>
              <a:t>doi</a:t>
            </a:r>
            <a:r>
              <a:rPr lang="en-US" sz="1600" dirty="0" smtClean="0">
                <a:solidFill>
                  <a:schemeClr val="tx1">
                    <a:lumMod val="50000"/>
                  </a:schemeClr>
                </a:solidFill>
              </a:rPr>
              <a:t>: 10.1016/j.cell.2014.02.010)</a:t>
            </a:r>
            <a:endParaRPr lang="en-US" sz="1600" dirty="0">
              <a:solidFill>
                <a:schemeClr val="tx1">
                  <a:lumMod val="50000"/>
                </a:schemeClr>
              </a:solidFill>
            </a:endParaRPr>
          </a:p>
        </p:txBody>
      </p:sp>
    </p:spTree>
    <p:extLst>
      <p:ext uri="{BB962C8B-B14F-4D97-AF65-F5344CB8AC3E}">
        <p14:creationId xmlns:p14="http://schemas.microsoft.com/office/powerpoint/2010/main" val="830879758"/>
      </p:ext>
    </p:extLst>
  </p:cSld>
  <p:clrMapOvr>
    <a:masterClrMapping/>
  </p:clrMapOvr>
  <p:transition spd="slow"/>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490377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Introduction to Single Cell RNA Sequencing</a:t>
            </a:r>
          </a:p>
        </p:txBody>
      </p:sp>
      <p:sp>
        <p:nvSpPr>
          <p:cNvPr id="100" name="Rectangle 99"/>
          <p:cNvSpPr/>
          <p:nvPr/>
        </p:nvSpPr>
        <p:spPr>
          <a:xfrm>
            <a:off x="2867705" y="3144030"/>
            <a:ext cx="11743841" cy="4985980"/>
          </a:xfrm>
          <a:prstGeom prst="rect">
            <a:avLst/>
          </a:prstGeom>
        </p:spPr>
        <p:txBody>
          <a:bodyPr wrap="square">
            <a:spAutoFit/>
          </a:bodyPr>
          <a:lstStyle/>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Common applications of single cell RNA sequencing.</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a:solidFill>
                  <a:schemeClr val="bg2">
                    <a:lumMod val="10000"/>
                  </a:schemeClr>
                </a:solidFill>
              </a:rPr>
              <a:t>Overview of single cell RNA sequencing platforms.</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a:solidFill>
                  <a:schemeClr val="tx2">
                    <a:lumMod val="40000"/>
                    <a:lumOff val="60000"/>
                  </a:schemeClr>
                </a:solidFill>
              </a:rPr>
              <a:t>Sample preparation and experimental design.</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Effects </a:t>
            </a:r>
            <a:r>
              <a:rPr lang="en-US" sz="3600" dirty="0">
                <a:solidFill>
                  <a:schemeClr val="tx2">
                    <a:lumMod val="40000"/>
                    <a:lumOff val="60000"/>
                  </a:schemeClr>
                </a:solidFill>
              </a:rPr>
              <a:t>of sample prep and sample type on analysis.</a:t>
            </a:r>
          </a:p>
        </p:txBody>
      </p:sp>
    </p:spTree>
    <p:extLst>
      <p:ext uri="{BB962C8B-B14F-4D97-AF65-F5344CB8AC3E}">
        <p14:creationId xmlns:p14="http://schemas.microsoft.com/office/powerpoint/2010/main" val="3532603379"/>
      </p:ext>
    </p:extLst>
  </p:cSld>
  <p:clrMapOvr>
    <a:masterClrMapping/>
  </p:clrMapOvr>
  <p:transition spd="slow"/>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1332756" cy="924561"/>
          </a:xfrm>
        </p:spPr>
        <p:txBody>
          <a:bodyPr/>
          <a:lstStyle/>
          <a:p>
            <a:r>
              <a:rPr lang="en-US" dirty="0" smtClean="0"/>
              <a:t>Comparison of Single Cell Methods</a:t>
            </a:r>
            <a:endParaRPr lang="en-US" dirty="0"/>
          </a:p>
        </p:txBody>
      </p:sp>
      <p:grpSp>
        <p:nvGrpSpPr>
          <p:cNvPr id="3" name="Group 2"/>
          <p:cNvGrpSpPr/>
          <p:nvPr/>
        </p:nvGrpSpPr>
        <p:grpSpPr>
          <a:xfrm>
            <a:off x="3812483" y="3255655"/>
            <a:ext cx="9591837" cy="5029374"/>
            <a:chOff x="3880376" y="3332546"/>
            <a:chExt cx="9591837" cy="5029374"/>
          </a:xfrm>
        </p:grpSpPr>
        <p:sp>
          <p:nvSpPr>
            <p:cNvPr id="7" name="Rectangle 6"/>
            <p:cNvSpPr/>
            <p:nvPr/>
          </p:nvSpPr>
          <p:spPr>
            <a:xfrm>
              <a:off x="3880376" y="3332720"/>
              <a:ext cx="2554352" cy="5029200"/>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pic>
          <p:nvPicPr>
            <p:cNvPr id="5" name="Picture 4"/>
            <p:cNvPicPr>
              <a:picLocks noChangeAspect="1"/>
            </p:cNvPicPr>
            <p:nvPr/>
          </p:nvPicPr>
          <p:blipFill rotWithShape="1">
            <a:blip r:embed="rId3"/>
            <a:srcRect l="2741" b="1110"/>
            <a:stretch/>
          </p:blipFill>
          <p:spPr>
            <a:xfrm>
              <a:off x="6179181" y="3332546"/>
              <a:ext cx="7293032" cy="5029374"/>
            </a:xfrm>
            <a:prstGeom prst="rect">
              <a:avLst/>
            </a:prstGeom>
          </p:spPr>
        </p:pic>
        <p:sp>
          <p:nvSpPr>
            <p:cNvPr id="10" name="TextBox 9">
              <a:extLst>
                <a:ext uri="{FF2B5EF4-FFF2-40B4-BE49-F238E27FC236}">
                  <a16:creationId xmlns:a16="http://schemas.microsoft.com/office/drawing/2014/main" id="{E6DDDD33-3033-924E-AD24-CC7448C628B5}"/>
                </a:ext>
              </a:extLst>
            </p:cNvPr>
            <p:cNvSpPr txBox="1"/>
            <p:nvPr/>
          </p:nvSpPr>
          <p:spPr>
            <a:xfrm>
              <a:off x="6687891" y="3543329"/>
              <a:ext cx="2574744" cy="492443"/>
            </a:xfrm>
            <a:prstGeom prst="rect">
              <a:avLst/>
            </a:prstGeom>
            <a:solidFill>
              <a:srgbClr val="FFFFFF"/>
            </a:solidFill>
            <a:ln>
              <a:noFill/>
            </a:ln>
          </p:spPr>
          <p:txBody>
            <a:bodyPr wrap="none" rtlCol="0">
              <a:spAutoFit/>
            </a:bodyPr>
            <a:lstStyle/>
            <a:p>
              <a:r>
                <a:rPr lang="en-US" sz="2600" dirty="0" smtClean="0">
                  <a:solidFill>
                    <a:schemeClr val="bg2">
                      <a:lumMod val="10000"/>
                    </a:schemeClr>
                  </a:solidFill>
                </a:rPr>
                <a:t>Chromium (10x)</a:t>
              </a:r>
              <a:endParaRPr lang="en-US" sz="2600" dirty="0">
                <a:solidFill>
                  <a:schemeClr val="bg2">
                    <a:lumMod val="10000"/>
                  </a:schemeClr>
                </a:solidFill>
              </a:endParaRPr>
            </a:p>
          </p:txBody>
        </p:sp>
        <p:grpSp>
          <p:nvGrpSpPr>
            <p:cNvPr id="16" name="Group 15"/>
            <p:cNvGrpSpPr/>
            <p:nvPr/>
          </p:nvGrpSpPr>
          <p:grpSpPr>
            <a:xfrm>
              <a:off x="3895126" y="4158626"/>
              <a:ext cx="2587721" cy="3375924"/>
              <a:chOff x="513347" y="4240159"/>
              <a:chExt cx="2587721" cy="3375924"/>
            </a:xfrm>
          </p:grpSpPr>
          <p:pic>
            <p:nvPicPr>
              <p:cNvPr id="8" name="Picture 2" descr="Image result for 384 well pl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854" y="5955052"/>
                <a:ext cx="2214706" cy="16610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DDDD33-3033-924E-AD24-CC7448C628B5}"/>
                  </a:ext>
                </a:extLst>
              </p:cNvPr>
              <p:cNvSpPr txBox="1"/>
              <p:nvPr/>
            </p:nvSpPr>
            <p:spPr>
              <a:xfrm>
                <a:off x="513347" y="4240159"/>
                <a:ext cx="2587721" cy="1692771"/>
              </a:xfrm>
              <a:prstGeom prst="rect">
                <a:avLst/>
              </a:prstGeom>
              <a:solidFill>
                <a:srgbClr val="FFFFFF"/>
              </a:solidFill>
              <a:ln>
                <a:noFill/>
              </a:ln>
            </p:spPr>
            <p:txBody>
              <a:bodyPr wrap="square" rtlCol="0">
                <a:spAutoFit/>
              </a:bodyPr>
              <a:lstStyle/>
              <a:p>
                <a:r>
                  <a:rPr lang="en-US" sz="2600" dirty="0" smtClean="0">
                    <a:solidFill>
                      <a:schemeClr val="bg2">
                        <a:lumMod val="10000"/>
                      </a:schemeClr>
                    </a:solidFill>
                  </a:rPr>
                  <a:t>CELL-Seq</a:t>
                </a:r>
                <a:endParaRPr lang="en-US" sz="2600" dirty="0">
                  <a:solidFill>
                    <a:schemeClr val="bg2">
                      <a:lumMod val="10000"/>
                    </a:schemeClr>
                  </a:solidFill>
                </a:endParaRPr>
              </a:p>
              <a:p>
                <a:r>
                  <a:rPr lang="en-US" sz="2600" dirty="0" smtClean="0">
                    <a:solidFill>
                      <a:schemeClr val="bg2">
                        <a:lumMod val="10000"/>
                      </a:schemeClr>
                    </a:solidFill>
                  </a:rPr>
                  <a:t>MARS-Seq</a:t>
                </a:r>
              </a:p>
              <a:p>
                <a:r>
                  <a:rPr lang="en-US" sz="2600" b="1" dirty="0" smtClean="0">
                    <a:solidFill>
                      <a:schemeClr val="bg2">
                        <a:lumMod val="10000"/>
                      </a:schemeClr>
                    </a:solidFill>
                  </a:rPr>
                  <a:t>SMART-Seq</a:t>
                </a:r>
              </a:p>
              <a:p>
                <a:r>
                  <a:rPr lang="en-US" sz="2600" dirty="0" smtClean="0">
                    <a:solidFill>
                      <a:schemeClr val="bg2">
                        <a:lumMod val="10000"/>
                      </a:schemeClr>
                    </a:solidFill>
                  </a:rPr>
                  <a:t>SCRB-Seq</a:t>
                </a:r>
                <a:endParaRPr lang="en-US" sz="2600" dirty="0">
                  <a:solidFill>
                    <a:schemeClr val="bg2">
                      <a:lumMod val="10000"/>
                    </a:schemeClr>
                  </a:solidFill>
                </a:endParaRPr>
              </a:p>
            </p:txBody>
          </p:sp>
        </p:grpSp>
        <p:sp>
          <p:nvSpPr>
            <p:cNvPr id="12" name="TextBox 11">
              <a:extLst>
                <a:ext uri="{FF2B5EF4-FFF2-40B4-BE49-F238E27FC236}">
                  <a16:creationId xmlns:a16="http://schemas.microsoft.com/office/drawing/2014/main" id="{E6DDDD33-3033-924E-AD24-CC7448C628B5}"/>
                </a:ext>
              </a:extLst>
            </p:cNvPr>
            <p:cNvSpPr txBox="1"/>
            <p:nvPr/>
          </p:nvSpPr>
          <p:spPr>
            <a:xfrm>
              <a:off x="10774968" y="3539304"/>
              <a:ext cx="1334020" cy="492443"/>
            </a:xfrm>
            <a:prstGeom prst="rect">
              <a:avLst/>
            </a:prstGeom>
            <a:solidFill>
              <a:srgbClr val="FFFFFF"/>
            </a:solidFill>
            <a:ln>
              <a:noFill/>
            </a:ln>
          </p:spPr>
          <p:txBody>
            <a:bodyPr wrap="none" rtlCol="0">
              <a:spAutoFit/>
            </a:bodyPr>
            <a:lstStyle/>
            <a:p>
              <a:r>
                <a:rPr lang="en-US" sz="2600" dirty="0" err="1" smtClean="0">
                  <a:solidFill>
                    <a:schemeClr val="bg2">
                      <a:lumMod val="10000"/>
                    </a:schemeClr>
                  </a:solidFill>
                </a:rPr>
                <a:t>inDrops</a:t>
              </a:r>
              <a:endParaRPr lang="en-US" sz="2600" dirty="0">
                <a:solidFill>
                  <a:schemeClr val="bg2">
                    <a:lumMod val="10000"/>
                  </a:schemeClr>
                </a:solidFill>
              </a:endParaRPr>
            </a:p>
          </p:txBody>
        </p:sp>
        <p:sp>
          <p:nvSpPr>
            <p:cNvPr id="13" name="TextBox 12">
              <a:extLst>
                <a:ext uri="{FF2B5EF4-FFF2-40B4-BE49-F238E27FC236}">
                  <a16:creationId xmlns:a16="http://schemas.microsoft.com/office/drawing/2014/main" id="{E6DDDD33-3033-924E-AD24-CC7448C628B5}"/>
                </a:ext>
              </a:extLst>
            </p:cNvPr>
            <p:cNvSpPr txBox="1"/>
            <p:nvPr/>
          </p:nvSpPr>
          <p:spPr>
            <a:xfrm>
              <a:off x="7206464" y="5709667"/>
              <a:ext cx="1537601" cy="492443"/>
            </a:xfrm>
            <a:prstGeom prst="rect">
              <a:avLst/>
            </a:prstGeom>
            <a:solidFill>
              <a:srgbClr val="FFFFFF"/>
            </a:solidFill>
            <a:ln>
              <a:noFill/>
            </a:ln>
          </p:spPr>
          <p:txBody>
            <a:bodyPr wrap="none" rtlCol="0">
              <a:spAutoFit/>
            </a:bodyPr>
            <a:lstStyle/>
            <a:p>
              <a:r>
                <a:rPr lang="en-US" sz="2600" dirty="0" smtClean="0">
                  <a:solidFill>
                    <a:schemeClr val="bg2">
                      <a:lumMod val="10000"/>
                    </a:schemeClr>
                  </a:solidFill>
                </a:rPr>
                <a:t>Seq-Well</a:t>
              </a:r>
              <a:endParaRPr lang="en-US" sz="2600" dirty="0">
                <a:solidFill>
                  <a:schemeClr val="bg2">
                    <a:lumMod val="10000"/>
                  </a:schemeClr>
                </a:solidFill>
              </a:endParaRPr>
            </a:p>
          </p:txBody>
        </p:sp>
        <p:sp>
          <p:nvSpPr>
            <p:cNvPr id="15" name="TextBox 14">
              <a:extLst>
                <a:ext uri="{FF2B5EF4-FFF2-40B4-BE49-F238E27FC236}">
                  <a16:creationId xmlns:a16="http://schemas.microsoft.com/office/drawing/2014/main" id="{E6DDDD33-3033-924E-AD24-CC7448C628B5}"/>
                </a:ext>
              </a:extLst>
            </p:cNvPr>
            <p:cNvSpPr txBox="1"/>
            <p:nvPr/>
          </p:nvSpPr>
          <p:spPr>
            <a:xfrm>
              <a:off x="10635507" y="5704390"/>
              <a:ext cx="1612942" cy="492443"/>
            </a:xfrm>
            <a:prstGeom prst="rect">
              <a:avLst/>
            </a:prstGeom>
            <a:solidFill>
              <a:srgbClr val="FFFFFF"/>
            </a:solidFill>
            <a:ln>
              <a:noFill/>
            </a:ln>
          </p:spPr>
          <p:txBody>
            <a:bodyPr wrap="none" rtlCol="0">
              <a:spAutoFit/>
            </a:bodyPr>
            <a:lstStyle/>
            <a:p>
              <a:r>
                <a:rPr lang="en-US" sz="2600" dirty="0" smtClean="0">
                  <a:solidFill>
                    <a:schemeClr val="bg2">
                      <a:lumMod val="10000"/>
                    </a:schemeClr>
                  </a:solidFill>
                </a:rPr>
                <a:t>Drop-Seq</a:t>
              </a:r>
              <a:endParaRPr lang="en-US" sz="2600" dirty="0">
                <a:solidFill>
                  <a:schemeClr val="bg2">
                    <a:lumMod val="10000"/>
                  </a:schemeClr>
                </a:solidFill>
              </a:endParaRPr>
            </a:p>
          </p:txBody>
        </p:sp>
      </p:grpSp>
      <p:sp>
        <p:nvSpPr>
          <p:cNvPr id="4" name="Rectangle 3"/>
          <p:cNvSpPr/>
          <p:nvPr/>
        </p:nvSpPr>
        <p:spPr>
          <a:xfrm>
            <a:off x="3275833" y="3069067"/>
            <a:ext cx="10504713" cy="5368066"/>
          </a:xfrm>
          <a:prstGeom prst="rect">
            <a:avLst/>
          </a:prstGeom>
          <a:noFill/>
          <a:ln w="63500" cap="flat">
            <a:solidFill>
              <a:srgbClr val="307ED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8256274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1332756" cy="924561"/>
          </a:xfrm>
        </p:spPr>
        <p:txBody>
          <a:bodyPr/>
          <a:lstStyle/>
          <a:p>
            <a:r>
              <a:rPr lang="en-US" dirty="0" smtClean="0"/>
              <a:t>Comparison of Single Cell Methods</a:t>
            </a:r>
            <a:endParaRPr lang="en-US" dirty="0"/>
          </a:p>
        </p:txBody>
      </p:sp>
      <p:graphicFrame>
        <p:nvGraphicFramePr>
          <p:cNvPr id="6" name="Table 5">
            <a:extLst>
              <a:ext uri="{FF2B5EF4-FFF2-40B4-BE49-F238E27FC236}">
                <a16:creationId xmlns:a16="http://schemas.microsoft.com/office/drawing/2014/main" id="{41ED509B-D82F-CF45-B0DC-5411DF83E450}"/>
              </a:ext>
            </a:extLst>
          </p:cNvPr>
          <p:cNvGraphicFramePr>
            <a:graphicFrameLocks noGrp="1"/>
          </p:cNvGraphicFramePr>
          <p:nvPr>
            <p:extLst>
              <p:ext uri="{D42A27DB-BD31-4B8C-83A1-F6EECF244321}">
                <p14:modId xmlns:p14="http://schemas.microsoft.com/office/powerpoint/2010/main" val="948581279"/>
              </p:ext>
            </p:extLst>
          </p:nvPr>
        </p:nvGraphicFramePr>
        <p:xfrm>
          <a:off x="833755" y="2706657"/>
          <a:ext cx="15674340" cy="6584690"/>
        </p:xfrm>
        <a:graphic>
          <a:graphicData uri="http://schemas.openxmlformats.org/drawingml/2006/table">
            <a:tbl>
              <a:tblPr firstRow="1">
                <a:tableStyleId>{5C22544A-7EE6-4342-B048-85BDC9FD1C3A}</a:tableStyleId>
              </a:tblPr>
              <a:tblGrid>
                <a:gridCol w="2458407">
                  <a:extLst>
                    <a:ext uri="{9D8B030D-6E8A-4147-A177-3AD203B41FA5}">
                      <a16:colId xmlns:a16="http://schemas.microsoft.com/office/drawing/2014/main" val="2371296593"/>
                    </a:ext>
                  </a:extLst>
                </a:gridCol>
                <a:gridCol w="2654613">
                  <a:extLst>
                    <a:ext uri="{9D8B030D-6E8A-4147-A177-3AD203B41FA5}">
                      <a16:colId xmlns:a16="http://schemas.microsoft.com/office/drawing/2014/main" val="2436214258"/>
                    </a:ext>
                  </a:extLst>
                </a:gridCol>
                <a:gridCol w="2866210">
                  <a:extLst>
                    <a:ext uri="{9D8B030D-6E8A-4147-A177-3AD203B41FA5}">
                      <a16:colId xmlns:a16="http://schemas.microsoft.com/office/drawing/2014/main" val="3030715943"/>
                    </a:ext>
                  </a:extLst>
                </a:gridCol>
                <a:gridCol w="2513510">
                  <a:extLst>
                    <a:ext uri="{9D8B030D-6E8A-4147-A177-3AD203B41FA5}">
                      <a16:colId xmlns:a16="http://schemas.microsoft.com/office/drawing/2014/main" val="1726733915"/>
                    </a:ext>
                  </a:extLst>
                </a:gridCol>
                <a:gridCol w="2693359">
                  <a:extLst>
                    <a:ext uri="{9D8B030D-6E8A-4147-A177-3AD203B41FA5}">
                      <a16:colId xmlns:a16="http://schemas.microsoft.com/office/drawing/2014/main" val="2969797866"/>
                    </a:ext>
                  </a:extLst>
                </a:gridCol>
                <a:gridCol w="2488241">
                  <a:extLst>
                    <a:ext uri="{9D8B030D-6E8A-4147-A177-3AD203B41FA5}">
                      <a16:colId xmlns:a16="http://schemas.microsoft.com/office/drawing/2014/main" val="1836100967"/>
                    </a:ext>
                  </a:extLst>
                </a:gridCol>
              </a:tblGrid>
              <a:tr h="410493">
                <a:tc>
                  <a:txBody>
                    <a:bodyPr/>
                    <a:lstStyle/>
                    <a:p>
                      <a:pPr algn="ctr"/>
                      <a:endParaRPr lang="en-US" sz="20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000" dirty="0" err="1"/>
                        <a:t>inDrops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2000" dirty="0"/>
                        <a:t>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2000" dirty="0"/>
                        <a:t>Drop-</a:t>
                      </a:r>
                      <a:r>
                        <a:rPr lang="en-US" sz="2000" dirty="0" err="1"/>
                        <a:t>seq</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2000" dirty="0" err="1"/>
                        <a:t>Seq</a:t>
                      </a:r>
                      <a:r>
                        <a:rPr lang="en-US" sz="2000" dirty="0"/>
                        <a:t>-well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000" dirty="0"/>
                        <a:t>SMART-</a:t>
                      </a:r>
                      <a:r>
                        <a:rPr lang="en-US" sz="2000" dirty="0" err="1"/>
                        <a:t>seq</a:t>
                      </a:r>
                      <a:endParaRPr lang="en-US" sz="20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59837647"/>
                  </a:ext>
                </a:extLst>
              </a:tr>
              <a:tr h="614214">
                <a:tc>
                  <a:txBody>
                    <a:bodyPr/>
                    <a:lstStyle/>
                    <a:p>
                      <a:pPr algn="ctr"/>
                      <a:r>
                        <a:rPr lang="en-US" sz="2000" b="1" dirty="0"/>
                        <a:t>Cell capture efficiency</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~70-80%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~50-65%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marL="0" marR="0" indent="0" algn="ctr" defTabSz="914446" eaLnBrk="1" fontAlgn="auto" latinLnBrk="0" hangingPunct="1">
                        <a:lnSpc>
                          <a:spcPct val="100000"/>
                        </a:lnSpc>
                        <a:spcBef>
                          <a:spcPts val="0"/>
                        </a:spcBef>
                        <a:spcAft>
                          <a:spcPts val="0"/>
                        </a:spcAft>
                        <a:buClrTx/>
                        <a:buSzTx/>
                        <a:buFontTx/>
                        <a:buNone/>
                        <a:tabLst/>
                        <a:defRPr/>
                      </a:pPr>
                      <a:r>
                        <a:rPr lang="en-US" sz="1600" dirty="0" smtClean="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smtClean="0"/>
                        <a:t>~</a:t>
                      </a:r>
                      <a:r>
                        <a:rPr lang="en-US" sz="1600" dirty="0"/>
                        <a:t>80</a:t>
                      </a:r>
                      <a:r>
                        <a:rPr lang="en-US" sz="1600" dirty="0" smtClean="0"/>
                        <a:t>%</a:t>
                      </a:r>
                      <a:endParaRPr lang="en-US"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38890994"/>
                  </a:ext>
                </a:extLst>
              </a:tr>
              <a:tr h="689305">
                <a:tc>
                  <a:txBody>
                    <a:bodyPr/>
                    <a:lstStyle/>
                    <a:p>
                      <a:pPr algn="ctr"/>
                      <a:r>
                        <a:rPr lang="en-US" sz="2000" b="1" dirty="0"/>
                        <a:t>Time to capture 10k cells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~30min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10min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smtClean="0"/>
                        <a:t>1-2</a:t>
                      </a:r>
                      <a:r>
                        <a:rPr lang="en-US" sz="1600" baseline="0" dirty="0" smtClean="0"/>
                        <a:t> hours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5-10min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173537798"/>
                  </a:ext>
                </a:extLst>
              </a:tr>
              <a:tr h="1086654">
                <a:tc>
                  <a:txBody>
                    <a:bodyPr/>
                    <a:lstStyle/>
                    <a:p>
                      <a:pPr algn="ctr"/>
                      <a:r>
                        <a:rPr lang="en-US" sz="2000" b="1" dirty="0"/>
                        <a:t>Encapsulation type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err="1"/>
                        <a:t>Nanolitre</a:t>
                      </a:r>
                      <a:r>
                        <a:rPr lang="en-US" sz="1600" dirty="0"/>
                        <a:t>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Plate-based</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61948699"/>
                  </a:ext>
                </a:extLst>
              </a:tr>
              <a:tr h="984977">
                <a:tc>
                  <a:txBody>
                    <a:bodyPr/>
                    <a:lstStyle/>
                    <a:p>
                      <a:pPr algn="ctr"/>
                      <a:r>
                        <a:rPr lang="en-US" sz="2000" b="1" dirty="0"/>
                        <a:t>Library prep</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CEL-</a:t>
                      </a:r>
                      <a:r>
                        <a:rPr lang="en-US" sz="1600" dirty="0" err="1"/>
                        <a:t>seq</a:t>
                      </a:r>
                      <a:endParaRPr lang="en-US" sz="1600" dirty="0"/>
                    </a:p>
                    <a:p>
                      <a:pPr algn="ctr"/>
                      <a:r>
                        <a:rPr lang="en-US" sz="1600" dirty="0"/>
                        <a:t>Linear amplification by IVT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071235050"/>
                  </a:ext>
                </a:extLst>
              </a:tr>
              <a:tr h="551646">
                <a:tc>
                  <a:txBody>
                    <a:bodyPr/>
                    <a:lstStyle/>
                    <a:p>
                      <a:pPr algn="ctr"/>
                      <a:r>
                        <a:rPr lang="en-US" sz="2000" b="1" dirty="0"/>
                        <a:t>Commercial</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46" eaLnBrk="1" fontAlgn="auto" latinLnBrk="0" hangingPunct="1">
                        <a:lnSpc>
                          <a:spcPct val="100000"/>
                        </a:lnSpc>
                        <a:spcBef>
                          <a:spcPts val="0"/>
                        </a:spcBef>
                        <a:spcAft>
                          <a:spcPts val="0"/>
                        </a:spcAft>
                        <a:buClrTx/>
                        <a:buSzTx/>
                        <a:buFontTx/>
                        <a:buNone/>
                        <a:tabLst/>
                        <a:defRPr/>
                      </a:pPr>
                      <a:r>
                        <a:rPr lang="en-US" sz="1600" dirty="0" smtClean="0"/>
                        <a:t>--</a:t>
                      </a:r>
                      <a:endParaRPr 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smtClean="0"/>
                        <a: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91538893"/>
                  </a:ext>
                </a:extLst>
              </a:tr>
              <a:tr h="502920">
                <a:tc>
                  <a:txBody>
                    <a:bodyPr/>
                    <a:lstStyle/>
                    <a:p>
                      <a:pPr algn="ctr"/>
                      <a:r>
                        <a:rPr lang="en-US" sz="2000" b="1" dirty="0"/>
                        <a:t>Cost </a:t>
                      </a:r>
                      <a:r>
                        <a:rPr lang="en-US" sz="2000" b="1" dirty="0" smtClean="0"/>
                        <a:t>(~$ </a:t>
                      </a:r>
                      <a:r>
                        <a:rPr lang="en-US" sz="2000" b="1" dirty="0"/>
                        <a:t>per cell</a:t>
                      </a:r>
                      <a:r>
                        <a:rPr lang="en-US" sz="2000" b="1" dirty="0" smtClean="0"/>
                        <a:t>)</a:t>
                      </a:r>
                      <a:endParaRPr lang="en-US" sz="2000" b="1"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2586918"/>
                  </a:ext>
                </a:extLst>
              </a:tr>
              <a:tr h="1021080">
                <a:tc>
                  <a:txBody>
                    <a:bodyPr/>
                    <a:lstStyle/>
                    <a:p>
                      <a:pPr algn="ctr"/>
                      <a:r>
                        <a:rPr lang="en-US" sz="2000" b="1" dirty="0"/>
                        <a:t>Strengths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Real-time monitoring</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Fast and easy to run</a:t>
                      </a:r>
                    </a:p>
                    <a:p>
                      <a:pPr marL="285750" indent="-285750" algn="l">
                        <a:buFont typeface="Arial" panose="020B0604020202020204" pitchFamily="34" charset="0"/>
                        <a:buChar char="•"/>
                      </a:pPr>
                      <a:r>
                        <a:rPr lang="en-US" sz="1600" dirty="0"/>
                        <a:t>Parallel sample </a:t>
                      </a:r>
                      <a:r>
                        <a:rPr lang="en-US" sz="1600" dirty="0" smtClean="0"/>
                        <a:t>collection</a:t>
                      </a:r>
                    </a:p>
                    <a:p>
                      <a:pPr marL="285750" indent="-285750" algn="l">
                        <a:buFont typeface="Arial" panose="020B0604020202020204" pitchFamily="34" charset="0"/>
                        <a:buChar char="•"/>
                      </a:pPr>
                      <a:r>
                        <a:rPr lang="en-US" sz="1600" dirty="0" smtClean="0"/>
                        <a:t>High</a:t>
                      </a:r>
                      <a:r>
                        <a:rPr lang="en-US" sz="1600" baseline="0" dirty="0" smtClean="0"/>
                        <a:t> gene / cell counts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Real-time monitoring</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Good mRNA capture</a:t>
                      </a:r>
                    </a:p>
                    <a:p>
                      <a:pPr marL="285750" indent="-285750" algn="l">
                        <a:buFont typeface="Arial" panose="020B0604020202020204" pitchFamily="34" charset="0"/>
                        <a:buChar char="•"/>
                      </a:pPr>
                      <a:r>
                        <a:rPr lang="en-US" sz="1600" dirty="0"/>
                        <a:t>Full-length </a:t>
                      </a:r>
                      <a:r>
                        <a:rPr lang="en-US" sz="1600" dirty="0" smtClean="0"/>
                        <a:t>transcript</a:t>
                      </a:r>
                    </a:p>
                    <a:p>
                      <a:pPr marL="285750" indent="-285750" algn="l">
                        <a:buFont typeface="Arial" panose="020B0604020202020204" pitchFamily="34" charset="0"/>
                        <a:buChar char="•"/>
                      </a:pPr>
                      <a:r>
                        <a:rPr lang="en-US" sz="1600" dirty="0" smtClean="0"/>
                        <a:t>No UMI</a:t>
                      </a:r>
                      <a:endParaRPr lang="en-US"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983229836"/>
                  </a:ext>
                </a:extLst>
              </a:tr>
              <a:tr h="573565">
                <a:tc>
                  <a:txBody>
                    <a:bodyPr/>
                    <a:lstStyle/>
                    <a:p>
                      <a:pPr algn="ctr"/>
                      <a:r>
                        <a:rPr lang="en-US" sz="2000" b="1" dirty="0"/>
                        <a:t>Weaknesses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600" dirty="0"/>
                        <a:t>Difficult to run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5E2C2"/>
                    </a:solidFill>
                  </a:tcPr>
                </a:tc>
                <a:tc>
                  <a:txBody>
                    <a:bodyPr/>
                    <a:lstStyle/>
                    <a:p>
                      <a:pPr algn="ctr"/>
                      <a:r>
                        <a:rPr lang="en-US" sz="1600" dirty="0"/>
                        <a:t>Expensive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smtClean="0"/>
                        <a:t>Difficult to run &amp; low </a:t>
                      </a:r>
                      <a:r>
                        <a:rPr lang="en-US" sz="1600" dirty="0"/>
                        <a:t>cell capture efficiency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B6D5"/>
                    </a:solidFill>
                  </a:tcPr>
                </a:tc>
                <a:tc>
                  <a:txBody>
                    <a:bodyPr/>
                    <a:lstStyle/>
                    <a:p>
                      <a:pPr algn="ctr"/>
                      <a:r>
                        <a:rPr lang="en-US" sz="1600" dirty="0"/>
                        <a:t>Still new!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Expensive</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64365994"/>
                  </a:ext>
                </a:extLst>
              </a:tr>
            </a:tbl>
          </a:graphicData>
        </a:graphic>
      </p:graphicFrame>
      <p:pic>
        <p:nvPicPr>
          <p:cNvPr id="8" name="Picture 7"/>
          <p:cNvPicPr>
            <a:picLocks noChangeAspect="1"/>
          </p:cNvPicPr>
          <p:nvPr/>
        </p:nvPicPr>
        <p:blipFill rotWithShape="1">
          <a:blip r:embed="rId3"/>
          <a:srcRect l="52950" t="17478" r="5996" b="65441"/>
          <a:stretch/>
        </p:blipFill>
        <p:spPr>
          <a:xfrm>
            <a:off x="3673244" y="4922743"/>
            <a:ext cx="1953539" cy="551246"/>
          </a:xfrm>
          <a:prstGeom prst="rect">
            <a:avLst/>
          </a:prstGeom>
        </p:spPr>
      </p:pic>
      <p:pic>
        <p:nvPicPr>
          <p:cNvPr id="12" name="Picture 11"/>
          <p:cNvPicPr>
            <a:picLocks noChangeAspect="1"/>
          </p:cNvPicPr>
          <p:nvPr/>
        </p:nvPicPr>
        <p:blipFill rotWithShape="1">
          <a:blip r:embed="rId3"/>
          <a:srcRect l="11227" t="17242" r="58828" b="63397"/>
          <a:stretch/>
        </p:blipFill>
        <p:spPr>
          <a:xfrm>
            <a:off x="6702490" y="4885946"/>
            <a:ext cx="1424941" cy="624840"/>
          </a:xfrm>
          <a:prstGeom prst="rect">
            <a:avLst/>
          </a:prstGeom>
        </p:spPr>
      </p:pic>
      <p:pic>
        <p:nvPicPr>
          <p:cNvPr id="14" name="Picture 13"/>
          <p:cNvPicPr>
            <a:picLocks noChangeAspect="1"/>
          </p:cNvPicPr>
          <p:nvPr/>
        </p:nvPicPr>
        <p:blipFill rotWithShape="1">
          <a:blip r:embed="rId3"/>
          <a:srcRect l="60068" t="65644" r="9987" b="14995"/>
          <a:stretch/>
        </p:blipFill>
        <p:spPr>
          <a:xfrm>
            <a:off x="9386859" y="4885946"/>
            <a:ext cx="1424941" cy="624840"/>
          </a:xfrm>
          <a:prstGeom prst="rect">
            <a:avLst/>
          </a:prstGeom>
        </p:spPr>
      </p:pic>
      <p:pic>
        <p:nvPicPr>
          <p:cNvPr id="15" name="Picture 14"/>
          <p:cNvPicPr>
            <a:picLocks noChangeAspect="1"/>
          </p:cNvPicPr>
          <p:nvPr/>
        </p:nvPicPr>
        <p:blipFill rotWithShape="1">
          <a:blip r:embed="rId3"/>
          <a:srcRect l="15293" t="59978" r="62608" b="18932"/>
          <a:stretch/>
        </p:blipFill>
        <p:spPr>
          <a:xfrm>
            <a:off x="12155878" y="4858023"/>
            <a:ext cx="1051561" cy="680687"/>
          </a:xfrm>
          <a:prstGeom prst="rect">
            <a:avLst/>
          </a:prstGeom>
        </p:spPr>
      </p:pic>
      <p:pic>
        <p:nvPicPr>
          <p:cNvPr id="16" name="Picture 2" descr="Image result for 384 well plat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78" t="10634" r="10766" b="13213"/>
          <a:stretch/>
        </p:blipFill>
        <p:spPr bwMode="auto">
          <a:xfrm>
            <a:off x="14766194" y="4844671"/>
            <a:ext cx="993760" cy="7019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3">
            <a:extLst>
              <a:ext uri="{FF2B5EF4-FFF2-40B4-BE49-F238E27FC236}">
                <a16:creationId xmlns:a16="http://schemas.microsoft.com/office/drawing/2014/main" id="{1D012F76-3280-DE4D-98D1-08B8F2C13B92}"/>
              </a:ext>
            </a:extLst>
          </p:cNvPr>
          <p:cNvSpPr txBox="1"/>
          <p:nvPr/>
        </p:nvSpPr>
        <p:spPr>
          <a:xfrm>
            <a:off x="495049" y="9313758"/>
            <a:ext cx="16276320" cy="320040"/>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C</a:t>
            </a:r>
            <a:r>
              <a:rPr lang="en-US" sz="1600" dirty="0">
                <a:solidFill>
                  <a:schemeClr val="tx1">
                    <a:lumMod val="50000"/>
                  </a:schemeClr>
                </a:solidFill>
              </a:rPr>
              <a:t>. </a:t>
            </a:r>
            <a:r>
              <a:rPr lang="en-US" sz="1600" dirty="0" err="1" smtClean="0">
                <a:solidFill>
                  <a:schemeClr val="tx1">
                    <a:lumMod val="50000"/>
                  </a:schemeClr>
                </a:solidFill>
              </a:rPr>
              <a:t>Ziegenhain</a:t>
            </a:r>
            <a:r>
              <a:rPr lang="en-US" sz="1600" dirty="0" smtClean="0">
                <a:solidFill>
                  <a:schemeClr val="tx1">
                    <a:lumMod val="50000"/>
                  </a:schemeClr>
                </a:solidFill>
              </a:rPr>
              <a:t> </a:t>
            </a:r>
            <a:r>
              <a:rPr lang="en-US" sz="1600" dirty="0">
                <a:solidFill>
                  <a:schemeClr val="tx1">
                    <a:lumMod val="50000"/>
                  </a:schemeClr>
                </a:solidFill>
              </a:rPr>
              <a:t>et al</a:t>
            </a:r>
            <a:r>
              <a:rPr lang="en-US" sz="1600" dirty="0" smtClean="0">
                <a:solidFill>
                  <a:schemeClr val="tx1">
                    <a:lumMod val="50000"/>
                  </a:schemeClr>
                </a:solidFill>
              </a:rPr>
              <a:t>., </a:t>
            </a:r>
            <a:r>
              <a:rPr lang="en-US" sz="1600" dirty="0">
                <a:solidFill>
                  <a:schemeClr val="tx1">
                    <a:lumMod val="50000"/>
                  </a:schemeClr>
                </a:solidFill>
              </a:rPr>
              <a:t>Comparative Analysis of Single-Cell RNA Sequencing Methods, Molecular </a:t>
            </a:r>
            <a:r>
              <a:rPr lang="en-US" sz="1600" dirty="0" smtClean="0">
                <a:solidFill>
                  <a:schemeClr val="tx1">
                    <a:lumMod val="50000"/>
                  </a:schemeClr>
                </a:solidFill>
              </a:rPr>
              <a:t>Cell 2017  (</a:t>
            </a:r>
            <a:r>
              <a:rPr lang="en-US" sz="1600" dirty="0" err="1" smtClean="0">
                <a:solidFill>
                  <a:schemeClr val="tx1">
                    <a:lumMod val="50000"/>
                  </a:schemeClr>
                </a:solidFill>
              </a:rPr>
              <a:t>doi</a:t>
            </a:r>
            <a:r>
              <a:rPr lang="en-US" sz="1600" dirty="0" smtClean="0">
                <a:solidFill>
                  <a:schemeClr val="tx1">
                    <a:lumMod val="50000"/>
                  </a:schemeClr>
                </a:solidFill>
              </a:rPr>
              <a:t>: 10.1016/j.molcel.2017.01.023)</a:t>
            </a:r>
            <a:endParaRPr lang="en-US" sz="1600" dirty="0">
              <a:solidFill>
                <a:schemeClr val="tx1">
                  <a:lumMod val="50000"/>
                </a:schemeClr>
              </a:solidFill>
            </a:endParaRPr>
          </a:p>
        </p:txBody>
      </p:sp>
    </p:spTree>
    <p:extLst>
      <p:ext uri="{BB962C8B-B14F-4D97-AF65-F5344CB8AC3E}">
        <p14:creationId xmlns:p14="http://schemas.microsoft.com/office/powerpoint/2010/main" val="86676357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0"/>
          <p:cNvSpPr txBox="1">
            <a:spLocks/>
          </p:cNvSpPr>
          <p:nvPr/>
        </p:nvSpPr>
        <p:spPr>
          <a:xfrm>
            <a:off x="2840411" y="2881676"/>
            <a:ext cx="11830629" cy="6471892"/>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t"/>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Single cell suspension injected at density of ~80,000 cells / ml </a:t>
            </a: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600" dirty="0" smtClean="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600"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600" dirty="0">
              <a:solidFill>
                <a:schemeClr val="bg2">
                  <a:lumMod val="10000"/>
                </a:schemeClr>
              </a:solidFill>
            </a:endParaRPr>
          </a:p>
          <a:p>
            <a:pPr marL="0" lvl="1" indent="0" hangingPunct="1">
              <a:lnSpc>
                <a:spcPct val="130000"/>
              </a:lnSpc>
              <a:spcBef>
                <a:spcPts val="1200"/>
              </a:spcBef>
              <a:buClr>
                <a:srgbClr val="307ED6"/>
              </a:buClr>
              <a:buSzPct val="100000"/>
              <a:defRPr sz="3500">
                <a:solidFill>
                  <a:srgbClr val="FFBC00"/>
                </a:solidFill>
              </a:defRPr>
            </a:pPr>
            <a:endParaRPr lang="en-US" sz="3200"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Matching </a:t>
            </a:r>
            <a:r>
              <a:rPr lang="en-US" sz="3200" dirty="0">
                <a:solidFill>
                  <a:schemeClr val="bg2">
                    <a:lumMod val="10000"/>
                  </a:schemeClr>
                </a:solidFill>
              </a:rPr>
              <a:t>the speed of bead injection with the speed of droplet generation it is possible to set conditions in which nearly every droplet would be </a:t>
            </a:r>
            <a:r>
              <a:rPr lang="en-US" sz="3200" dirty="0" smtClean="0">
                <a:solidFill>
                  <a:schemeClr val="bg2">
                    <a:lumMod val="10000"/>
                  </a:schemeClr>
                </a:solidFill>
              </a:rPr>
              <a:t>loaded.</a:t>
            </a:r>
            <a:r>
              <a:rPr lang="en-US" sz="3200" dirty="0" smtClean="0">
                <a:solidFill>
                  <a:srgbClr val="FFFFFF"/>
                </a:solidFill>
              </a:rPr>
              <a:t> </a:t>
            </a:r>
            <a:r>
              <a:rPr lang="en-US" sz="3200" dirty="0">
                <a:solidFill>
                  <a:srgbClr val="FFFFFF"/>
                </a:solidFill>
              </a:rPr>
              <a:t>one hydrogel bead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b="-14113"/>
          <a:stretch/>
        </p:blipFill>
        <p:spPr>
          <a:xfrm>
            <a:off x="6156729" y="3680317"/>
            <a:ext cx="4645806" cy="3388379"/>
          </a:xfrm>
          <a:prstGeom prst="rect">
            <a:avLst/>
          </a:prstGeom>
          <a:solidFill>
            <a:srgbClr val="FFFFFF"/>
          </a:solidFill>
        </p:spPr>
      </p:pic>
      <p:sp>
        <p:nvSpPr>
          <p:cNvPr id="6" name="Title 1"/>
          <p:cNvSpPr>
            <a:spLocks noGrp="1"/>
          </p:cNvSpPr>
          <p:nvPr>
            <p:ph type="title"/>
          </p:nvPr>
        </p:nvSpPr>
        <p:spPr>
          <a:xfrm>
            <a:off x="914400" y="914400"/>
            <a:ext cx="11332756" cy="924561"/>
          </a:xfrm>
        </p:spPr>
        <p:txBody>
          <a:bodyPr/>
          <a:lstStyle/>
          <a:p>
            <a:r>
              <a:rPr lang="en-US" dirty="0" err="1" smtClean="0"/>
              <a:t>inDrops</a:t>
            </a:r>
            <a:r>
              <a:rPr lang="en-US" dirty="0" smtClean="0"/>
              <a:t> Method Overview</a:t>
            </a:r>
            <a:endParaRPr lang="en-US" dirty="0"/>
          </a:p>
        </p:txBody>
      </p:sp>
    </p:spTree>
    <p:extLst>
      <p:ext uri="{BB962C8B-B14F-4D97-AF65-F5344CB8AC3E}">
        <p14:creationId xmlns:p14="http://schemas.microsoft.com/office/powerpoint/2010/main" val="2029241068"/>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95455" y="6621139"/>
            <a:ext cx="10555645" cy="1877437"/>
          </a:xfrm>
          <a:prstGeom prst="rect">
            <a:avLst/>
          </a:prstGeom>
        </p:spPr>
        <p:txBody>
          <a:bodyPr wrap="square">
            <a:spAutoFit/>
          </a:bodyPr>
          <a:lstStyle/>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Lysis and reverse transcription occurs in the beads</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Samples are frozen after RT as RNA:DNA hybrid in gel</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Library prep is based on CEL-</a:t>
            </a:r>
            <a:r>
              <a:rPr lang="en-US" sz="3200" dirty="0" err="1">
                <a:solidFill>
                  <a:schemeClr val="bg2">
                    <a:lumMod val="10000"/>
                  </a:schemeClr>
                </a:solidFill>
              </a:rPr>
              <a:t>Seq</a:t>
            </a:r>
            <a:r>
              <a:rPr lang="en-US" sz="3200" dirty="0">
                <a:solidFill>
                  <a:schemeClr val="bg2">
                    <a:lumMod val="10000"/>
                  </a:schemeClr>
                </a:solidFill>
              </a:rPr>
              <a:t> method</a:t>
            </a:r>
          </a:p>
        </p:txBody>
      </p:sp>
      <p:grpSp>
        <p:nvGrpSpPr>
          <p:cNvPr id="3" name="Group 2"/>
          <p:cNvGrpSpPr/>
          <p:nvPr/>
        </p:nvGrpSpPr>
        <p:grpSpPr>
          <a:xfrm>
            <a:off x="3358476" y="2710922"/>
            <a:ext cx="10624898" cy="3925813"/>
            <a:chOff x="656695" y="2796985"/>
            <a:chExt cx="10414214" cy="3925813"/>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684" t="11950" r="8828" b="64314"/>
            <a:stretch/>
          </p:blipFill>
          <p:spPr>
            <a:xfrm>
              <a:off x="656695" y="2796985"/>
              <a:ext cx="10414214" cy="3925813"/>
            </a:xfrm>
            <a:prstGeom prst="rect">
              <a:avLst/>
            </a:prstGeom>
            <a:ln>
              <a:solidFill>
                <a:srgbClr val="FFFFFF"/>
              </a:solidFill>
            </a:ln>
          </p:spPr>
        </p:pic>
        <p:sp>
          <p:nvSpPr>
            <p:cNvPr id="2" name="TextBox 1"/>
            <p:cNvSpPr txBox="1"/>
            <p:nvPr/>
          </p:nvSpPr>
          <p:spPr>
            <a:xfrm>
              <a:off x="8005966" y="5713470"/>
              <a:ext cx="583507" cy="216419"/>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defTabSz="800140"/>
              <a:r>
                <a:rPr lang="en-US" sz="1000" b="1" dirty="0">
                  <a:latin typeface="Arial" panose="020B0604020202020204" pitchFamily="34" charset="0"/>
                  <a:cs typeface="Arial" panose="020B0604020202020204" pitchFamily="34" charset="0"/>
                </a:rPr>
                <a:t>UMI (6N)</a:t>
              </a:r>
            </a:p>
          </p:txBody>
        </p:sp>
      </p:grpSp>
      <p:sp>
        <p:nvSpPr>
          <p:cNvPr id="10" name="TextBox 3">
            <a:extLst>
              <a:ext uri="{FF2B5EF4-FFF2-40B4-BE49-F238E27FC236}">
                <a16:creationId xmlns:a16="http://schemas.microsoft.com/office/drawing/2014/main" id="{1D012F76-3280-DE4D-98D1-08B8F2C13B92}"/>
              </a:ext>
            </a:extLst>
          </p:cNvPr>
          <p:cNvSpPr txBox="1"/>
          <p:nvPr/>
        </p:nvSpPr>
        <p:spPr>
          <a:xfrm>
            <a:off x="454489" y="8742716"/>
            <a:ext cx="16276320" cy="584775"/>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A. M. Klein et al., Droplet </a:t>
            </a:r>
            <a:r>
              <a:rPr lang="en-US" sz="1600" dirty="0">
                <a:solidFill>
                  <a:schemeClr val="tx1">
                    <a:lumMod val="50000"/>
                  </a:schemeClr>
                </a:solidFill>
              </a:rPr>
              <a:t>barcoding for single-cell transcriptomics applied to embryonic stem </a:t>
            </a:r>
            <a:r>
              <a:rPr lang="en-US" sz="1600" dirty="0" smtClean="0">
                <a:solidFill>
                  <a:schemeClr val="tx1">
                    <a:lumMod val="50000"/>
                  </a:schemeClr>
                </a:solidFill>
              </a:rPr>
              <a:t>cells,</a:t>
            </a:r>
            <a:r>
              <a:rPr lang="en-US" sz="1600" dirty="0">
                <a:solidFill>
                  <a:schemeClr val="tx1">
                    <a:lumMod val="50000"/>
                  </a:schemeClr>
                </a:solidFill>
              </a:rPr>
              <a:t> Cell </a:t>
            </a:r>
            <a:r>
              <a:rPr lang="en-US" sz="1600" dirty="0" smtClean="0">
                <a:solidFill>
                  <a:schemeClr val="tx1">
                    <a:lumMod val="50000"/>
                  </a:schemeClr>
                </a:solidFill>
              </a:rPr>
              <a:t>2015</a:t>
            </a:r>
            <a:r>
              <a:rPr lang="en-US" sz="1600" dirty="0">
                <a:solidFill>
                  <a:schemeClr val="tx1">
                    <a:lumMod val="50000"/>
                  </a:schemeClr>
                </a:solidFill>
              </a:rPr>
              <a:t> </a:t>
            </a:r>
            <a:r>
              <a:rPr lang="en-US" sz="1600" dirty="0" smtClean="0">
                <a:solidFill>
                  <a:schemeClr val="tx1">
                    <a:lumMod val="50000"/>
                  </a:schemeClr>
                </a:solidFill>
              </a:rPr>
              <a:t> (</a:t>
            </a:r>
            <a:r>
              <a:rPr lang="en-US" sz="1600" dirty="0" err="1" smtClean="0">
                <a:solidFill>
                  <a:schemeClr val="tx1">
                    <a:lumMod val="50000"/>
                  </a:schemeClr>
                </a:solidFill>
              </a:rPr>
              <a:t>doi</a:t>
            </a:r>
            <a:r>
              <a:rPr lang="en-US" sz="1600" dirty="0" smtClean="0">
                <a:solidFill>
                  <a:schemeClr val="tx1">
                    <a:lumMod val="50000"/>
                  </a:schemeClr>
                </a:solidFill>
              </a:rPr>
              <a:t>: </a:t>
            </a:r>
            <a:r>
              <a:rPr lang="en-US" sz="1600" dirty="0">
                <a:solidFill>
                  <a:schemeClr val="tx1">
                    <a:lumMod val="50000"/>
                  </a:schemeClr>
                </a:solidFill>
              </a:rPr>
              <a:t>10.1016/j.cell.2015.04.044)</a:t>
            </a:r>
            <a:endParaRPr lang="en-US" sz="1600" dirty="0" smtClean="0">
              <a:solidFill>
                <a:schemeClr val="tx1">
                  <a:lumMod val="50000"/>
                </a:schemeClr>
              </a:solidFill>
            </a:endParaRPr>
          </a:p>
          <a:p>
            <a:pPr algn="r"/>
            <a:r>
              <a:rPr lang="en-US" sz="1600" dirty="0" smtClean="0">
                <a:solidFill>
                  <a:schemeClr val="tx1">
                    <a:lumMod val="50000"/>
                  </a:schemeClr>
                </a:solidFill>
              </a:rPr>
              <a:t>R. </a:t>
            </a:r>
            <a:r>
              <a:rPr lang="en-US" sz="1600" dirty="0" err="1" smtClean="0">
                <a:solidFill>
                  <a:schemeClr val="tx1">
                    <a:lumMod val="50000"/>
                  </a:schemeClr>
                </a:solidFill>
              </a:rPr>
              <a:t>Zilionis</a:t>
            </a:r>
            <a:r>
              <a:rPr lang="en-US" sz="1600" dirty="0" smtClean="0">
                <a:solidFill>
                  <a:schemeClr val="tx1">
                    <a:lumMod val="50000"/>
                  </a:schemeClr>
                </a:solidFill>
              </a:rPr>
              <a:t> et al., Single-cell </a:t>
            </a:r>
            <a:r>
              <a:rPr lang="en-US" sz="1600" dirty="0">
                <a:solidFill>
                  <a:schemeClr val="tx1">
                    <a:lumMod val="50000"/>
                  </a:schemeClr>
                </a:solidFill>
              </a:rPr>
              <a:t>barcoding and sequencing using droplet </a:t>
            </a:r>
            <a:r>
              <a:rPr lang="en-US" sz="1600" dirty="0" smtClean="0">
                <a:solidFill>
                  <a:schemeClr val="tx1">
                    <a:lumMod val="50000"/>
                  </a:schemeClr>
                </a:solidFill>
              </a:rPr>
              <a:t>microfluidics, Nature Protocols 2016  (</a:t>
            </a:r>
            <a:r>
              <a:rPr lang="en-US" sz="1600" dirty="0" err="1" smtClean="0">
                <a:solidFill>
                  <a:schemeClr val="tx1">
                    <a:lumMod val="50000"/>
                  </a:schemeClr>
                </a:solidFill>
              </a:rPr>
              <a:t>doi</a:t>
            </a:r>
            <a:r>
              <a:rPr lang="en-US" sz="1600" dirty="0" smtClean="0">
                <a:solidFill>
                  <a:schemeClr val="tx1">
                    <a:lumMod val="50000"/>
                  </a:schemeClr>
                </a:solidFill>
              </a:rPr>
              <a:t>: </a:t>
            </a:r>
            <a:r>
              <a:rPr lang="en-US" sz="1600" dirty="0">
                <a:solidFill>
                  <a:schemeClr val="tx1">
                    <a:lumMod val="50000"/>
                  </a:schemeClr>
                </a:solidFill>
              </a:rPr>
              <a:t>10.1038/nprot.2016.154 </a:t>
            </a:r>
            <a:r>
              <a:rPr lang="en-US" sz="1600" dirty="0" smtClean="0">
                <a:solidFill>
                  <a:schemeClr val="tx1">
                    <a:lumMod val="50000"/>
                  </a:schemeClr>
                </a:solidFill>
              </a:rPr>
              <a:t>)</a:t>
            </a:r>
            <a:endParaRPr lang="en-US" sz="1600" dirty="0">
              <a:solidFill>
                <a:schemeClr val="tx1">
                  <a:lumMod val="50000"/>
                </a:schemeClr>
              </a:solidFill>
            </a:endParaRPr>
          </a:p>
        </p:txBody>
      </p:sp>
      <p:sp>
        <p:nvSpPr>
          <p:cNvPr id="11" name="Title 1"/>
          <p:cNvSpPr>
            <a:spLocks noGrp="1"/>
          </p:cNvSpPr>
          <p:nvPr>
            <p:ph type="title"/>
          </p:nvPr>
        </p:nvSpPr>
        <p:spPr>
          <a:xfrm>
            <a:off x="914400" y="914400"/>
            <a:ext cx="11332756" cy="924561"/>
          </a:xfrm>
        </p:spPr>
        <p:txBody>
          <a:bodyPr/>
          <a:lstStyle/>
          <a:p>
            <a:r>
              <a:rPr lang="en-US" dirty="0" err="1" smtClean="0"/>
              <a:t>inDrops</a:t>
            </a:r>
            <a:r>
              <a:rPr lang="en-US" dirty="0" smtClean="0"/>
              <a:t> Method Overview</a:t>
            </a:r>
            <a:endParaRPr lang="en-US" dirty="0"/>
          </a:p>
        </p:txBody>
      </p:sp>
    </p:spTree>
    <p:extLst>
      <p:ext uri="{BB962C8B-B14F-4D97-AF65-F5344CB8AC3E}">
        <p14:creationId xmlns:p14="http://schemas.microsoft.com/office/powerpoint/2010/main" val="423504303"/>
      </p:ext>
    </p:extLst>
  </p:cSld>
  <p:clrMapOvr>
    <a:masterClrMapping/>
  </p:clrMapOvr>
  <p:transition spd="slow"/>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490377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Introduction to Single Cell RNA Sequencing</a:t>
            </a:r>
          </a:p>
        </p:txBody>
      </p:sp>
      <p:sp>
        <p:nvSpPr>
          <p:cNvPr id="100" name="Rectangle 99"/>
          <p:cNvSpPr/>
          <p:nvPr/>
        </p:nvSpPr>
        <p:spPr>
          <a:xfrm>
            <a:off x="2799004" y="3144030"/>
            <a:ext cx="11743841" cy="4985980"/>
          </a:xfrm>
          <a:prstGeom prst="rect">
            <a:avLst/>
          </a:prstGeom>
        </p:spPr>
        <p:txBody>
          <a:bodyPr wrap="square">
            <a:spAutoFit/>
          </a:bodyPr>
          <a:lstStyle/>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Common applications of single cell RNA sequencing.</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Overview of single cell RNA sequencing platforms.</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Sample preparation and experimental design.</a:t>
            </a:r>
            <a:endParaRPr lang="en-US" sz="3600" dirty="0" smtClean="0">
              <a:solidFill>
                <a:schemeClr val="bg2">
                  <a:lumMod val="10000"/>
                </a:schemeClr>
              </a:solidFill>
            </a:endParaRP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Effects of sample prep and sample type on analysis.</a:t>
            </a:r>
            <a:endParaRPr lang="en-US" sz="2800" dirty="0" smtClean="0">
              <a:solidFill>
                <a:schemeClr val="bg2">
                  <a:lumMod val="10000"/>
                </a:schemeClr>
              </a:solidFill>
            </a:endParaRPr>
          </a:p>
        </p:txBody>
      </p:sp>
    </p:spTree>
    <p:extLst>
      <p:ext uri="{BB962C8B-B14F-4D97-AF65-F5344CB8AC3E}">
        <p14:creationId xmlns:p14="http://schemas.microsoft.com/office/powerpoint/2010/main" val="1002225194"/>
      </p:ext>
    </p:extLst>
  </p:cSld>
  <p:clrMapOvr>
    <a:masterClrMapping/>
  </p:clrMapOvr>
  <p:transition spd="slow"/>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3159740" cy="924561"/>
          </a:xfrm>
        </p:spPr>
        <p:txBody>
          <a:bodyPr/>
          <a:lstStyle/>
          <a:p>
            <a:r>
              <a:rPr lang="en-US" dirty="0" err="1" smtClean="0"/>
              <a:t>scRNA-seq</a:t>
            </a:r>
            <a:r>
              <a:rPr lang="en-US" dirty="0" smtClean="0"/>
              <a:t> Library Structure (</a:t>
            </a:r>
            <a:r>
              <a:rPr lang="en-US" dirty="0" err="1" smtClean="0"/>
              <a:t>inDrops</a:t>
            </a:r>
            <a:r>
              <a:rPr lang="en-US" dirty="0" smtClean="0"/>
              <a:t>)</a:t>
            </a:r>
            <a:endParaRPr lang="en-US" dirty="0"/>
          </a:p>
        </p:txBody>
      </p:sp>
      <p:grpSp>
        <p:nvGrpSpPr>
          <p:cNvPr id="14" name="Group 13"/>
          <p:cNvGrpSpPr/>
          <p:nvPr/>
        </p:nvGrpSpPr>
        <p:grpSpPr>
          <a:xfrm>
            <a:off x="2753114" y="2598920"/>
            <a:ext cx="11957541" cy="2926080"/>
            <a:chOff x="523629" y="2987041"/>
            <a:chExt cx="11957541" cy="2926080"/>
          </a:xfrm>
        </p:grpSpPr>
        <p:pic>
          <p:nvPicPr>
            <p:cNvPr id="17" name="Picture 2" descr="structure"/>
            <p:cNvPicPr>
              <a:picLocks noChangeAspect="1" noChangeArrowheads="1"/>
            </p:cNvPicPr>
            <p:nvPr/>
          </p:nvPicPr>
          <p:blipFill rotWithShape="1">
            <a:blip r:embed="rId3">
              <a:extLst>
                <a:ext uri="{28A0092B-C50C-407E-A947-70E740481C1C}">
                  <a14:useLocalDpi xmlns:a14="http://schemas.microsoft.com/office/drawing/2010/main" val="0"/>
                </a:ext>
              </a:extLst>
            </a:blip>
            <a:srcRect l="925" t="18355" r="-925" b="-5049"/>
            <a:stretch/>
          </p:blipFill>
          <p:spPr bwMode="auto">
            <a:xfrm>
              <a:off x="523629" y="2987041"/>
              <a:ext cx="11957541" cy="2926080"/>
            </a:xfrm>
            <a:prstGeom prst="rect">
              <a:avLst/>
            </a:prstGeom>
            <a:solidFill>
              <a:srgbClr val="FFFFFF"/>
            </a:solidFill>
          </p:spPr>
        </p:pic>
        <p:sp>
          <p:nvSpPr>
            <p:cNvPr id="18" name="Wave 17"/>
            <p:cNvSpPr/>
            <p:nvPr/>
          </p:nvSpPr>
          <p:spPr>
            <a:xfrm>
              <a:off x="7590969" y="3926118"/>
              <a:ext cx="1513954" cy="357052"/>
            </a:xfrm>
            <a:prstGeom prst="wave">
              <a:avLst>
                <a:gd name="adj1" fmla="val 12500"/>
                <a:gd name="adj2" fmla="val 503"/>
              </a:avLst>
            </a:prstGeom>
            <a:solidFill>
              <a:schemeClr val="tx1">
                <a:lumMod val="60000"/>
                <a:lumOff val="4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9" name="TextBox 18"/>
            <p:cNvSpPr txBox="1"/>
            <p:nvPr/>
          </p:nvSpPr>
          <p:spPr>
            <a:xfrm>
              <a:off x="7551891" y="3537736"/>
              <a:ext cx="1017920" cy="37030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7F8BA0"/>
                  </a:solidFill>
                  <a:effectLst/>
                  <a:uFillTx/>
                  <a:latin typeface="+mn-lt"/>
                  <a:ea typeface="+mn-ea"/>
                  <a:cs typeface="+mn-cs"/>
                  <a:sym typeface="Helvetica Neue Light"/>
                </a:rPr>
                <a:t>Barcode</a:t>
              </a:r>
              <a:endParaRPr kumimoji="0" lang="en-US" sz="2000" b="0" i="0" u="none" strike="noStrike" cap="none" spc="0" normalizeH="0" baseline="0" dirty="0">
                <a:ln>
                  <a:noFill/>
                </a:ln>
                <a:solidFill>
                  <a:srgbClr val="7F8BA0"/>
                </a:solidFill>
                <a:effectLst/>
                <a:uFillTx/>
                <a:latin typeface="+mn-lt"/>
                <a:ea typeface="+mn-ea"/>
                <a:cs typeface="+mn-cs"/>
                <a:sym typeface="Helvetica Neue Light"/>
              </a:endParaRPr>
            </a:p>
          </p:txBody>
        </p:sp>
        <p:sp>
          <p:nvSpPr>
            <p:cNvPr id="20" name="Rectangle 19"/>
            <p:cNvSpPr/>
            <p:nvPr/>
          </p:nvSpPr>
          <p:spPr>
            <a:xfrm>
              <a:off x="1336436" y="4009293"/>
              <a:ext cx="617410" cy="171940"/>
            </a:xfrm>
            <a:prstGeom prst="rect">
              <a:avLst/>
            </a:prstGeom>
            <a:solidFill>
              <a:srgbClr val="00B0F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cxnSp>
          <p:nvCxnSpPr>
            <p:cNvPr id="21" name="Straight Connector 20"/>
            <p:cNvCxnSpPr/>
            <p:nvPr/>
          </p:nvCxnSpPr>
          <p:spPr>
            <a:xfrm>
              <a:off x="1875693" y="4384431"/>
              <a:ext cx="1219200"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22" name="Straight Connector 21"/>
            <p:cNvCxnSpPr/>
            <p:nvPr/>
          </p:nvCxnSpPr>
          <p:spPr>
            <a:xfrm>
              <a:off x="1899138" y="4384431"/>
              <a:ext cx="320431" cy="187569"/>
            </a:xfrm>
            <a:prstGeom prst="line">
              <a:avLst/>
            </a:prstGeom>
            <a:ln/>
          </p:spPr>
          <p:style>
            <a:lnRef idx="3">
              <a:schemeClr val="accent5"/>
            </a:lnRef>
            <a:fillRef idx="0">
              <a:schemeClr val="accent5"/>
            </a:fillRef>
            <a:effectRef idx="2">
              <a:schemeClr val="accent5"/>
            </a:effectRef>
            <a:fontRef idx="minor">
              <a:schemeClr val="tx1"/>
            </a:fontRef>
          </p:style>
        </p:cxnSp>
        <p:sp>
          <p:nvSpPr>
            <p:cNvPr id="23" name="TextBox 22"/>
            <p:cNvSpPr txBox="1"/>
            <p:nvPr/>
          </p:nvSpPr>
          <p:spPr>
            <a:xfrm>
              <a:off x="8826294" y="3216032"/>
              <a:ext cx="1699196" cy="370307"/>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7C42A8"/>
                  </a:solidFill>
                  <a:effectLst/>
                  <a:uFillTx/>
                  <a:latin typeface="+mn-lt"/>
                  <a:ea typeface="+mn-ea"/>
                  <a:cs typeface="+mn-cs"/>
                  <a:sym typeface="Helvetica Neue Light"/>
                </a:rPr>
                <a:t>Index 1 primer</a:t>
              </a:r>
              <a:endParaRPr kumimoji="0" lang="en-US" sz="2000" b="0" i="0" u="none" strike="noStrike" cap="none" spc="0" normalizeH="0" baseline="0" dirty="0">
                <a:ln>
                  <a:noFill/>
                </a:ln>
                <a:solidFill>
                  <a:srgbClr val="7C42A8"/>
                </a:solidFill>
                <a:effectLst/>
                <a:uFillTx/>
                <a:latin typeface="+mn-lt"/>
                <a:ea typeface="+mn-ea"/>
                <a:cs typeface="+mn-cs"/>
                <a:sym typeface="Helvetica Neue Light"/>
              </a:endParaRPr>
            </a:p>
          </p:txBody>
        </p:sp>
        <p:sp>
          <p:nvSpPr>
            <p:cNvPr id="24" name="TextBox 23"/>
            <p:cNvSpPr txBox="1"/>
            <p:nvPr/>
          </p:nvSpPr>
          <p:spPr>
            <a:xfrm rot="10800000">
              <a:off x="1752925" y="4666640"/>
              <a:ext cx="1699196" cy="370307"/>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D96666"/>
                  </a:solidFill>
                  <a:effectLst/>
                  <a:uFillTx/>
                  <a:latin typeface="+mn-lt"/>
                  <a:ea typeface="+mn-ea"/>
                  <a:cs typeface="+mn-cs"/>
                  <a:sym typeface="Helvetica Neue Light"/>
                </a:rPr>
                <a:t>Index 2 primer</a:t>
              </a:r>
              <a:endParaRPr kumimoji="0" lang="en-US" sz="2000" b="0" i="0" u="none" strike="noStrike" cap="none" spc="0" normalizeH="0" baseline="0" dirty="0">
                <a:ln>
                  <a:noFill/>
                </a:ln>
                <a:solidFill>
                  <a:srgbClr val="D96666"/>
                </a:solidFill>
                <a:effectLst/>
                <a:uFillTx/>
                <a:latin typeface="+mn-lt"/>
                <a:ea typeface="+mn-ea"/>
                <a:cs typeface="+mn-cs"/>
                <a:sym typeface="Helvetica Neue Light"/>
              </a:endParaRPr>
            </a:p>
          </p:txBody>
        </p:sp>
        <p:cxnSp>
          <p:nvCxnSpPr>
            <p:cNvPr id="25" name="Straight Arrow Connector 24"/>
            <p:cNvCxnSpPr/>
            <p:nvPr/>
          </p:nvCxnSpPr>
          <p:spPr>
            <a:xfrm flipH="1">
              <a:off x="1285274" y="4384431"/>
              <a:ext cx="561432" cy="0"/>
            </a:xfrm>
            <a:prstGeom prst="straightConnector1">
              <a:avLst/>
            </a:prstGeom>
            <a:noFill/>
            <a:ln w="25400" cap="flat">
              <a:solidFill>
                <a:srgbClr val="00B1F2"/>
              </a:solidFill>
              <a:prstDash val="dash"/>
              <a:miter lim="400000"/>
              <a:headEnd type="none"/>
              <a:tailEnd type="arrow"/>
            </a:ln>
            <a:effectLst/>
            <a:sp3d/>
          </p:spPr>
          <p:style>
            <a:lnRef idx="0">
              <a:scrgbClr r="0" g="0" b="0"/>
            </a:lnRef>
            <a:fillRef idx="0">
              <a:scrgbClr r="0" g="0" b="0"/>
            </a:fillRef>
            <a:effectRef idx="0">
              <a:scrgbClr r="0" g="0" b="0"/>
            </a:effectRef>
            <a:fontRef idx="none"/>
          </p:style>
        </p:cxnSp>
        <p:sp>
          <p:nvSpPr>
            <p:cNvPr id="26" name="TextBox 25"/>
            <p:cNvSpPr txBox="1"/>
            <p:nvPr/>
          </p:nvSpPr>
          <p:spPr>
            <a:xfrm>
              <a:off x="1319196" y="3698246"/>
              <a:ext cx="687702" cy="308752"/>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BDFF"/>
                  </a:solidFill>
                  <a:effectLst/>
                  <a:uFillTx/>
                  <a:latin typeface="+mn-lt"/>
                  <a:ea typeface="+mn-ea"/>
                  <a:cs typeface="+mn-cs"/>
                  <a:sym typeface="Helvetica Neue Light"/>
                </a:rPr>
                <a:t>INDEX</a:t>
              </a:r>
              <a:endParaRPr kumimoji="0" lang="en-US" sz="1800" b="0" i="0" u="none" strike="noStrike" cap="none" spc="0" normalizeH="0" baseline="0" dirty="0">
                <a:ln>
                  <a:noFill/>
                </a:ln>
                <a:solidFill>
                  <a:srgbClr val="00BDFF"/>
                </a:solidFill>
                <a:effectLst/>
                <a:uFillTx/>
                <a:latin typeface="+mn-lt"/>
                <a:ea typeface="+mn-ea"/>
                <a:cs typeface="+mn-cs"/>
                <a:sym typeface="Helvetica Neue Light"/>
              </a:endParaRPr>
            </a:p>
          </p:txBody>
        </p:sp>
      </p:grpSp>
      <p:graphicFrame>
        <p:nvGraphicFramePr>
          <p:cNvPr id="3" name="Table 2"/>
          <p:cNvGraphicFramePr>
            <a:graphicFrameLocks noGrp="1"/>
          </p:cNvGraphicFramePr>
          <p:nvPr>
            <p:extLst>
              <p:ext uri="{D42A27DB-BD31-4B8C-83A1-F6EECF244321}">
                <p14:modId xmlns:p14="http://schemas.microsoft.com/office/powerpoint/2010/main" val="2037445523"/>
              </p:ext>
            </p:extLst>
          </p:nvPr>
        </p:nvGraphicFramePr>
        <p:xfrm>
          <a:off x="1328410" y="5588835"/>
          <a:ext cx="14685029" cy="3651900"/>
        </p:xfrm>
        <a:graphic>
          <a:graphicData uri="http://schemas.openxmlformats.org/drawingml/2006/table">
            <a:tbl>
              <a:tblPr firstRow="1">
                <a:tableStyleId>{4C3C2611-4C71-4FC5-86AE-919BDF0F9419}</a:tableStyleId>
              </a:tblPr>
              <a:tblGrid>
                <a:gridCol w="3286178">
                  <a:extLst>
                    <a:ext uri="{9D8B030D-6E8A-4147-A177-3AD203B41FA5}">
                      <a16:colId xmlns:a16="http://schemas.microsoft.com/office/drawing/2014/main" val="3075465863"/>
                    </a:ext>
                  </a:extLst>
                </a:gridCol>
                <a:gridCol w="4219699">
                  <a:extLst>
                    <a:ext uri="{9D8B030D-6E8A-4147-A177-3AD203B41FA5}">
                      <a16:colId xmlns:a16="http://schemas.microsoft.com/office/drawing/2014/main" val="2250271962"/>
                    </a:ext>
                  </a:extLst>
                </a:gridCol>
                <a:gridCol w="2435531">
                  <a:extLst>
                    <a:ext uri="{9D8B030D-6E8A-4147-A177-3AD203B41FA5}">
                      <a16:colId xmlns:a16="http://schemas.microsoft.com/office/drawing/2014/main" val="1907375741"/>
                    </a:ext>
                  </a:extLst>
                </a:gridCol>
                <a:gridCol w="4743621">
                  <a:extLst>
                    <a:ext uri="{9D8B030D-6E8A-4147-A177-3AD203B41FA5}">
                      <a16:colId xmlns:a16="http://schemas.microsoft.com/office/drawing/2014/main" val="3167196767"/>
                    </a:ext>
                  </a:extLst>
                </a:gridCol>
              </a:tblGrid>
              <a:tr h="1036684">
                <a:tc>
                  <a:txBody>
                    <a:bodyPr/>
                    <a:lstStyle/>
                    <a:p>
                      <a:pPr algn="ctr" fontAlgn="b"/>
                      <a:r>
                        <a:rPr lang="en-US" sz="2800" u="none" strike="noStrike" dirty="0">
                          <a:effectLst/>
                        </a:rPr>
                        <a:t>Sequencing Read</a:t>
                      </a:r>
                      <a:endParaRPr lang="en-US" sz="2800" b="1" i="0" u="none" strike="noStrike" dirty="0">
                        <a:solidFill>
                          <a:srgbClr val="307ED6"/>
                        </a:solidFill>
                        <a:effectLst/>
                        <a:latin typeface="Calibri" panose="020F0502020204030204" pitchFamily="34" charset="0"/>
                      </a:endParaRPr>
                    </a:p>
                  </a:txBody>
                  <a:tcPr marL="5443" marR="5443" marT="544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7ED6"/>
                    </a:solidFill>
                  </a:tcPr>
                </a:tc>
                <a:tc>
                  <a:txBody>
                    <a:bodyPr/>
                    <a:lstStyle/>
                    <a:p>
                      <a:pPr algn="ctr" fontAlgn="b"/>
                      <a:r>
                        <a:rPr lang="en-US" sz="2800" u="none" strike="noStrike" dirty="0">
                          <a:effectLst/>
                        </a:rPr>
                        <a:t>Description</a:t>
                      </a:r>
                      <a:endParaRPr lang="en-US" sz="2800" b="1" i="0" u="none" strike="noStrike" dirty="0">
                        <a:solidFill>
                          <a:srgbClr val="307ED6"/>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7ED6"/>
                    </a:solidFill>
                  </a:tcPr>
                </a:tc>
                <a:tc>
                  <a:txBody>
                    <a:bodyPr/>
                    <a:lstStyle/>
                    <a:p>
                      <a:pPr algn="ctr" fontAlgn="b"/>
                      <a:r>
                        <a:rPr lang="en-US" sz="2800" u="none" strike="noStrike" dirty="0">
                          <a:effectLst/>
                        </a:rPr>
                        <a:t>Number of Cycles</a:t>
                      </a:r>
                      <a:endParaRPr lang="en-US" sz="2800" b="1" i="0" u="none" strike="noStrike" dirty="0">
                        <a:solidFill>
                          <a:srgbClr val="307ED6"/>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7ED6"/>
                    </a:solidFill>
                  </a:tcPr>
                </a:tc>
                <a:tc>
                  <a:txBody>
                    <a:bodyPr/>
                    <a:lstStyle/>
                    <a:p>
                      <a:pPr algn="ctr" fontAlgn="b"/>
                      <a:r>
                        <a:rPr lang="en-US" sz="2800" u="none" strike="noStrike" dirty="0">
                          <a:effectLst/>
                        </a:rPr>
                        <a:t>Notes</a:t>
                      </a:r>
                      <a:endParaRPr lang="en-US" sz="2800" b="1" i="0" u="none" strike="noStrike" dirty="0">
                        <a:solidFill>
                          <a:srgbClr val="307ED6"/>
                        </a:solidFill>
                        <a:effectLst/>
                        <a:latin typeface="Calibri" panose="020F0502020204030204" pitchFamily="34" charset="0"/>
                      </a:endParaRPr>
                    </a:p>
                  </a:txBody>
                  <a:tcPr marL="5443" marR="5443" marT="544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7ED6"/>
                    </a:solidFill>
                  </a:tcPr>
                </a:tc>
                <a:extLst>
                  <a:ext uri="{0D108BD9-81ED-4DB2-BD59-A6C34878D82A}">
                    <a16:rowId xmlns:a16="http://schemas.microsoft.com/office/drawing/2014/main" val="3548743769"/>
                  </a:ext>
                </a:extLst>
              </a:tr>
              <a:tr h="667047">
                <a:tc>
                  <a:txBody>
                    <a:bodyPr/>
                    <a:lstStyle/>
                    <a:p>
                      <a:pPr algn="ctr" rtl="0" fontAlgn="ctr"/>
                      <a:r>
                        <a:rPr lang="en-US" sz="2400" u="none" strike="noStrike" dirty="0">
                          <a:effectLst/>
                        </a:rPr>
                        <a:t>Read1</a:t>
                      </a:r>
                      <a:endParaRPr lang="en-US" sz="2400" b="0" i="0" u="none" strike="noStrike" dirty="0">
                        <a:solidFill>
                          <a:srgbClr val="3B424F"/>
                        </a:solidFill>
                        <a:effectLst/>
                        <a:latin typeface="Helvetica Neue Light"/>
                      </a:endParaRPr>
                    </a:p>
                  </a:txBody>
                  <a:tcPr marL="5443" marR="5443" marT="544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Insert (Transcript)</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61</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2400" u="none" strike="noStrike" dirty="0">
                          <a:effectLst/>
                        </a:rPr>
                        <a:t>Can read longer into transcript </a:t>
                      </a:r>
                      <a:r>
                        <a:rPr lang="en-US" sz="2400" u="none" strike="noStrike" dirty="0" smtClean="0">
                          <a:effectLst/>
                        </a:rPr>
                        <a:t>if</a:t>
                      </a:r>
                      <a:r>
                        <a:rPr lang="en-US" sz="2400" u="none" strike="noStrike" baseline="0" dirty="0" smtClean="0">
                          <a:effectLst/>
                        </a:rPr>
                        <a:t> desired</a:t>
                      </a:r>
                      <a:endParaRPr lang="en-US" sz="2400" b="0" i="0" u="none" strike="noStrike" dirty="0">
                        <a:solidFill>
                          <a:srgbClr val="3B424F"/>
                        </a:solidFill>
                        <a:effectLst/>
                        <a:latin typeface="Helvetica Neue Light"/>
                      </a:endParaRPr>
                    </a:p>
                  </a:txBody>
                  <a:tcPr marL="5443" marR="5443" marT="54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9838403"/>
                  </a:ext>
                </a:extLst>
              </a:tr>
              <a:tr h="493738">
                <a:tc>
                  <a:txBody>
                    <a:bodyPr/>
                    <a:lstStyle/>
                    <a:p>
                      <a:pPr algn="ctr" rtl="0" fontAlgn="ctr"/>
                      <a:r>
                        <a:rPr lang="en-US" sz="2400" b="0" i="0" u="none" strike="noStrike" dirty="0" smtClean="0">
                          <a:solidFill>
                            <a:srgbClr val="000000"/>
                          </a:solidFill>
                          <a:effectLst/>
                          <a:latin typeface="Helvetica Light"/>
                        </a:rPr>
                        <a:t>I7</a:t>
                      </a:r>
                      <a:r>
                        <a:rPr lang="en-US" sz="2400" b="0" i="0" u="none" strike="noStrike" baseline="0" dirty="0" smtClean="0">
                          <a:solidFill>
                            <a:srgbClr val="000000"/>
                          </a:solidFill>
                          <a:effectLst/>
                          <a:latin typeface="Helvetica Light"/>
                        </a:rPr>
                        <a:t> index</a:t>
                      </a:r>
                      <a:endParaRPr lang="en-US" sz="2400" b="0" i="0" u="none" strike="noStrike" dirty="0">
                        <a:solidFill>
                          <a:srgbClr val="3B424F"/>
                        </a:solidFill>
                        <a:effectLst/>
                        <a:latin typeface="Helvetica Neue Light"/>
                      </a:endParaRPr>
                    </a:p>
                  </a:txBody>
                  <a:tcPr marL="5443" marR="5443" marT="544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Single Cell Barcode</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8</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2400" u="none" strike="noStrike" dirty="0" smtClean="0">
                          <a:effectLst/>
                        </a:rPr>
                        <a:t>Reads</a:t>
                      </a:r>
                      <a:r>
                        <a:rPr lang="en-US" sz="2400" u="none" strike="noStrike" baseline="0" dirty="0" smtClean="0">
                          <a:effectLst/>
                        </a:rPr>
                        <a:t> first half of barcode</a:t>
                      </a:r>
                      <a:r>
                        <a:rPr lang="en-US" sz="2400" u="none" strike="noStrike" dirty="0">
                          <a:effectLst/>
                        </a:rPr>
                        <a:t> </a:t>
                      </a:r>
                      <a:endParaRPr lang="en-US" sz="2400" b="0" i="0" u="none" strike="noStrike" dirty="0">
                        <a:solidFill>
                          <a:srgbClr val="3B424F"/>
                        </a:solidFill>
                        <a:effectLst/>
                        <a:latin typeface="Helvetica Neue Light"/>
                      </a:endParaRPr>
                    </a:p>
                  </a:txBody>
                  <a:tcPr marL="5443" marR="5443" marT="54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4072623"/>
                  </a:ext>
                </a:extLst>
              </a:tr>
              <a:tr h="495300">
                <a:tc>
                  <a:txBody>
                    <a:bodyPr/>
                    <a:lstStyle/>
                    <a:p>
                      <a:pPr algn="ctr" rtl="0" fontAlgn="ctr"/>
                      <a:r>
                        <a:rPr lang="en-US" sz="2400" b="0" i="0" u="none" strike="noStrike" dirty="0" smtClean="0">
                          <a:solidFill>
                            <a:srgbClr val="000000"/>
                          </a:solidFill>
                          <a:effectLst/>
                          <a:latin typeface="Helvetica Light"/>
                        </a:rPr>
                        <a:t>I5</a:t>
                      </a:r>
                      <a:r>
                        <a:rPr lang="en-US" sz="2400" b="0" i="0" u="none" strike="noStrike" baseline="0" dirty="0" smtClean="0">
                          <a:solidFill>
                            <a:srgbClr val="000000"/>
                          </a:solidFill>
                          <a:effectLst/>
                          <a:latin typeface="Helvetica Light"/>
                        </a:rPr>
                        <a:t> index</a:t>
                      </a:r>
                      <a:endParaRPr lang="en-US" sz="2400" b="0" i="0" u="none" strike="noStrike" dirty="0">
                        <a:solidFill>
                          <a:srgbClr val="3B424F"/>
                        </a:solidFill>
                        <a:effectLst/>
                        <a:latin typeface="Helvetica Neue Light"/>
                      </a:endParaRPr>
                    </a:p>
                  </a:txBody>
                  <a:tcPr marL="5443" marR="5443" marT="544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Library Index</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8</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2400" u="none" strike="noStrike" dirty="0">
                          <a:effectLst/>
                        </a:rPr>
                        <a:t> </a:t>
                      </a:r>
                      <a:r>
                        <a:rPr lang="en-US" sz="2400" u="none" strike="noStrike" dirty="0" smtClean="0">
                          <a:effectLst/>
                        </a:rPr>
                        <a:t>Distinguish multiplexed samples</a:t>
                      </a:r>
                      <a:endParaRPr lang="en-US" sz="2400" b="0" i="0" u="none" strike="noStrike" dirty="0">
                        <a:solidFill>
                          <a:srgbClr val="3B424F"/>
                        </a:solidFill>
                        <a:effectLst/>
                        <a:latin typeface="Helvetica Neue Light"/>
                      </a:endParaRPr>
                    </a:p>
                  </a:txBody>
                  <a:tcPr marL="5443" marR="5443" marT="54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626910"/>
                  </a:ext>
                </a:extLst>
              </a:tr>
              <a:tr h="889215">
                <a:tc>
                  <a:txBody>
                    <a:bodyPr/>
                    <a:lstStyle/>
                    <a:p>
                      <a:pPr algn="ctr" rtl="0" fontAlgn="ctr"/>
                      <a:r>
                        <a:rPr lang="en-US" sz="2400" u="none" strike="noStrike" dirty="0">
                          <a:effectLst/>
                        </a:rPr>
                        <a:t>Read </a:t>
                      </a:r>
                      <a:r>
                        <a:rPr lang="en-US" sz="2400" u="none" strike="noStrike" dirty="0" smtClean="0">
                          <a:effectLst/>
                        </a:rPr>
                        <a:t>2</a:t>
                      </a:r>
                      <a:endParaRPr lang="en-US" sz="2400" b="0" i="0" u="none" strike="noStrike" dirty="0">
                        <a:solidFill>
                          <a:srgbClr val="3B424F"/>
                        </a:solidFill>
                        <a:effectLst/>
                        <a:latin typeface="Helvetica Neue Light"/>
                      </a:endParaRPr>
                    </a:p>
                  </a:txBody>
                  <a:tcPr marL="5443" marR="5443" marT="544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Single Cell Barcode &amp; UMI</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u="none" strike="noStrike" dirty="0">
                          <a:effectLst/>
                        </a:rPr>
                        <a:t>14</a:t>
                      </a:r>
                      <a:endParaRPr lang="en-US" sz="2400" b="0" i="0" u="none" strike="noStrike" dirty="0">
                        <a:solidFill>
                          <a:srgbClr val="000000"/>
                        </a:solidFill>
                        <a:effectLst/>
                        <a:latin typeface="Calibri" panose="020F0502020204030204" pitchFamily="34" charset="0"/>
                      </a:endParaRPr>
                    </a:p>
                  </a:txBody>
                  <a:tcPr marL="5443" marR="5443" marT="5443"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2400" u="none" strike="noStrike" dirty="0">
                          <a:effectLst/>
                        </a:rPr>
                        <a:t>Reading longer will </a:t>
                      </a:r>
                      <a:r>
                        <a:rPr lang="en-US" sz="2400" u="none" strike="noStrike" dirty="0" smtClean="0">
                          <a:effectLst/>
                        </a:rPr>
                        <a:t>read </a:t>
                      </a:r>
                      <a:r>
                        <a:rPr lang="en-US" sz="2400" u="none" strike="noStrike" dirty="0">
                          <a:effectLst/>
                        </a:rPr>
                        <a:t>into </a:t>
                      </a:r>
                      <a:r>
                        <a:rPr lang="en-US" sz="2400" u="none" strike="noStrike" dirty="0" err="1">
                          <a:effectLst/>
                        </a:rPr>
                        <a:t>PolyA</a:t>
                      </a:r>
                      <a:r>
                        <a:rPr lang="en-US" sz="2400" u="none" strike="noStrike" dirty="0">
                          <a:effectLst/>
                        </a:rPr>
                        <a:t> </a:t>
                      </a:r>
                      <a:r>
                        <a:rPr lang="en-US" sz="2400" u="none" strike="noStrike" dirty="0" smtClean="0">
                          <a:effectLst/>
                        </a:rPr>
                        <a:t>tail.</a:t>
                      </a:r>
                      <a:endParaRPr lang="en-US" sz="2400" b="0" i="0" u="none" strike="noStrike" dirty="0">
                        <a:solidFill>
                          <a:srgbClr val="3B424F"/>
                        </a:solidFill>
                        <a:effectLst/>
                        <a:latin typeface="Helvetica Neue Light"/>
                      </a:endParaRPr>
                    </a:p>
                  </a:txBody>
                  <a:tcPr marL="5443" marR="5443" marT="544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11414"/>
                  </a:ext>
                </a:extLst>
              </a:tr>
            </a:tbl>
          </a:graphicData>
        </a:graphic>
      </p:graphicFrame>
    </p:spTree>
    <p:extLst>
      <p:ext uri="{BB962C8B-B14F-4D97-AF65-F5344CB8AC3E}">
        <p14:creationId xmlns:p14="http://schemas.microsoft.com/office/powerpoint/2010/main" val="47904748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1.bp.blogspot.com/-DB4WB-T6egc/WErA01bJQdI/AAAAAAAACes/kNCqU3xu3wcLZIx6sDXrH9IuWL67axnvgCEw/s1600/10X%2Bupdate%2Bseminar%2B-%2Bsingle%2Bcell%2B3%2527mRNA-seq%2Bchemis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6904" y="2826087"/>
            <a:ext cx="6858000" cy="6249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t="10715"/>
          <a:stretch/>
        </p:blipFill>
        <p:spPr>
          <a:xfrm>
            <a:off x="914400" y="3176833"/>
            <a:ext cx="8373842" cy="3299382"/>
          </a:xfrm>
          <a:prstGeom prst="rect">
            <a:avLst/>
          </a:prstGeom>
        </p:spPr>
      </p:pic>
      <p:sp>
        <p:nvSpPr>
          <p:cNvPr id="8" name="Rectangle 7"/>
          <p:cNvSpPr/>
          <p:nvPr/>
        </p:nvSpPr>
        <p:spPr>
          <a:xfrm>
            <a:off x="714544" y="6665180"/>
            <a:ext cx="10555645" cy="1785104"/>
          </a:xfrm>
          <a:prstGeom prst="rect">
            <a:avLst/>
          </a:prstGeom>
        </p:spPr>
        <p:txBody>
          <a:bodyPr wrap="square">
            <a:spAutoFit/>
          </a:bodyPr>
          <a:lstStyle/>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000" dirty="0">
                <a:solidFill>
                  <a:schemeClr val="bg2">
                    <a:lumMod val="10000"/>
                  </a:schemeClr>
                </a:solidFill>
              </a:rPr>
              <a:t>Lysis and reverse transcription occurs in the beads</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000" dirty="0">
                <a:solidFill>
                  <a:schemeClr val="bg2">
                    <a:lumMod val="10000"/>
                  </a:schemeClr>
                </a:solidFill>
              </a:rPr>
              <a:t>Samples are frozen after RT as RNA:DNA hybrid in gel</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000" dirty="0">
                <a:solidFill>
                  <a:schemeClr val="bg2">
                    <a:lumMod val="10000"/>
                  </a:schemeClr>
                </a:solidFill>
              </a:rPr>
              <a:t>Library prep is </a:t>
            </a:r>
            <a:r>
              <a:rPr lang="en-US" sz="3000" dirty="0" smtClean="0">
                <a:solidFill>
                  <a:schemeClr val="bg2">
                    <a:lumMod val="10000"/>
                  </a:schemeClr>
                </a:solidFill>
              </a:rPr>
              <a:t>similar to SMART-</a:t>
            </a:r>
            <a:r>
              <a:rPr lang="en-US" sz="3000" dirty="0" err="1" smtClean="0">
                <a:solidFill>
                  <a:schemeClr val="bg2">
                    <a:lumMod val="10000"/>
                  </a:schemeClr>
                </a:solidFill>
              </a:rPr>
              <a:t>seq</a:t>
            </a:r>
            <a:r>
              <a:rPr lang="en-US" sz="3000" dirty="0" smtClean="0">
                <a:solidFill>
                  <a:schemeClr val="bg2">
                    <a:lumMod val="10000"/>
                  </a:schemeClr>
                </a:solidFill>
              </a:rPr>
              <a:t> method</a:t>
            </a:r>
            <a:endParaRPr lang="en-US" sz="3000" dirty="0">
              <a:solidFill>
                <a:schemeClr val="bg2">
                  <a:lumMod val="10000"/>
                </a:schemeClr>
              </a:solidFill>
            </a:endParaRPr>
          </a:p>
        </p:txBody>
      </p:sp>
      <p:sp>
        <p:nvSpPr>
          <p:cNvPr id="11" name="Title 1"/>
          <p:cNvSpPr>
            <a:spLocks noGrp="1"/>
          </p:cNvSpPr>
          <p:nvPr>
            <p:ph type="title"/>
          </p:nvPr>
        </p:nvSpPr>
        <p:spPr>
          <a:xfrm>
            <a:off x="914400" y="914400"/>
            <a:ext cx="11332756" cy="924561"/>
          </a:xfrm>
        </p:spPr>
        <p:txBody>
          <a:bodyPr/>
          <a:lstStyle/>
          <a:p>
            <a:r>
              <a:rPr lang="en-US" dirty="0" smtClean="0"/>
              <a:t>10x Genomics Method Overview</a:t>
            </a:r>
            <a:endParaRPr lang="en-US" dirty="0"/>
          </a:p>
        </p:txBody>
      </p:sp>
    </p:spTree>
    <p:extLst>
      <p:ext uri="{BB962C8B-B14F-4D97-AF65-F5344CB8AC3E}">
        <p14:creationId xmlns:p14="http://schemas.microsoft.com/office/powerpoint/2010/main" val="892320749"/>
      </p:ext>
    </p:extLst>
  </p:cSld>
  <p:clrMapOvr>
    <a:masterClrMapping/>
  </p:clrMapOvr>
  <p:transition spd="slow"/>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914400" y="914400"/>
            <a:ext cx="11332756" cy="924561"/>
          </a:xfrm>
        </p:spPr>
        <p:txBody>
          <a:bodyPr/>
          <a:lstStyle/>
          <a:p>
            <a:r>
              <a:rPr lang="en-US" dirty="0" smtClean="0"/>
              <a:t>10x Genomics Method Overview</a:t>
            </a:r>
            <a:endParaRPr lang="en-US" dirty="0"/>
          </a:p>
        </p:txBody>
      </p:sp>
      <p:pic>
        <p:nvPicPr>
          <p:cNvPr id="2" name="Picture 1"/>
          <p:cNvPicPr>
            <a:picLocks noChangeAspect="1"/>
          </p:cNvPicPr>
          <p:nvPr/>
        </p:nvPicPr>
        <p:blipFill rotWithShape="1">
          <a:blip r:embed="rId3"/>
          <a:srcRect l="1484" t="14095"/>
          <a:stretch/>
        </p:blipFill>
        <p:spPr>
          <a:xfrm>
            <a:off x="2656691" y="2667785"/>
            <a:ext cx="12028467" cy="6583680"/>
          </a:xfrm>
          <a:prstGeom prst="rect">
            <a:avLst/>
          </a:prstGeom>
        </p:spPr>
      </p:pic>
      <p:sp>
        <p:nvSpPr>
          <p:cNvPr id="3" name="Rectangle 2"/>
          <p:cNvSpPr/>
          <p:nvPr/>
        </p:nvSpPr>
        <p:spPr>
          <a:xfrm>
            <a:off x="14177913" y="8927184"/>
            <a:ext cx="507245" cy="324281"/>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17667574"/>
      </p:ext>
    </p:extLst>
  </p:cSld>
  <p:clrMapOvr>
    <a:masterClrMapping/>
  </p:clrMapOvr>
  <p:transition spd="slow"/>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0"/>
          <p:cNvSpPr txBox="1">
            <a:spLocks/>
          </p:cNvSpPr>
          <p:nvPr/>
        </p:nvSpPr>
        <p:spPr>
          <a:xfrm>
            <a:off x="2351013" y="2869348"/>
            <a:ext cx="12665830" cy="5916512"/>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t"/>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Rate of doublets depends on the cell density and the flow rate used for encapsulation.</a:t>
            </a:r>
          </a:p>
          <a:p>
            <a:pPr marL="457200" lvl="1" indent="-457200" hangingPunct="1">
              <a:lnSpc>
                <a:spcPct val="130000"/>
              </a:lnSpc>
              <a:spcBef>
                <a:spcPts val="1200"/>
              </a:spcBef>
              <a:buClr>
                <a:srgbClr val="307ED6"/>
              </a:buClr>
              <a:buSzPct val="75000"/>
              <a:buFont typeface="Arial" panose="020B0604020202020204" pitchFamily="34" charset="0"/>
              <a:buChar char="•"/>
              <a:defRPr sz="3500">
                <a:solidFill>
                  <a:srgbClr val="FFBC00"/>
                </a:solidFill>
              </a:defRPr>
            </a:pPr>
            <a:endParaRPr lang="en-US" sz="2801" dirty="0">
              <a:solidFill>
                <a:schemeClr val="bg2">
                  <a:lumMod val="10000"/>
                </a:schemeClr>
              </a:solidFill>
            </a:endParaRPr>
          </a:p>
          <a:p>
            <a:pPr marL="457200" lvl="1" indent="-457200" hangingPunct="1">
              <a:lnSpc>
                <a:spcPct val="130000"/>
              </a:lnSpc>
              <a:spcBef>
                <a:spcPts val="1200"/>
              </a:spcBef>
              <a:buClr>
                <a:srgbClr val="307ED6"/>
              </a:buClr>
              <a:buSzPct val="75000"/>
              <a:buFont typeface="Arial" panose="020B0604020202020204" pitchFamily="34" charset="0"/>
              <a:buChar char="•"/>
              <a:defRPr sz="3500">
                <a:solidFill>
                  <a:srgbClr val="FFBC00"/>
                </a:solidFill>
              </a:defRPr>
            </a:pPr>
            <a:endParaRPr lang="en-US" sz="2801" dirty="0" smtClean="0">
              <a:solidFill>
                <a:schemeClr val="bg2">
                  <a:lumMod val="10000"/>
                </a:schemeClr>
              </a:solidFill>
            </a:endParaRPr>
          </a:p>
          <a:p>
            <a:pPr marL="457200" lvl="1" indent="-457200" hangingPunct="1">
              <a:lnSpc>
                <a:spcPct val="130000"/>
              </a:lnSpc>
              <a:spcBef>
                <a:spcPts val="1200"/>
              </a:spcBef>
              <a:buClr>
                <a:srgbClr val="307ED6"/>
              </a:buClr>
              <a:buSzPct val="75000"/>
              <a:buFont typeface="Arial" panose="020B0604020202020204" pitchFamily="34" charset="0"/>
              <a:buChar char="•"/>
              <a:defRPr sz="3500">
                <a:solidFill>
                  <a:srgbClr val="FFBC00"/>
                </a:solidFill>
              </a:defRPr>
            </a:pPr>
            <a:endParaRPr lang="en-US" sz="2801" dirty="0">
              <a:solidFill>
                <a:schemeClr val="bg2">
                  <a:lumMod val="10000"/>
                </a:schemeClr>
              </a:solidFill>
            </a:endParaRPr>
          </a:p>
          <a:p>
            <a:pPr marL="571500" lvl="1" indent="-571500" hangingPunct="1">
              <a:lnSpc>
                <a:spcPct val="130000"/>
              </a:lnSpc>
              <a:spcBef>
                <a:spcPts val="1200"/>
              </a:spcBef>
              <a:buClr>
                <a:srgbClr val="307ED6"/>
              </a:buClr>
              <a:buSzPct val="75000"/>
              <a:buFont typeface="Arial" panose="020B0604020202020204" pitchFamily="34" charset="0"/>
              <a:buChar char="•"/>
              <a:defRPr sz="3500">
                <a:solidFill>
                  <a:srgbClr val="FFBC00"/>
                </a:solidFill>
              </a:defRPr>
            </a:pPr>
            <a:endParaRPr lang="en-US" sz="3600" dirty="0">
              <a:solidFill>
                <a:schemeClr val="bg2">
                  <a:lumMod val="10000"/>
                </a:schemeClr>
              </a:solidFill>
            </a:endParaRPr>
          </a:p>
          <a:p>
            <a:pPr marL="457200" lvl="1" indent="-457200" hangingPunct="1">
              <a:lnSpc>
                <a:spcPct val="130000"/>
              </a:lnSpc>
              <a:spcBef>
                <a:spcPts val="1200"/>
              </a:spcBef>
              <a:buClr>
                <a:srgbClr val="307ED6"/>
              </a:buClr>
              <a:buSzPct val="75000"/>
              <a:buFont typeface="Arial" panose="020B0604020202020204" pitchFamily="34" charset="0"/>
              <a:buChar char="•"/>
              <a:defRPr sz="3500">
                <a:solidFill>
                  <a:srgbClr val="FFBC00"/>
                </a:solidFill>
              </a:defRPr>
            </a:pPr>
            <a:endParaRPr lang="en-US" sz="2801"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“Sweet spot” for loading a 10x is recovery of 5000-6000 cells.</a:t>
            </a:r>
            <a:endParaRPr lang="en-US" sz="3200" dirty="0">
              <a:solidFill>
                <a:schemeClr val="bg2">
                  <a:lumMod val="10000"/>
                </a:schemeClr>
              </a:solidFill>
            </a:endParaRPr>
          </a:p>
        </p:txBody>
      </p:sp>
      <p:sp>
        <p:nvSpPr>
          <p:cNvPr id="6" name="Title 1"/>
          <p:cNvSpPr>
            <a:spLocks noGrp="1"/>
          </p:cNvSpPr>
          <p:nvPr>
            <p:ph type="title"/>
          </p:nvPr>
        </p:nvSpPr>
        <p:spPr>
          <a:xfrm>
            <a:off x="914400" y="914400"/>
            <a:ext cx="11332756" cy="924561"/>
          </a:xfrm>
        </p:spPr>
        <p:txBody>
          <a:bodyPr/>
          <a:lstStyle/>
          <a:p>
            <a:r>
              <a:rPr lang="en-US" dirty="0" smtClean="0"/>
              <a:t>Doublets / Cell Density</a:t>
            </a:r>
            <a:endParaRPr lang="en-US" dirty="0"/>
          </a:p>
        </p:txBody>
      </p:sp>
      <p:pic>
        <p:nvPicPr>
          <p:cNvPr id="2" name="Picture 1"/>
          <p:cNvPicPr>
            <a:picLocks noChangeAspect="1"/>
          </p:cNvPicPr>
          <p:nvPr/>
        </p:nvPicPr>
        <p:blipFill>
          <a:blip r:embed="rId3"/>
          <a:stretch>
            <a:fillRect/>
          </a:stretch>
        </p:blipFill>
        <p:spPr>
          <a:xfrm>
            <a:off x="4541991" y="4248065"/>
            <a:ext cx="8242627" cy="3294856"/>
          </a:xfrm>
          <a:prstGeom prst="rect">
            <a:avLst/>
          </a:prstGeom>
        </p:spPr>
      </p:pic>
      <p:sp>
        <p:nvSpPr>
          <p:cNvPr id="7"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https://support.10xgenomics.com/single-cell-gene-expression/sample-prep/doc/user-guide-chromium-single-cell-3-reagent-kit-v2-chemistry</a:t>
            </a:r>
          </a:p>
        </p:txBody>
      </p:sp>
    </p:spTree>
    <p:extLst>
      <p:ext uri="{BB962C8B-B14F-4D97-AF65-F5344CB8AC3E}">
        <p14:creationId xmlns:p14="http://schemas.microsoft.com/office/powerpoint/2010/main" val="126825769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4399" y="914400"/>
            <a:ext cx="15695630" cy="924561"/>
          </a:xfrm>
        </p:spPr>
        <p:txBody>
          <a:bodyPr/>
          <a:lstStyle/>
          <a:p>
            <a:r>
              <a:rPr lang="en-US" dirty="0" err="1" smtClean="0"/>
              <a:t>Scrublet</a:t>
            </a:r>
            <a:r>
              <a:rPr lang="en-US" dirty="0" smtClean="0"/>
              <a:t>: Computational Identification of Doublets</a:t>
            </a:r>
            <a:endParaRPr lang="en-US" dirty="0"/>
          </a:p>
        </p:txBody>
      </p:sp>
      <p:sp>
        <p:nvSpPr>
          <p:cNvPr id="7"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endParaRPr lang="en-US" sz="1600" dirty="0">
              <a:solidFill>
                <a:schemeClr val="tx1">
                  <a:lumMod val="50000"/>
                </a:schemeClr>
              </a:solidFill>
            </a:endParaRPr>
          </a:p>
        </p:txBody>
      </p:sp>
      <p:pic>
        <p:nvPicPr>
          <p:cNvPr id="3" name="Picture 2"/>
          <p:cNvPicPr>
            <a:picLocks noChangeAspect="1"/>
          </p:cNvPicPr>
          <p:nvPr/>
        </p:nvPicPr>
        <p:blipFill>
          <a:blip r:embed="rId3"/>
          <a:stretch>
            <a:fillRect/>
          </a:stretch>
        </p:blipFill>
        <p:spPr>
          <a:xfrm>
            <a:off x="4684033" y="2755182"/>
            <a:ext cx="7973783" cy="5848694"/>
          </a:xfrm>
          <a:prstGeom prst="rect">
            <a:avLst/>
          </a:prstGeom>
        </p:spPr>
      </p:pic>
      <p:sp>
        <p:nvSpPr>
          <p:cNvPr id="8" name="TextBox 3">
            <a:extLst>
              <a:ext uri="{FF2B5EF4-FFF2-40B4-BE49-F238E27FC236}">
                <a16:creationId xmlns:a16="http://schemas.microsoft.com/office/drawing/2014/main" id="{1D012F76-3280-DE4D-98D1-08B8F2C13B92}"/>
              </a:ext>
            </a:extLst>
          </p:cNvPr>
          <p:cNvSpPr txBox="1"/>
          <p:nvPr/>
        </p:nvSpPr>
        <p:spPr>
          <a:xfrm>
            <a:off x="809233" y="897249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S. </a:t>
            </a:r>
            <a:r>
              <a:rPr lang="en-US" sz="1600" dirty="0" err="1" smtClean="0">
                <a:solidFill>
                  <a:schemeClr val="tx1">
                    <a:lumMod val="50000"/>
                  </a:schemeClr>
                </a:solidFill>
              </a:rPr>
              <a:t>Wolock</a:t>
            </a:r>
            <a:r>
              <a:rPr lang="en-US" sz="1600" dirty="0" smtClean="0">
                <a:solidFill>
                  <a:schemeClr val="tx1">
                    <a:lumMod val="50000"/>
                  </a:schemeClr>
                </a:solidFill>
              </a:rPr>
              <a:t> et al</a:t>
            </a:r>
            <a:r>
              <a:rPr sz="1600" dirty="0" smtClean="0">
                <a:solidFill>
                  <a:schemeClr val="tx1">
                    <a:lumMod val="50000"/>
                  </a:schemeClr>
                </a:solidFill>
              </a:rPr>
              <a:t>. </a:t>
            </a:r>
            <a:r>
              <a:rPr lang="en-US" sz="1600" dirty="0" err="1">
                <a:solidFill>
                  <a:schemeClr val="tx1">
                    <a:lumMod val="50000"/>
                  </a:schemeClr>
                </a:solidFill>
              </a:rPr>
              <a:t>Scrublet</a:t>
            </a:r>
            <a:r>
              <a:rPr lang="en-US" sz="1600" dirty="0">
                <a:solidFill>
                  <a:schemeClr val="tx1">
                    <a:lumMod val="50000"/>
                  </a:schemeClr>
                </a:solidFill>
              </a:rPr>
              <a:t>: computational identification of cell doublets in single-cell transcriptomic data</a:t>
            </a:r>
            <a:r>
              <a:rPr lang="en-US" sz="1600" dirty="0" smtClean="0">
                <a:solidFill>
                  <a:schemeClr val="tx1">
                    <a:lumMod val="50000"/>
                  </a:schemeClr>
                </a:solidFill>
              </a:rPr>
              <a:t>,</a:t>
            </a:r>
            <a:r>
              <a:rPr sz="1600" dirty="0" smtClean="0">
                <a:solidFill>
                  <a:schemeClr val="tx1">
                    <a:lumMod val="50000"/>
                  </a:schemeClr>
                </a:solidFill>
              </a:rPr>
              <a:t> </a:t>
            </a:r>
            <a:r>
              <a:rPr lang="en-US" sz="1600" dirty="0" err="1" smtClean="0">
                <a:solidFill>
                  <a:schemeClr val="tx1">
                    <a:lumMod val="50000"/>
                  </a:schemeClr>
                </a:solidFill>
              </a:rPr>
              <a:t>bioRxiv</a:t>
            </a:r>
            <a:r>
              <a:rPr lang="en-US" sz="1600" dirty="0" smtClean="0">
                <a:solidFill>
                  <a:schemeClr val="tx1">
                    <a:lumMod val="50000"/>
                  </a:schemeClr>
                </a:solidFill>
              </a:rPr>
              <a:t> 2018 </a:t>
            </a:r>
            <a:r>
              <a:rPr lang="en-US" sz="1600" dirty="0">
                <a:solidFill>
                  <a:schemeClr val="tx1">
                    <a:lumMod val="50000"/>
                  </a:schemeClr>
                </a:solidFill>
              </a:rPr>
              <a:t>(DOI: </a:t>
            </a:r>
            <a:r>
              <a:rPr lang="en-US" sz="1600" dirty="0" smtClean="0">
                <a:solidFill>
                  <a:schemeClr val="tx1">
                    <a:lumMod val="50000"/>
                  </a:schemeClr>
                </a:solidFill>
              </a:rPr>
              <a:t>10.1101/357368)</a:t>
            </a:r>
          </a:p>
        </p:txBody>
      </p:sp>
    </p:spTree>
    <p:extLst>
      <p:ext uri="{BB962C8B-B14F-4D97-AF65-F5344CB8AC3E}">
        <p14:creationId xmlns:p14="http://schemas.microsoft.com/office/powerpoint/2010/main" val="2669667154"/>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490377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Introduction to Single Cell RNA Sequencing</a:t>
            </a:r>
          </a:p>
        </p:txBody>
      </p:sp>
      <p:sp>
        <p:nvSpPr>
          <p:cNvPr id="100" name="Rectangle 99"/>
          <p:cNvSpPr/>
          <p:nvPr/>
        </p:nvSpPr>
        <p:spPr>
          <a:xfrm>
            <a:off x="2806745" y="2629168"/>
            <a:ext cx="11743841" cy="6247864"/>
          </a:xfrm>
          <a:prstGeom prst="rect">
            <a:avLst/>
          </a:prstGeom>
        </p:spPr>
        <p:txBody>
          <a:bodyPr wrap="square">
            <a:spAutoFit/>
          </a:bodyPr>
          <a:lstStyle/>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Common applications of single cell RNA sequencing.</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a:solidFill>
                  <a:schemeClr val="bg2">
                    <a:lumMod val="10000"/>
                  </a:schemeClr>
                </a:solidFill>
              </a:rPr>
              <a:t>Overview of single cell RNA sequencing platforms</a:t>
            </a:r>
            <a:r>
              <a:rPr lang="en-US" sz="3600" dirty="0" smtClean="0">
                <a:solidFill>
                  <a:schemeClr val="bg2">
                    <a:lumMod val="10000"/>
                  </a:schemeClr>
                </a:solidFill>
              </a:rPr>
              <a:t>.</a:t>
            </a:r>
          </a:p>
          <a:p>
            <a:pPr marL="914400" lvl="2"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Modified </a:t>
            </a:r>
            <a:r>
              <a:rPr lang="en-US" sz="3200" dirty="0" err="1" smtClean="0">
                <a:solidFill>
                  <a:schemeClr val="bg2">
                    <a:lumMod val="10000"/>
                  </a:schemeClr>
                </a:solidFill>
              </a:rPr>
              <a:t>scRNA-seq</a:t>
            </a:r>
            <a:r>
              <a:rPr lang="en-US" sz="3200" dirty="0" smtClean="0">
                <a:solidFill>
                  <a:schemeClr val="bg2">
                    <a:lumMod val="10000"/>
                  </a:schemeClr>
                </a:solidFill>
              </a:rPr>
              <a:t> workflows</a:t>
            </a:r>
            <a:endParaRPr lang="en-US" sz="3200" dirty="0">
              <a:solidFill>
                <a:schemeClr val="bg2">
                  <a:lumMod val="10000"/>
                </a:schemeClr>
              </a:solidFill>
            </a:endParaRP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a:solidFill>
                  <a:schemeClr val="tx2">
                    <a:lumMod val="40000"/>
                    <a:lumOff val="60000"/>
                  </a:schemeClr>
                </a:solidFill>
              </a:rPr>
              <a:t>Sample preparation and experimental design.</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Effects </a:t>
            </a:r>
            <a:r>
              <a:rPr lang="en-US" sz="3600" dirty="0">
                <a:solidFill>
                  <a:schemeClr val="tx2">
                    <a:lumMod val="40000"/>
                    <a:lumOff val="60000"/>
                  </a:schemeClr>
                </a:solidFill>
              </a:rPr>
              <a:t>of sample prep and sample type on analysis.</a:t>
            </a:r>
          </a:p>
        </p:txBody>
      </p:sp>
    </p:spTree>
    <p:extLst>
      <p:ext uri="{BB962C8B-B14F-4D97-AF65-F5344CB8AC3E}">
        <p14:creationId xmlns:p14="http://schemas.microsoft.com/office/powerpoint/2010/main" val="2760165610"/>
      </p:ext>
    </p:extLst>
  </p:cSld>
  <p:clrMapOvr>
    <a:masterClrMapping/>
  </p:clrMapOvr>
  <p:transition spd="slow"/>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Transcript Specific Library Prep</a:t>
            </a:r>
            <a:endParaRPr lang="en-US" dirty="0"/>
          </a:p>
        </p:txBody>
      </p:sp>
      <p:sp>
        <p:nvSpPr>
          <p:cNvPr id="2" name="Rectangle 1"/>
          <p:cNvSpPr/>
          <p:nvPr/>
        </p:nvSpPr>
        <p:spPr>
          <a:xfrm>
            <a:off x="3005999" y="3201382"/>
            <a:ext cx="11329851" cy="5848845"/>
          </a:xfrm>
          <a:prstGeom prst="rect">
            <a:avLst/>
          </a:prstGeom>
        </p:spPr>
        <p:txBody>
          <a:bodyPr wrap="square">
            <a:spAutoFit/>
          </a:bodyPr>
          <a:lstStyle/>
          <a:p>
            <a:pPr marL="457200" indent="-457200" algn="l">
              <a:lnSpc>
                <a:spcPct val="200000"/>
              </a:lnSpc>
              <a:buClr>
                <a:srgbClr val="307ED6"/>
              </a:buClr>
              <a:buFont typeface="Arial" panose="020B0604020202020204" pitchFamily="34" charset="0"/>
              <a:buChar char="•"/>
            </a:pPr>
            <a:r>
              <a:rPr lang="en-US" sz="3200" dirty="0" smtClean="0">
                <a:solidFill>
                  <a:schemeClr val="bg2">
                    <a:lumMod val="10000"/>
                  </a:schemeClr>
                </a:solidFill>
              </a:rPr>
              <a:t>Identify cells in pooled CRISPR screens</a:t>
            </a:r>
          </a:p>
          <a:p>
            <a:pPr marL="457200" indent="-457200" algn="l">
              <a:lnSpc>
                <a:spcPct val="200000"/>
              </a:lnSpc>
              <a:buClr>
                <a:srgbClr val="307ED6"/>
              </a:buClr>
              <a:buFont typeface="Arial" panose="020B0604020202020204" pitchFamily="34" charset="0"/>
              <a:buChar char="•"/>
            </a:pPr>
            <a:r>
              <a:rPr lang="en-US" sz="3200" dirty="0" smtClean="0">
                <a:solidFill>
                  <a:schemeClr val="bg2">
                    <a:lumMod val="10000"/>
                  </a:schemeClr>
                </a:solidFill>
              </a:rPr>
              <a:t>Identify barcoded cells</a:t>
            </a:r>
          </a:p>
          <a:p>
            <a:pPr marL="457200" indent="-457200" algn="l">
              <a:lnSpc>
                <a:spcPct val="200000"/>
              </a:lnSpc>
              <a:buClr>
                <a:srgbClr val="307ED6"/>
              </a:buClr>
              <a:buFont typeface="Arial" panose="020B0604020202020204" pitchFamily="34" charset="0"/>
              <a:buChar char="•"/>
            </a:pPr>
            <a:r>
              <a:rPr lang="en-US" sz="3200" dirty="0" smtClean="0">
                <a:solidFill>
                  <a:schemeClr val="bg2">
                    <a:lumMod val="10000"/>
                  </a:schemeClr>
                </a:solidFill>
              </a:rPr>
              <a:t>V(D)J immune cell profiling</a:t>
            </a:r>
          </a:p>
          <a:p>
            <a:pPr marL="457200" indent="-457200" algn="l">
              <a:lnSpc>
                <a:spcPct val="200000"/>
              </a:lnSpc>
              <a:buClr>
                <a:srgbClr val="307ED6"/>
              </a:buClr>
              <a:buFont typeface="Arial" panose="020B0604020202020204" pitchFamily="34" charset="0"/>
              <a:buChar char="•"/>
            </a:pPr>
            <a:r>
              <a:rPr lang="en-US" sz="3200" dirty="0" smtClean="0">
                <a:solidFill>
                  <a:schemeClr val="bg2">
                    <a:lumMod val="10000"/>
                  </a:schemeClr>
                </a:solidFill>
              </a:rPr>
              <a:t>Identify labeled (GFP, </a:t>
            </a:r>
            <a:r>
              <a:rPr lang="en-US" sz="3200" dirty="0" err="1" smtClean="0">
                <a:solidFill>
                  <a:schemeClr val="bg2">
                    <a:lumMod val="10000"/>
                  </a:schemeClr>
                </a:solidFill>
              </a:rPr>
              <a:t>mCherry</a:t>
            </a:r>
            <a:r>
              <a:rPr lang="en-US" sz="3200" dirty="0" smtClean="0">
                <a:solidFill>
                  <a:schemeClr val="bg2">
                    <a:lumMod val="10000"/>
                  </a:schemeClr>
                </a:solidFill>
              </a:rPr>
              <a:t>) cells.</a:t>
            </a:r>
          </a:p>
          <a:p>
            <a:pPr marL="457200" indent="-457200" algn="l">
              <a:lnSpc>
                <a:spcPct val="200000"/>
              </a:lnSpc>
              <a:buClr>
                <a:srgbClr val="307ED6"/>
              </a:buClr>
              <a:buFont typeface="Arial" panose="020B0604020202020204" pitchFamily="34" charset="0"/>
              <a:buChar char="•"/>
            </a:pPr>
            <a:r>
              <a:rPr lang="en-US" sz="3200" dirty="0" smtClean="0">
                <a:solidFill>
                  <a:schemeClr val="bg2">
                    <a:lumMod val="10000"/>
                  </a:schemeClr>
                </a:solidFill>
              </a:rPr>
              <a:t>Enrich for genes of particular interest for your experiment.</a:t>
            </a:r>
            <a:endParaRPr lang="en-US" sz="3200" dirty="0" smtClean="0">
              <a:solidFill>
                <a:schemeClr val="bg2">
                  <a:lumMod val="10000"/>
                </a:schemeClr>
              </a:solidFill>
            </a:endParaRPr>
          </a:p>
          <a:p>
            <a:pPr marL="457200" indent="-457200" algn="l">
              <a:lnSpc>
                <a:spcPct val="200000"/>
              </a:lnSpc>
              <a:buClr>
                <a:srgbClr val="307ED6"/>
              </a:buClr>
              <a:buFont typeface="Arial" panose="020B0604020202020204" pitchFamily="34" charset="0"/>
              <a:buChar char="•"/>
            </a:pPr>
            <a:endParaRPr lang="en-US" sz="3200" dirty="0">
              <a:solidFill>
                <a:schemeClr val="bg2">
                  <a:lumMod val="10000"/>
                </a:schemeClr>
              </a:solidFill>
            </a:endParaRPr>
          </a:p>
        </p:txBody>
      </p:sp>
      <p:grpSp>
        <p:nvGrpSpPr>
          <p:cNvPr id="5" name="Group 4"/>
          <p:cNvGrpSpPr/>
          <p:nvPr/>
        </p:nvGrpSpPr>
        <p:grpSpPr>
          <a:xfrm>
            <a:off x="13116532" y="3928471"/>
            <a:ext cx="2286055" cy="1844424"/>
            <a:chOff x="2174029" y="6428061"/>
            <a:chExt cx="2286055" cy="1844424"/>
          </a:xfrm>
        </p:grpSpPr>
        <p:sp>
          <p:nvSpPr>
            <p:cNvPr id="7" name="Oval 6">
              <a:extLst>
                <a:ext uri="{FF2B5EF4-FFF2-40B4-BE49-F238E27FC236}">
                  <a16:creationId xmlns:a16="http://schemas.microsoft.com/office/drawing/2014/main" id="{9EECB691-5A8F-F94D-8536-BA99CD376F4A}"/>
                </a:ext>
              </a:extLst>
            </p:cNvPr>
            <p:cNvSpPr/>
            <p:nvPr/>
          </p:nvSpPr>
          <p:spPr>
            <a:xfrm>
              <a:off x="3516372" y="6818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8" name="Straight Arrow Connector 7">
              <a:extLst>
                <a:ext uri="{FF2B5EF4-FFF2-40B4-BE49-F238E27FC236}">
                  <a16:creationId xmlns:a16="http://schemas.microsoft.com/office/drawing/2014/main" id="{CEC6FBE9-A665-734D-9962-2157F7B4DC45}"/>
                </a:ext>
              </a:extLst>
            </p:cNvPr>
            <p:cNvCxnSpPr>
              <a:cxnSpLocks/>
            </p:cNvCxnSpPr>
            <p:nvPr/>
          </p:nvCxnSpPr>
          <p:spPr>
            <a:xfrm>
              <a:off x="2478881" y="7952061"/>
              <a:ext cx="1981203"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D1233BA-34FB-404C-895D-635D17A4B67D}"/>
                </a:ext>
              </a:extLst>
            </p:cNvPr>
            <p:cNvCxnSpPr>
              <a:cxnSpLocks/>
            </p:cNvCxnSpPr>
            <p:nvPr/>
          </p:nvCxnSpPr>
          <p:spPr>
            <a:xfrm flipV="1">
              <a:off x="2493534" y="6428061"/>
              <a:ext cx="3664" cy="152400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A4BE64D8-22E1-8944-ACCA-0CA6AB574615}"/>
                </a:ext>
              </a:extLst>
            </p:cNvPr>
            <p:cNvSpPr/>
            <p:nvPr/>
          </p:nvSpPr>
          <p:spPr>
            <a:xfrm>
              <a:off x="2640080" y="75505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Oval 10">
              <a:extLst>
                <a:ext uri="{FF2B5EF4-FFF2-40B4-BE49-F238E27FC236}">
                  <a16:creationId xmlns:a16="http://schemas.microsoft.com/office/drawing/2014/main" id="{2F37CC8B-3F99-3544-8820-5FFB370ED8CE}"/>
                </a:ext>
              </a:extLst>
            </p:cNvPr>
            <p:cNvSpPr/>
            <p:nvPr/>
          </p:nvSpPr>
          <p:spPr>
            <a:xfrm>
              <a:off x="2792480" y="77029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 name="Oval 11">
              <a:extLst>
                <a:ext uri="{FF2B5EF4-FFF2-40B4-BE49-F238E27FC236}">
                  <a16:creationId xmlns:a16="http://schemas.microsoft.com/office/drawing/2014/main" id="{004AACFB-926F-BE4A-94B8-9620086602A0}"/>
                </a:ext>
              </a:extLst>
            </p:cNvPr>
            <p:cNvSpPr/>
            <p:nvPr/>
          </p:nvSpPr>
          <p:spPr>
            <a:xfrm>
              <a:off x="2851093" y="7513913"/>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 name="Oval 12">
              <a:extLst>
                <a:ext uri="{FF2B5EF4-FFF2-40B4-BE49-F238E27FC236}">
                  <a16:creationId xmlns:a16="http://schemas.microsoft.com/office/drawing/2014/main" id="{1A18C699-7D39-0E46-B2FE-D1288492486E}"/>
                </a:ext>
              </a:extLst>
            </p:cNvPr>
            <p:cNvSpPr/>
            <p:nvPr/>
          </p:nvSpPr>
          <p:spPr>
            <a:xfrm>
              <a:off x="2686966" y="7376169"/>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 name="Oval 14">
              <a:extLst>
                <a:ext uri="{FF2B5EF4-FFF2-40B4-BE49-F238E27FC236}">
                  <a16:creationId xmlns:a16="http://schemas.microsoft.com/office/drawing/2014/main" id="{23FA86AF-34D0-4742-80FC-DB46A6EB98F9}"/>
                </a:ext>
              </a:extLst>
            </p:cNvPr>
            <p:cNvSpPr/>
            <p:nvPr/>
          </p:nvSpPr>
          <p:spPr>
            <a:xfrm>
              <a:off x="2980049" y="765605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 name="Oval 15">
              <a:extLst>
                <a:ext uri="{FF2B5EF4-FFF2-40B4-BE49-F238E27FC236}">
                  <a16:creationId xmlns:a16="http://schemas.microsoft.com/office/drawing/2014/main" id="{3988EEB4-EBFE-D14B-92DC-E29948C3B995}"/>
                </a:ext>
              </a:extLst>
            </p:cNvPr>
            <p:cNvSpPr/>
            <p:nvPr/>
          </p:nvSpPr>
          <p:spPr>
            <a:xfrm>
              <a:off x="2886264" y="7365178"/>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Oval 16">
              <a:extLst>
                <a:ext uri="{FF2B5EF4-FFF2-40B4-BE49-F238E27FC236}">
                  <a16:creationId xmlns:a16="http://schemas.microsoft.com/office/drawing/2014/main" id="{FAABE3B3-8C27-4240-AA20-7468F999B7D7}"/>
                </a:ext>
              </a:extLst>
            </p:cNvPr>
            <p:cNvSpPr/>
            <p:nvPr/>
          </p:nvSpPr>
          <p:spPr>
            <a:xfrm>
              <a:off x="3050391" y="749266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 name="Oval 17">
              <a:extLst>
                <a:ext uri="{FF2B5EF4-FFF2-40B4-BE49-F238E27FC236}">
                  <a16:creationId xmlns:a16="http://schemas.microsoft.com/office/drawing/2014/main" id="{03D02109-A3B5-5C40-AD14-B656021D961D}"/>
                </a:ext>
              </a:extLst>
            </p:cNvPr>
            <p:cNvSpPr/>
            <p:nvPr/>
          </p:nvSpPr>
          <p:spPr>
            <a:xfrm>
              <a:off x="2730930" y="67914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Oval 19">
              <a:extLst>
                <a:ext uri="{FF2B5EF4-FFF2-40B4-BE49-F238E27FC236}">
                  <a16:creationId xmlns:a16="http://schemas.microsoft.com/office/drawing/2014/main" id="{014B8267-294F-CD46-97E7-35980FE73506}"/>
                </a:ext>
              </a:extLst>
            </p:cNvPr>
            <p:cNvSpPr/>
            <p:nvPr/>
          </p:nvSpPr>
          <p:spPr>
            <a:xfrm>
              <a:off x="2988838" y="675191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 name="Oval 20">
              <a:extLst>
                <a:ext uri="{FF2B5EF4-FFF2-40B4-BE49-F238E27FC236}">
                  <a16:creationId xmlns:a16="http://schemas.microsoft.com/office/drawing/2014/main" id="{D2388063-8DA1-7D4D-BCAA-060BCD7ED8EC}"/>
                </a:ext>
              </a:extLst>
            </p:cNvPr>
            <p:cNvSpPr/>
            <p:nvPr/>
          </p:nvSpPr>
          <p:spPr>
            <a:xfrm>
              <a:off x="2895057" y="6931433"/>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Oval 21">
              <a:extLst>
                <a:ext uri="{FF2B5EF4-FFF2-40B4-BE49-F238E27FC236}">
                  <a16:creationId xmlns:a16="http://schemas.microsoft.com/office/drawing/2014/main" id="{CEF7BC39-EFEC-FE4B-A94F-6161D75C63D4}"/>
                </a:ext>
              </a:extLst>
            </p:cNvPr>
            <p:cNvSpPr/>
            <p:nvPr/>
          </p:nvSpPr>
          <p:spPr>
            <a:xfrm>
              <a:off x="3150027" y="68709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 name="Oval 22">
              <a:extLst>
                <a:ext uri="{FF2B5EF4-FFF2-40B4-BE49-F238E27FC236}">
                  <a16:creationId xmlns:a16="http://schemas.microsoft.com/office/drawing/2014/main" id="{E68AE6AD-712B-3B41-A90B-3384C5993B08}"/>
                </a:ext>
              </a:extLst>
            </p:cNvPr>
            <p:cNvSpPr/>
            <p:nvPr/>
          </p:nvSpPr>
          <p:spPr>
            <a:xfrm>
              <a:off x="3070898" y="7026304"/>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4" name="Oval 23">
              <a:extLst>
                <a:ext uri="{FF2B5EF4-FFF2-40B4-BE49-F238E27FC236}">
                  <a16:creationId xmlns:a16="http://schemas.microsoft.com/office/drawing/2014/main" id="{525BA3B3-6143-024B-A87F-9E6AAA3186DA}"/>
                </a:ext>
              </a:extLst>
            </p:cNvPr>
            <p:cNvSpPr/>
            <p:nvPr/>
          </p:nvSpPr>
          <p:spPr>
            <a:xfrm>
              <a:off x="3179335" y="669843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Oval 24">
              <a:extLst>
                <a:ext uri="{FF2B5EF4-FFF2-40B4-BE49-F238E27FC236}">
                  <a16:creationId xmlns:a16="http://schemas.microsoft.com/office/drawing/2014/main" id="{D9C6F2D4-5FD3-CE49-9863-33ED9AB50743}"/>
                </a:ext>
              </a:extLst>
            </p:cNvPr>
            <p:cNvSpPr/>
            <p:nvPr/>
          </p:nvSpPr>
          <p:spPr>
            <a:xfrm>
              <a:off x="3387419" y="6943877"/>
              <a:ext cx="169984" cy="15532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6" name="Oval 25">
              <a:extLst>
                <a:ext uri="{FF2B5EF4-FFF2-40B4-BE49-F238E27FC236}">
                  <a16:creationId xmlns:a16="http://schemas.microsoft.com/office/drawing/2014/main" id="{19357CBD-4584-7C40-A4C3-596CFD853CA4}"/>
                </a:ext>
              </a:extLst>
            </p:cNvPr>
            <p:cNvSpPr/>
            <p:nvPr/>
          </p:nvSpPr>
          <p:spPr>
            <a:xfrm>
              <a:off x="3314151" y="7273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7" name="Oval 26">
              <a:extLst>
                <a:ext uri="{FF2B5EF4-FFF2-40B4-BE49-F238E27FC236}">
                  <a16:creationId xmlns:a16="http://schemas.microsoft.com/office/drawing/2014/main" id="{D6011828-61AD-CD46-86C7-7DF8ADFB77B0}"/>
                </a:ext>
              </a:extLst>
            </p:cNvPr>
            <p:cNvSpPr/>
            <p:nvPr/>
          </p:nvSpPr>
          <p:spPr>
            <a:xfrm>
              <a:off x="3818243" y="7084000"/>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Oval 27">
              <a:extLst>
                <a:ext uri="{FF2B5EF4-FFF2-40B4-BE49-F238E27FC236}">
                  <a16:creationId xmlns:a16="http://schemas.microsoft.com/office/drawing/2014/main" id="{61695B9E-68C7-9A46-9625-A2A38D9F2246}"/>
                </a:ext>
              </a:extLst>
            </p:cNvPr>
            <p:cNvSpPr/>
            <p:nvPr/>
          </p:nvSpPr>
          <p:spPr>
            <a:xfrm>
              <a:off x="3703941" y="7201785"/>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9" name="Oval 28">
              <a:extLst>
                <a:ext uri="{FF2B5EF4-FFF2-40B4-BE49-F238E27FC236}">
                  <a16:creationId xmlns:a16="http://schemas.microsoft.com/office/drawing/2014/main" id="{F8099AC3-EA84-024C-B24E-615B7E2B2660}"/>
                </a:ext>
              </a:extLst>
            </p:cNvPr>
            <p:cNvSpPr/>
            <p:nvPr/>
          </p:nvSpPr>
          <p:spPr>
            <a:xfrm>
              <a:off x="3516372" y="726772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0" name="Oval 29">
              <a:extLst>
                <a:ext uri="{FF2B5EF4-FFF2-40B4-BE49-F238E27FC236}">
                  <a16:creationId xmlns:a16="http://schemas.microsoft.com/office/drawing/2014/main" id="{F0E7DD6E-531F-F44E-9A5D-EF9C5099CE71}"/>
                </a:ext>
              </a:extLst>
            </p:cNvPr>
            <p:cNvSpPr/>
            <p:nvPr/>
          </p:nvSpPr>
          <p:spPr>
            <a:xfrm>
              <a:off x="3674634" y="694497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Oval 30">
              <a:extLst>
                <a:ext uri="{FF2B5EF4-FFF2-40B4-BE49-F238E27FC236}">
                  <a16:creationId xmlns:a16="http://schemas.microsoft.com/office/drawing/2014/main" id="{36334D36-605D-FE44-A8E3-B79AEEB59708}"/>
                </a:ext>
              </a:extLst>
            </p:cNvPr>
            <p:cNvSpPr/>
            <p:nvPr/>
          </p:nvSpPr>
          <p:spPr>
            <a:xfrm>
              <a:off x="3545681" y="706183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Oval 31">
              <a:extLst>
                <a:ext uri="{FF2B5EF4-FFF2-40B4-BE49-F238E27FC236}">
                  <a16:creationId xmlns:a16="http://schemas.microsoft.com/office/drawing/2014/main" id="{200AF04F-B844-9E40-AA37-0A56E7845B39}"/>
                </a:ext>
              </a:extLst>
            </p:cNvPr>
            <p:cNvSpPr/>
            <p:nvPr/>
          </p:nvSpPr>
          <p:spPr>
            <a:xfrm>
              <a:off x="3366907" y="709554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3" name="Oval 32">
              <a:extLst>
                <a:ext uri="{FF2B5EF4-FFF2-40B4-BE49-F238E27FC236}">
                  <a16:creationId xmlns:a16="http://schemas.microsoft.com/office/drawing/2014/main" id="{08C3EA80-8C7D-EC4F-A766-DD04208FDC90}"/>
                </a:ext>
              </a:extLst>
            </p:cNvPr>
            <p:cNvSpPr/>
            <p:nvPr/>
          </p:nvSpPr>
          <p:spPr>
            <a:xfrm>
              <a:off x="3560338" y="74461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a:extLst>
                <a:ext uri="{FF2B5EF4-FFF2-40B4-BE49-F238E27FC236}">
                  <a16:creationId xmlns:a16="http://schemas.microsoft.com/office/drawing/2014/main" id="{E5C5FA7A-EEB9-A54C-9A0E-08612F11DC81}"/>
                </a:ext>
              </a:extLst>
            </p:cNvPr>
            <p:cNvSpPr/>
            <p:nvPr/>
          </p:nvSpPr>
          <p:spPr>
            <a:xfrm>
              <a:off x="3712738" y="75985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a:extLst>
                <a:ext uri="{FF2B5EF4-FFF2-40B4-BE49-F238E27FC236}">
                  <a16:creationId xmlns:a16="http://schemas.microsoft.com/office/drawing/2014/main" id="{7EFF3C32-5D86-E84F-8D84-0D8C30DB87D8}"/>
                </a:ext>
              </a:extLst>
            </p:cNvPr>
            <p:cNvSpPr/>
            <p:nvPr/>
          </p:nvSpPr>
          <p:spPr>
            <a:xfrm>
              <a:off x="3783071" y="741059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a:extLst>
                <a:ext uri="{FF2B5EF4-FFF2-40B4-BE49-F238E27FC236}">
                  <a16:creationId xmlns:a16="http://schemas.microsoft.com/office/drawing/2014/main" id="{382F11A5-0BAA-6E4A-BED5-B8AFD91FBF2E}"/>
                </a:ext>
              </a:extLst>
            </p:cNvPr>
            <p:cNvSpPr/>
            <p:nvPr/>
          </p:nvSpPr>
          <p:spPr>
            <a:xfrm>
              <a:off x="3922283" y="7576006"/>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a:extLst>
                <a:ext uri="{FF2B5EF4-FFF2-40B4-BE49-F238E27FC236}">
                  <a16:creationId xmlns:a16="http://schemas.microsoft.com/office/drawing/2014/main" id="{78CBA6A1-20C4-9E40-8B60-57420681383A}"/>
                </a:ext>
              </a:extLst>
            </p:cNvPr>
            <p:cNvSpPr/>
            <p:nvPr/>
          </p:nvSpPr>
          <p:spPr>
            <a:xfrm>
              <a:off x="3914948" y="725947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8" name="Oval 37">
              <a:extLst>
                <a:ext uri="{FF2B5EF4-FFF2-40B4-BE49-F238E27FC236}">
                  <a16:creationId xmlns:a16="http://schemas.microsoft.com/office/drawing/2014/main" id="{10C877C8-E05C-F64B-9A3E-43050CCE552E}"/>
                </a:ext>
              </a:extLst>
            </p:cNvPr>
            <p:cNvSpPr/>
            <p:nvPr/>
          </p:nvSpPr>
          <p:spPr>
            <a:xfrm>
              <a:off x="4029261" y="7434054"/>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TextBox 38">
              <a:extLst>
                <a:ext uri="{FF2B5EF4-FFF2-40B4-BE49-F238E27FC236}">
                  <a16:creationId xmlns:a16="http://schemas.microsoft.com/office/drawing/2014/main" id="{04F12975-F958-1749-BBEA-0A973D525CBE}"/>
                </a:ext>
              </a:extLst>
            </p:cNvPr>
            <p:cNvSpPr txBox="1"/>
            <p:nvPr/>
          </p:nvSpPr>
          <p:spPr>
            <a:xfrm rot="16200000">
              <a:off x="1723425" y="7047896"/>
              <a:ext cx="1208985" cy="307777"/>
            </a:xfrm>
            <a:prstGeom prst="rect">
              <a:avLst/>
            </a:prstGeom>
            <a:noFill/>
            <a:ln>
              <a:noFill/>
            </a:ln>
          </p:spPr>
          <p:txBody>
            <a:bodyPr wrap="none" rtlCol="0">
              <a:spAutoFit/>
            </a:bodyPr>
            <a:lstStyle/>
            <a:p>
              <a:r>
                <a:rPr lang="en-US" sz="1400" dirty="0">
                  <a:solidFill>
                    <a:schemeClr val="bg2">
                      <a:lumMod val="10000"/>
                    </a:schemeClr>
                  </a:solidFill>
                </a:rPr>
                <a:t>Component1</a:t>
              </a:r>
            </a:p>
          </p:txBody>
        </p:sp>
        <p:sp>
          <p:nvSpPr>
            <p:cNvPr id="40" name="TextBox 39">
              <a:extLst>
                <a:ext uri="{FF2B5EF4-FFF2-40B4-BE49-F238E27FC236}">
                  <a16:creationId xmlns:a16="http://schemas.microsoft.com/office/drawing/2014/main" id="{5B767356-E7B8-AB4A-8904-953F039D87E0}"/>
                </a:ext>
              </a:extLst>
            </p:cNvPr>
            <p:cNvSpPr txBox="1"/>
            <p:nvPr/>
          </p:nvSpPr>
          <p:spPr>
            <a:xfrm>
              <a:off x="2774887" y="7964708"/>
              <a:ext cx="1208985" cy="307777"/>
            </a:xfrm>
            <a:prstGeom prst="rect">
              <a:avLst/>
            </a:prstGeom>
            <a:noFill/>
            <a:ln>
              <a:noFill/>
            </a:ln>
          </p:spPr>
          <p:txBody>
            <a:bodyPr wrap="none" rtlCol="0">
              <a:spAutoFit/>
            </a:bodyPr>
            <a:lstStyle/>
            <a:p>
              <a:r>
                <a:rPr lang="en-US" sz="1400" dirty="0">
                  <a:solidFill>
                    <a:schemeClr val="bg2">
                      <a:lumMod val="10000"/>
                    </a:schemeClr>
                  </a:solidFill>
                </a:rPr>
                <a:t>Component2</a:t>
              </a:r>
            </a:p>
          </p:txBody>
        </p:sp>
      </p:grpSp>
      <p:sp>
        <p:nvSpPr>
          <p:cNvPr id="6" name="TextBox 5"/>
          <p:cNvSpPr txBox="1"/>
          <p:nvPr/>
        </p:nvSpPr>
        <p:spPr>
          <a:xfrm>
            <a:off x="12680400" y="3191499"/>
            <a:ext cx="3282964" cy="43186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882B"/>
                </a:solidFill>
                <a:effectLst/>
                <a:uFillTx/>
                <a:latin typeface="+mn-lt"/>
                <a:ea typeface="+mn-ea"/>
                <a:cs typeface="+mn-cs"/>
                <a:sym typeface="Helvetica Neue Light"/>
              </a:rPr>
              <a:t>GFP labeled population</a:t>
            </a:r>
            <a:endParaRPr kumimoji="0" lang="en-US" sz="2400" b="0" i="0" u="none" strike="noStrike" cap="none" spc="0" normalizeH="0" baseline="0" dirty="0">
              <a:ln>
                <a:noFill/>
              </a:ln>
              <a:solidFill>
                <a:srgbClr val="00882B"/>
              </a:solidFill>
              <a:effectLst/>
              <a:uFillTx/>
              <a:latin typeface="+mn-lt"/>
              <a:ea typeface="+mn-ea"/>
              <a:cs typeface="+mn-cs"/>
              <a:sym typeface="Helvetica Neue Light"/>
            </a:endParaRPr>
          </a:p>
        </p:txBody>
      </p:sp>
    </p:spTree>
    <p:extLst>
      <p:ext uri="{BB962C8B-B14F-4D97-AF65-F5344CB8AC3E}">
        <p14:creationId xmlns:p14="http://schemas.microsoft.com/office/powerpoint/2010/main" val="2699356160"/>
      </p:ext>
    </p:extLst>
  </p:cSld>
  <p:clrMapOvr>
    <a:masterClrMapping/>
  </p:clrMapOvr>
  <p:transition spd="slow"/>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Transcript Specific Library Prep</a:t>
            </a:r>
            <a:endParaRPr lang="en-US" dirty="0"/>
          </a:p>
        </p:txBody>
      </p:sp>
      <p:sp>
        <p:nvSpPr>
          <p:cNvPr id="2" name="Rectangle 1"/>
          <p:cNvSpPr/>
          <p:nvPr/>
        </p:nvSpPr>
        <p:spPr>
          <a:xfrm>
            <a:off x="1365069" y="2650672"/>
            <a:ext cx="14653751" cy="1077218"/>
          </a:xfrm>
          <a:prstGeom prst="rect">
            <a:avLst/>
          </a:prstGeom>
        </p:spPr>
        <p:txBody>
          <a:bodyPr wrap="square">
            <a:spAutoFit/>
          </a:bodyPr>
          <a:lstStyle/>
          <a:p>
            <a:pPr marL="457200" indent="-457200" algn="l">
              <a:buClr>
                <a:srgbClr val="307ED6"/>
              </a:buClr>
              <a:buFont typeface="Arial" panose="020B0604020202020204" pitchFamily="34" charset="0"/>
              <a:buChar char="•"/>
            </a:pPr>
            <a:r>
              <a:rPr lang="en-US" sz="3200" dirty="0" smtClean="0">
                <a:solidFill>
                  <a:schemeClr val="bg2">
                    <a:lumMod val="10000"/>
                  </a:schemeClr>
                </a:solidFill>
              </a:rPr>
              <a:t>CRISPR pool vector </a:t>
            </a:r>
            <a:r>
              <a:rPr lang="en-US" sz="3200" dirty="0">
                <a:solidFill>
                  <a:schemeClr val="bg2">
                    <a:lumMod val="10000"/>
                  </a:schemeClr>
                </a:solidFill>
              </a:rPr>
              <a:t>backbone </a:t>
            </a:r>
            <a:r>
              <a:rPr lang="en-US" sz="3200" dirty="0" smtClean="0">
                <a:solidFill>
                  <a:schemeClr val="bg2">
                    <a:lumMod val="10000"/>
                  </a:schemeClr>
                </a:solidFill>
              </a:rPr>
              <a:t>must contai</a:t>
            </a:r>
            <a:r>
              <a:rPr lang="en-US" sz="3200" dirty="0">
                <a:solidFill>
                  <a:schemeClr val="bg2">
                    <a:lumMod val="10000"/>
                  </a:schemeClr>
                </a:solidFill>
              </a:rPr>
              <a:t>n</a:t>
            </a:r>
            <a:r>
              <a:rPr lang="en-US" sz="3200" dirty="0" smtClean="0">
                <a:solidFill>
                  <a:schemeClr val="bg2">
                    <a:lumMod val="10000"/>
                  </a:schemeClr>
                </a:solidFill>
              </a:rPr>
              <a:t> a transcribed </a:t>
            </a:r>
            <a:r>
              <a:rPr lang="en-US" sz="3200" dirty="0">
                <a:solidFill>
                  <a:schemeClr val="bg2">
                    <a:lumMod val="10000"/>
                  </a:schemeClr>
                </a:solidFill>
              </a:rPr>
              <a:t>poly-adenylated unique guide index (</a:t>
            </a:r>
            <a:r>
              <a:rPr lang="en-US" sz="3200" dirty="0" smtClean="0">
                <a:solidFill>
                  <a:schemeClr val="bg2">
                    <a:lumMod val="10000"/>
                  </a:schemeClr>
                </a:solidFill>
              </a:rPr>
              <a:t>UGI), which can include a fluorescent marker</a:t>
            </a:r>
            <a:endParaRPr lang="en-US" sz="3200" dirty="0">
              <a:solidFill>
                <a:schemeClr val="bg2">
                  <a:lumMod val="10000"/>
                </a:schemeClr>
              </a:solidFill>
            </a:endParaRPr>
          </a:p>
        </p:txBody>
      </p:sp>
      <p:sp>
        <p:nvSpPr>
          <p:cNvPr id="19" name="Rectangle 18"/>
          <p:cNvSpPr/>
          <p:nvPr/>
        </p:nvSpPr>
        <p:spPr>
          <a:xfrm>
            <a:off x="1884018" y="7311256"/>
            <a:ext cx="13573812" cy="1202637"/>
          </a:xfrm>
          <a:prstGeom prst="rect">
            <a:avLst/>
          </a:prstGeom>
        </p:spPr>
        <p:txBody>
          <a:bodyPr wrap="square">
            <a:spAutoFit/>
          </a:bodyPr>
          <a:lstStyle/>
          <a:p>
            <a:pPr marL="457200" indent="-457200" algn="l" defTabSz="457200">
              <a:lnSpc>
                <a:spcPct val="117999"/>
              </a:lnSpc>
              <a:buClr>
                <a:srgbClr val="307ED6"/>
              </a:buClr>
              <a:buFont typeface="Arial" panose="020B0604020202020204" pitchFamily="34" charset="0"/>
              <a:buChar char="•"/>
              <a:defRPr sz="2200"/>
            </a:pPr>
            <a:r>
              <a:rPr lang="en-US" sz="3200" dirty="0" err="1" smtClean="0">
                <a:solidFill>
                  <a:schemeClr val="bg2">
                    <a:lumMod val="10000"/>
                  </a:schemeClr>
                </a:solidFill>
              </a:rPr>
              <a:t>scRNA-seq</a:t>
            </a:r>
            <a:r>
              <a:rPr lang="en-US" sz="3200" dirty="0" smtClean="0">
                <a:solidFill>
                  <a:schemeClr val="bg2">
                    <a:lumMod val="10000"/>
                  </a:schemeClr>
                </a:solidFill>
              </a:rPr>
              <a:t> library to phenotype cellular transcriptome (</a:t>
            </a:r>
            <a:r>
              <a:rPr lang="en-US" sz="3200" dirty="0" err="1" smtClean="0">
                <a:solidFill>
                  <a:schemeClr val="bg2">
                    <a:lumMod val="10000"/>
                  </a:schemeClr>
                </a:solidFill>
              </a:rPr>
              <a:t>NextSeq</a:t>
            </a:r>
            <a:r>
              <a:rPr lang="en-US" sz="3200" dirty="0" smtClean="0">
                <a:solidFill>
                  <a:schemeClr val="bg2">
                    <a:lumMod val="10000"/>
                  </a:schemeClr>
                </a:solidFill>
              </a:rPr>
              <a:t>/</a:t>
            </a:r>
            <a:r>
              <a:rPr lang="en-US" sz="3200" dirty="0" err="1" smtClean="0">
                <a:solidFill>
                  <a:schemeClr val="bg2">
                    <a:lumMod val="10000"/>
                  </a:schemeClr>
                </a:solidFill>
              </a:rPr>
              <a:t>HiSeq</a:t>
            </a:r>
            <a:r>
              <a:rPr lang="en-US" sz="3200" dirty="0" smtClean="0">
                <a:solidFill>
                  <a:schemeClr val="bg2">
                    <a:lumMod val="10000"/>
                  </a:schemeClr>
                </a:solidFill>
              </a:rPr>
              <a:t>)</a:t>
            </a:r>
          </a:p>
          <a:p>
            <a:pPr marL="457200" indent="-457200" algn="l" defTabSz="457200">
              <a:lnSpc>
                <a:spcPct val="117999"/>
              </a:lnSpc>
              <a:buClr>
                <a:srgbClr val="307ED6"/>
              </a:buClr>
              <a:buFont typeface="Arial" panose="020B0604020202020204" pitchFamily="34" charset="0"/>
              <a:buChar char="•"/>
              <a:defRPr sz="2200"/>
            </a:pPr>
            <a:r>
              <a:rPr lang="en-US" sz="3200" dirty="0" smtClean="0">
                <a:solidFill>
                  <a:schemeClr val="bg2">
                    <a:lumMod val="10000"/>
                  </a:schemeClr>
                </a:solidFill>
              </a:rPr>
              <a:t>gRNA-targeted library to ensure proper cell identification (</a:t>
            </a:r>
            <a:r>
              <a:rPr lang="en-US" sz="3200" dirty="0" err="1" smtClean="0">
                <a:solidFill>
                  <a:schemeClr val="bg2">
                    <a:lumMod val="10000"/>
                  </a:schemeClr>
                </a:solidFill>
              </a:rPr>
              <a:t>MiSeq</a:t>
            </a:r>
            <a:r>
              <a:rPr lang="en-US" sz="3200" dirty="0" smtClean="0">
                <a:solidFill>
                  <a:schemeClr val="bg2">
                    <a:lumMod val="10000"/>
                  </a:schemeClr>
                </a:solidFill>
              </a:rPr>
              <a:t>)</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585" t="12720" r="1969" b="43329"/>
          <a:stretch/>
        </p:blipFill>
        <p:spPr>
          <a:xfrm>
            <a:off x="5442197" y="4079767"/>
            <a:ext cx="6457453" cy="2973536"/>
          </a:xfrm>
          <a:prstGeom prst="rect">
            <a:avLst/>
          </a:prstGeom>
        </p:spPr>
      </p:pic>
      <p:sp>
        <p:nvSpPr>
          <p:cNvPr id="14" name="TextBox 3">
            <a:extLst>
              <a:ext uri="{FF2B5EF4-FFF2-40B4-BE49-F238E27FC236}">
                <a16:creationId xmlns:a16="http://schemas.microsoft.com/office/drawing/2014/main" id="{1D012F76-3280-DE4D-98D1-08B8F2C13B92}"/>
              </a:ext>
            </a:extLst>
          </p:cNvPr>
          <p:cNvSpPr txBox="1"/>
          <p:nvPr/>
        </p:nvSpPr>
        <p:spPr>
          <a:xfrm>
            <a:off x="827962" y="8736057"/>
            <a:ext cx="15868808" cy="584775"/>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D.A. </a:t>
            </a:r>
            <a:r>
              <a:rPr lang="en-US" sz="1600" dirty="0" err="1" smtClean="0">
                <a:solidFill>
                  <a:schemeClr val="tx1">
                    <a:lumMod val="50000"/>
                  </a:schemeClr>
                </a:solidFill>
              </a:rPr>
              <a:t>Jaitin</a:t>
            </a:r>
            <a:r>
              <a:rPr lang="en-US" sz="1600" dirty="0" smtClean="0">
                <a:solidFill>
                  <a:schemeClr val="tx1">
                    <a:lumMod val="50000"/>
                  </a:schemeClr>
                </a:solidFill>
              </a:rPr>
              <a:t> et </a:t>
            </a:r>
            <a:r>
              <a:rPr lang="en-US" sz="1600" dirty="0">
                <a:solidFill>
                  <a:schemeClr val="tx1">
                    <a:lumMod val="50000"/>
                  </a:schemeClr>
                </a:solidFill>
              </a:rPr>
              <a:t>al</a:t>
            </a:r>
            <a:r>
              <a:rPr lang="en-US" sz="1600" dirty="0" smtClean="0">
                <a:solidFill>
                  <a:schemeClr val="tx1">
                    <a:lumMod val="50000"/>
                  </a:schemeClr>
                </a:solidFill>
              </a:rPr>
              <a:t>., </a:t>
            </a:r>
            <a:r>
              <a:rPr lang="en-US" sz="1600" dirty="0">
                <a:solidFill>
                  <a:schemeClr val="tx1">
                    <a:lumMod val="50000"/>
                  </a:schemeClr>
                </a:solidFill>
              </a:rPr>
              <a:t>Dissecting Immune Circuits by Linking </a:t>
            </a:r>
            <a:r>
              <a:rPr lang="en-US" sz="1600" dirty="0" smtClean="0">
                <a:solidFill>
                  <a:schemeClr val="tx1">
                    <a:lumMod val="50000"/>
                  </a:schemeClr>
                </a:solidFill>
              </a:rPr>
              <a:t>CRISPR Pooled Screens </a:t>
            </a:r>
            <a:r>
              <a:rPr lang="en-US" sz="1600" dirty="0">
                <a:solidFill>
                  <a:schemeClr val="tx1">
                    <a:lumMod val="50000"/>
                  </a:schemeClr>
                </a:solidFill>
              </a:rPr>
              <a:t>with Single-Cell </a:t>
            </a:r>
            <a:r>
              <a:rPr lang="en-US" sz="1600" dirty="0" smtClean="0">
                <a:solidFill>
                  <a:schemeClr val="tx1">
                    <a:lumMod val="50000"/>
                  </a:schemeClr>
                </a:solidFill>
              </a:rPr>
              <a:t>RNA-Seq, Cell </a:t>
            </a:r>
            <a:r>
              <a:rPr lang="en-US" sz="1600" dirty="0">
                <a:solidFill>
                  <a:schemeClr val="tx1">
                    <a:lumMod val="50000"/>
                  </a:schemeClr>
                </a:solidFill>
              </a:rPr>
              <a:t>2016  </a:t>
            </a:r>
            <a:r>
              <a:rPr lang="en-US" sz="1600" dirty="0" smtClean="0">
                <a:solidFill>
                  <a:schemeClr val="tx1">
                    <a:lumMod val="50000"/>
                  </a:schemeClr>
                </a:solidFill>
              </a:rPr>
              <a:t>(</a:t>
            </a:r>
            <a:r>
              <a:rPr lang="en-US" sz="1600" dirty="0" err="1" smtClean="0">
                <a:solidFill>
                  <a:schemeClr val="tx1">
                    <a:lumMod val="50000"/>
                  </a:schemeClr>
                </a:solidFill>
              </a:rPr>
              <a:t>doi</a:t>
            </a:r>
            <a:r>
              <a:rPr lang="en-US" sz="1600" dirty="0" smtClean="0">
                <a:solidFill>
                  <a:schemeClr val="tx1">
                    <a:lumMod val="50000"/>
                  </a:schemeClr>
                </a:solidFill>
              </a:rPr>
              <a:t>: </a:t>
            </a:r>
            <a:r>
              <a:rPr lang="en-US" sz="1600" dirty="0">
                <a:solidFill>
                  <a:schemeClr val="tx1">
                    <a:lumMod val="50000"/>
                  </a:schemeClr>
                </a:solidFill>
              </a:rPr>
              <a:t>10.1016/j.cell.2016.11.039</a:t>
            </a:r>
            <a:r>
              <a:rPr lang="en-US" sz="1600" dirty="0" smtClean="0">
                <a:solidFill>
                  <a:schemeClr val="tx1">
                    <a:lumMod val="50000"/>
                  </a:schemeClr>
                </a:solidFill>
              </a:rPr>
              <a:t>)</a:t>
            </a:r>
          </a:p>
          <a:p>
            <a:pPr algn="r"/>
            <a:r>
              <a:rPr lang="en-US" sz="1600" dirty="0" smtClean="0">
                <a:solidFill>
                  <a:schemeClr val="tx1">
                    <a:lumMod val="50000"/>
                  </a:schemeClr>
                </a:solidFill>
              </a:rPr>
              <a:t>A. </a:t>
            </a:r>
            <a:r>
              <a:rPr lang="en-US" sz="1600" dirty="0">
                <a:solidFill>
                  <a:schemeClr val="tx1">
                    <a:lumMod val="50000"/>
                  </a:schemeClr>
                </a:solidFill>
              </a:rPr>
              <a:t>Dixit et al., Perturb-Seq: Dissecting Molecular Circuits with Scalable Single-Cell RNA Profiling of Pooled Genetic </a:t>
            </a:r>
            <a:r>
              <a:rPr lang="en-US" sz="1600" dirty="0" smtClean="0">
                <a:solidFill>
                  <a:schemeClr val="tx1">
                    <a:lumMod val="50000"/>
                  </a:schemeClr>
                </a:solidFill>
              </a:rPr>
              <a:t>Screens, </a:t>
            </a:r>
            <a:r>
              <a:rPr lang="en-US" sz="1600" dirty="0">
                <a:solidFill>
                  <a:schemeClr val="tx1">
                    <a:lumMod val="50000"/>
                  </a:schemeClr>
                </a:solidFill>
              </a:rPr>
              <a:t>Cell </a:t>
            </a:r>
            <a:r>
              <a:rPr lang="en-US" sz="1600" dirty="0" smtClean="0">
                <a:solidFill>
                  <a:schemeClr val="tx1">
                    <a:lumMod val="50000"/>
                  </a:schemeClr>
                </a:solidFill>
              </a:rPr>
              <a:t>2016 </a:t>
            </a:r>
            <a:r>
              <a:rPr lang="en-US" sz="1600" dirty="0">
                <a:solidFill>
                  <a:schemeClr val="tx1">
                    <a:lumMod val="50000"/>
                  </a:schemeClr>
                </a:solidFill>
              </a:rPr>
              <a:t>(</a:t>
            </a:r>
            <a:r>
              <a:rPr lang="en-US" sz="1600" dirty="0" smtClean="0">
                <a:solidFill>
                  <a:schemeClr val="tx1">
                    <a:lumMod val="50000"/>
                  </a:schemeClr>
                </a:solidFill>
              </a:rPr>
              <a:t>doi10.1016/j.cell.2016.11.038)   </a:t>
            </a:r>
            <a:endParaRPr lang="en-US" sz="1600" dirty="0">
              <a:solidFill>
                <a:schemeClr val="tx1">
                  <a:lumMod val="50000"/>
                </a:schemeClr>
              </a:solidFill>
            </a:endParaRPr>
          </a:p>
        </p:txBody>
      </p:sp>
    </p:spTree>
    <p:extLst>
      <p:ext uri="{BB962C8B-B14F-4D97-AF65-F5344CB8AC3E}">
        <p14:creationId xmlns:p14="http://schemas.microsoft.com/office/powerpoint/2010/main" val="1235417105"/>
      </p:ext>
    </p:extLst>
  </p:cSld>
  <p:clrMapOvr>
    <a:masterClrMapping/>
  </p:clrMapOvr>
  <p:transition spd="slow"/>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Transcript Specific </a:t>
            </a:r>
            <a:r>
              <a:rPr lang="en-US" dirty="0"/>
              <a:t>Library Prep</a:t>
            </a:r>
          </a:p>
        </p:txBody>
      </p:sp>
      <p:pic>
        <p:nvPicPr>
          <p:cNvPr id="3" name="Picture 2"/>
          <p:cNvPicPr>
            <a:picLocks noChangeAspect="1"/>
          </p:cNvPicPr>
          <p:nvPr/>
        </p:nvPicPr>
        <p:blipFill>
          <a:blip r:embed="rId3"/>
          <a:stretch>
            <a:fillRect/>
          </a:stretch>
        </p:blipFill>
        <p:spPr>
          <a:xfrm>
            <a:off x="1610557" y="3009900"/>
            <a:ext cx="14120735" cy="5486400"/>
          </a:xfrm>
          <a:prstGeom prst="rect">
            <a:avLst/>
          </a:prstGeom>
        </p:spPr>
      </p:pic>
      <p:sp>
        <p:nvSpPr>
          <p:cNvPr id="19" name="TextBox 3">
            <a:extLst>
              <a:ext uri="{FF2B5EF4-FFF2-40B4-BE49-F238E27FC236}">
                <a16:creationId xmlns:a16="http://schemas.microsoft.com/office/drawing/2014/main" id="{1D012F76-3280-DE4D-98D1-08B8F2C13B92}"/>
              </a:ext>
            </a:extLst>
          </p:cNvPr>
          <p:cNvSpPr txBox="1"/>
          <p:nvPr/>
        </p:nvSpPr>
        <p:spPr>
          <a:xfrm>
            <a:off x="827962" y="8981154"/>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A. </a:t>
            </a:r>
            <a:r>
              <a:rPr lang="en-US" sz="1600" dirty="0">
                <a:solidFill>
                  <a:schemeClr val="tx1">
                    <a:lumMod val="50000"/>
                  </a:schemeClr>
                </a:solidFill>
              </a:rPr>
              <a:t>Dixit et al., Perturb-Seq: Dissecting Molecular Circuits with Scalable Single-Cell RNA Profiling of Pooled Genetic </a:t>
            </a:r>
            <a:r>
              <a:rPr lang="en-US" sz="1600" dirty="0" smtClean="0">
                <a:solidFill>
                  <a:schemeClr val="tx1">
                    <a:lumMod val="50000"/>
                  </a:schemeClr>
                </a:solidFill>
              </a:rPr>
              <a:t>Screens, </a:t>
            </a:r>
            <a:r>
              <a:rPr lang="en-US" sz="1600" dirty="0">
                <a:solidFill>
                  <a:schemeClr val="tx1">
                    <a:lumMod val="50000"/>
                  </a:schemeClr>
                </a:solidFill>
              </a:rPr>
              <a:t>Cell </a:t>
            </a:r>
            <a:r>
              <a:rPr lang="en-US" sz="1600" dirty="0" smtClean="0">
                <a:solidFill>
                  <a:schemeClr val="tx1">
                    <a:lumMod val="50000"/>
                  </a:schemeClr>
                </a:solidFill>
              </a:rPr>
              <a:t>2016 </a:t>
            </a:r>
            <a:r>
              <a:rPr lang="en-US" sz="1600" dirty="0">
                <a:solidFill>
                  <a:schemeClr val="tx1">
                    <a:lumMod val="50000"/>
                  </a:schemeClr>
                </a:solidFill>
              </a:rPr>
              <a:t>(</a:t>
            </a:r>
            <a:r>
              <a:rPr lang="en-US" sz="1600" dirty="0" smtClean="0">
                <a:solidFill>
                  <a:schemeClr val="tx1">
                    <a:lumMod val="50000"/>
                  </a:schemeClr>
                </a:solidFill>
              </a:rPr>
              <a:t>doi10.1016/j.cell.2016.11.038)   </a:t>
            </a:r>
            <a:endParaRPr lang="en-US" sz="1600" dirty="0">
              <a:solidFill>
                <a:schemeClr val="tx1">
                  <a:lumMod val="50000"/>
                </a:schemeClr>
              </a:solidFill>
            </a:endParaRPr>
          </a:p>
        </p:txBody>
      </p:sp>
    </p:spTree>
    <p:extLst>
      <p:ext uri="{BB962C8B-B14F-4D97-AF65-F5344CB8AC3E}">
        <p14:creationId xmlns:p14="http://schemas.microsoft.com/office/powerpoint/2010/main" val="3909639180"/>
      </p:ext>
    </p:extLst>
  </p:cSld>
  <p:clrMapOvr>
    <a:masterClrMapping/>
  </p:clrMapOvr>
  <p:transition spd="slow"/>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https://www.10xgenomics.com/solutions/vdj/</a:t>
            </a:r>
            <a:endParaRPr lang="en-US" sz="1600" dirty="0">
              <a:solidFill>
                <a:schemeClr val="tx1">
                  <a:lumMod val="50000"/>
                </a:schemeClr>
              </a:solidFill>
            </a:endParaRPr>
          </a:p>
        </p:txBody>
      </p:sp>
      <p:sp>
        <p:nvSpPr>
          <p:cNvPr id="4" name="Title 1"/>
          <p:cNvSpPr>
            <a:spLocks noGrp="1"/>
          </p:cNvSpPr>
          <p:nvPr>
            <p:ph type="title"/>
          </p:nvPr>
        </p:nvSpPr>
        <p:spPr>
          <a:xfrm>
            <a:off x="914400" y="914400"/>
            <a:ext cx="13345160" cy="924561"/>
          </a:xfrm>
        </p:spPr>
        <p:txBody>
          <a:bodyPr/>
          <a:lstStyle/>
          <a:p>
            <a:r>
              <a:rPr lang="en-US" dirty="0" smtClean="0"/>
              <a:t>10x V(D)J Immune Profiling</a:t>
            </a:r>
            <a:endParaRPr lang="en-US" dirty="0"/>
          </a:p>
        </p:txBody>
      </p:sp>
      <p:pic>
        <p:nvPicPr>
          <p:cNvPr id="11" name="Picture 10"/>
          <p:cNvPicPr>
            <a:picLocks noChangeAspect="1"/>
          </p:cNvPicPr>
          <p:nvPr/>
        </p:nvPicPr>
        <p:blipFill rotWithShape="1">
          <a:blip r:embed="rId3"/>
          <a:srcRect b="2798"/>
          <a:stretch/>
        </p:blipFill>
        <p:spPr>
          <a:xfrm>
            <a:off x="13346281" y="450213"/>
            <a:ext cx="2571899" cy="1852934"/>
          </a:xfrm>
          <a:prstGeom prst="rect">
            <a:avLst/>
          </a:prstGeom>
        </p:spPr>
      </p:pic>
      <p:grpSp>
        <p:nvGrpSpPr>
          <p:cNvPr id="12" name="Group 11"/>
          <p:cNvGrpSpPr/>
          <p:nvPr/>
        </p:nvGrpSpPr>
        <p:grpSpPr>
          <a:xfrm>
            <a:off x="2875915" y="2701291"/>
            <a:ext cx="11788626" cy="6337303"/>
            <a:chOff x="2875915" y="2701291"/>
            <a:chExt cx="11788626" cy="6337303"/>
          </a:xfrm>
        </p:grpSpPr>
        <p:pic>
          <p:nvPicPr>
            <p:cNvPr id="1034" name="Picture 10" descr="Image result for 10x genomics VDJ sequencing"/>
            <p:cNvPicPr>
              <a:picLocks noChangeAspect="1" noChangeArrowheads="1"/>
            </p:cNvPicPr>
            <p:nvPr/>
          </p:nvPicPr>
          <p:blipFill rotWithShape="1">
            <a:blip r:embed="rId4">
              <a:extLst>
                <a:ext uri="{28A0092B-C50C-407E-A947-70E740481C1C}">
                  <a14:useLocalDpi xmlns:a14="http://schemas.microsoft.com/office/drawing/2010/main" val="0"/>
                </a:ext>
              </a:extLst>
            </a:blip>
            <a:srcRect l="2915" t="19088" r="2023" b="12329"/>
            <a:stretch/>
          </p:blipFill>
          <p:spPr bwMode="auto">
            <a:xfrm>
              <a:off x="2875915" y="2767334"/>
              <a:ext cx="11590020" cy="62712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3346281" y="2701291"/>
              <a:ext cx="1318260" cy="403860"/>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grpSp>
    </p:spTree>
    <p:extLst>
      <p:ext uri="{BB962C8B-B14F-4D97-AF65-F5344CB8AC3E}">
        <p14:creationId xmlns:p14="http://schemas.microsoft.com/office/powerpoint/2010/main" val="483277874"/>
      </p:ext>
    </p:extLst>
  </p:cSld>
  <p:clrMapOvr>
    <a:masterClrMapping/>
  </p:clrMapOvr>
  <p:transition spd="slow"/>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5674340"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Bulk vs Single Cell </a:t>
            </a:r>
            <a:r>
              <a:rPr lang="en-US" sz="5400" dirty="0" smtClean="0">
                <a:solidFill>
                  <a:srgbClr val="307ED6"/>
                </a:solidFill>
              </a:rPr>
              <a:t>RNA Sequencing </a:t>
            </a:r>
            <a:r>
              <a:rPr lang="en-US" sz="5400" dirty="0" smtClean="0">
                <a:solidFill>
                  <a:srgbClr val="307ED6"/>
                </a:solidFill>
              </a:rPr>
              <a:t>(</a:t>
            </a:r>
            <a:r>
              <a:rPr lang="en-US" sz="5400" dirty="0" err="1" smtClean="0">
                <a:solidFill>
                  <a:srgbClr val="307ED6"/>
                </a:solidFill>
              </a:rPr>
              <a:t>scRNA-seq</a:t>
            </a:r>
            <a:r>
              <a:rPr lang="en-US" sz="5400" dirty="0" smtClean="0">
                <a:solidFill>
                  <a:srgbClr val="307ED6"/>
                </a:solidFill>
              </a:rPr>
              <a:t>)</a:t>
            </a:r>
            <a:endParaRPr lang="en-US" sz="5400" dirty="0">
              <a:solidFill>
                <a:srgbClr val="307ED6"/>
              </a:solidFill>
            </a:endParaRPr>
          </a:p>
        </p:txBody>
      </p:sp>
      <p:grpSp>
        <p:nvGrpSpPr>
          <p:cNvPr id="4" name="Group 3">
            <a:extLst>
              <a:ext uri="{FF2B5EF4-FFF2-40B4-BE49-F238E27FC236}">
                <a16:creationId xmlns:a16="http://schemas.microsoft.com/office/drawing/2014/main" id="{A5683C93-2FA0-0241-BA28-B3B6D4127C39}"/>
              </a:ext>
            </a:extLst>
          </p:cNvPr>
          <p:cNvGrpSpPr/>
          <p:nvPr/>
        </p:nvGrpSpPr>
        <p:grpSpPr>
          <a:xfrm>
            <a:off x="4263912" y="3327153"/>
            <a:ext cx="1235726" cy="924303"/>
            <a:chOff x="1210018" y="2465016"/>
            <a:chExt cx="1235726" cy="924303"/>
          </a:xfrm>
        </p:grpSpPr>
        <p:sp>
          <p:nvSpPr>
            <p:cNvPr id="5" name="Oval 4">
              <a:extLst>
                <a:ext uri="{FF2B5EF4-FFF2-40B4-BE49-F238E27FC236}">
                  <a16:creationId xmlns:a16="http://schemas.microsoft.com/office/drawing/2014/main" id="{59476746-BBE0-844A-8C0A-F3BE7ABA2BDA}"/>
                </a:ext>
              </a:extLst>
            </p:cNvPr>
            <p:cNvSpPr/>
            <p:nvPr/>
          </p:nvSpPr>
          <p:spPr>
            <a:xfrm>
              <a:off x="1255922" y="2577945"/>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 name="Oval 5">
              <a:extLst>
                <a:ext uri="{FF2B5EF4-FFF2-40B4-BE49-F238E27FC236}">
                  <a16:creationId xmlns:a16="http://schemas.microsoft.com/office/drawing/2014/main" id="{26F4E7FE-76C8-AE4A-802C-0DF9658010B4}"/>
                </a:ext>
              </a:extLst>
            </p:cNvPr>
            <p:cNvSpPr/>
            <p:nvPr/>
          </p:nvSpPr>
          <p:spPr>
            <a:xfrm>
              <a:off x="1408322" y="2730345"/>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 name="Oval 6">
              <a:extLst>
                <a:ext uri="{FF2B5EF4-FFF2-40B4-BE49-F238E27FC236}">
                  <a16:creationId xmlns:a16="http://schemas.microsoft.com/office/drawing/2014/main" id="{213E596F-0007-9B46-A44F-544A4089B1CC}"/>
                </a:ext>
              </a:extLst>
            </p:cNvPr>
            <p:cNvSpPr/>
            <p:nvPr/>
          </p:nvSpPr>
          <p:spPr>
            <a:xfrm>
              <a:off x="1755352" y="2785229"/>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8" name="Oval 7">
              <a:extLst>
                <a:ext uri="{FF2B5EF4-FFF2-40B4-BE49-F238E27FC236}">
                  <a16:creationId xmlns:a16="http://schemas.microsoft.com/office/drawing/2014/main" id="{09006BCC-13D4-7C4A-BE0B-CD607F6F46A2}"/>
                </a:ext>
              </a:extLst>
            </p:cNvPr>
            <p:cNvSpPr/>
            <p:nvPr/>
          </p:nvSpPr>
          <p:spPr>
            <a:xfrm>
              <a:off x="2001396" y="2709029"/>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 name="Oval 8">
              <a:extLst>
                <a:ext uri="{FF2B5EF4-FFF2-40B4-BE49-F238E27FC236}">
                  <a16:creationId xmlns:a16="http://schemas.microsoft.com/office/drawing/2014/main" id="{2E7D96D4-18EA-E643-ADDA-D5D2388A19BD}"/>
                </a:ext>
              </a:extLst>
            </p:cNvPr>
            <p:cNvSpPr/>
            <p:nvPr/>
          </p:nvSpPr>
          <p:spPr>
            <a:xfrm>
              <a:off x="1602952" y="2597942"/>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 name="Oval 9">
              <a:extLst>
                <a:ext uri="{FF2B5EF4-FFF2-40B4-BE49-F238E27FC236}">
                  <a16:creationId xmlns:a16="http://schemas.microsoft.com/office/drawing/2014/main" id="{A0D51993-D220-4E49-8B92-54F08B63DF53}"/>
                </a:ext>
              </a:extLst>
            </p:cNvPr>
            <p:cNvSpPr/>
            <p:nvPr/>
          </p:nvSpPr>
          <p:spPr>
            <a:xfrm>
              <a:off x="1582754" y="3202032"/>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 name="Oval 10">
              <a:extLst>
                <a:ext uri="{FF2B5EF4-FFF2-40B4-BE49-F238E27FC236}">
                  <a16:creationId xmlns:a16="http://schemas.microsoft.com/office/drawing/2014/main" id="{1920310C-BBC8-144F-9DF0-E51D07835EC0}"/>
                </a:ext>
              </a:extLst>
            </p:cNvPr>
            <p:cNvSpPr/>
            <p:nvPr/>
          </p:nvSpPr>
          <p:spPr>
            <a:xfrm>
              <a:off x="2247440" y="2864579"/>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 name="Oval 11">
              <a:extLst>
                <a:ext uri="{FF2B5EF4-FFF2-40B4-BE49-F238E27FC236}">
                  <a16:creationId xmlns:a16="http://schemas.microsoft.com/office/drawing/2014/main" id="{44033197-0D16-6D4F-9BE3-7D915E09A5F2}"/>
                </a:ext>
              </a:extLst>
            </p:cNvPr>
            <p:cNvSpPr/>
            <p:nvPr/>
          </p:nvSpPr>
          <p:spPr>
            <a:xfrm>
              <a:off x="1309170" y="3046360"/>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 name="Oval 12">
              <a:extLst>
                <a:ext uri="{FF2B5EF4-FFF2-40B4-BE49-F238E27FC236}">
                  <a16:creationId xmlns:a16="http://schemas.microsoft.com/office/drawing/2014/main" id="{D1C68482-7FF0-F64E-BA40-740979833E13}"/>
                </a:ext>
              </a:extLst>
            </p:cNvPr>
            <p:cNvSpPr/>
            <p:nvPr/>
          </p:nvSpPr>
          <p:spPr>
            <a:xfrm>
              <a:off x="1848996" y="2541020"/>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 name="Oval 13">
              <a:extLst>
                <a:ext uri="{FF2B5EF4-FFF2-40B4-BE49-F238E27FC236}">
                  <a16:creationId xmlns:a16="http://schemas.microsoft.com/office/drawing/2014/main" id="{32213069-FE5A-884D-8051-2032AFEEBA92}"/>
                </a:ext>
              </a:extLst>
            </p:cNvPr>
            <p:cNvSpPr/>
            <p:nvPr/>
          </p:nvSpPr>
          <p:spPr>
            <a:xfrm>
              <a:off x="1210018" y="2827658"/>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 name="Oval 14">
              <a:extLst>
                <a:ext uri="{FF2B5EF4-FFF2-40B4-BE49-F238E27FC236}">
                  <a16:creationId xmlns:a16="http://schemas.microsoft.com/office/drawing/2014/main" id="{66562EE1-75E8-9A46-BC70-212BA096C8AE}"/>
                </a:ext>
              </a:extLst>
            </p:cNvPr>
            <p:cNvSpPr/>
            <p:nvPr/>
          </p:nvSpPr>
          <p:spPr>
            <a:xfrm>
              <a:off x="1755352" y="2996386"/>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 name="Oval 15">
              <a:extLst>
                <a:ext uri="{FF2B5EF4-FFF2-40B4-BE49-F238E27FC236}">
                  <a16:creationId xmlns:a16="http://schemas.microsoft.com/office/drawing/2014/main" id="{FECC3999-7644-6F48-AD0A-C68E2E504B79}"/>
                </a:ext>
              </a:extLst>
            </p:cNvPr>
            <p:cNvSpPr/>
            <p:nvPr/>
          </p:nvSpPr>
          <p:spPr>
            <a:xfrm>
              <a:off x="2181338" y="3108388"/>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Oval 16">
              <a:extLst>
                <a:ext uri="{FF2B5EF4-FFF2-40B4-BE49-F238E27FC236}">
                  <a16:creationId xmlns:a16="http://schemas.microsoft.com/office/drawing/2014/main" id="{CC529147-4DB2-FF47-8B05-4EF1023D99B0}"/>
                </a:ext>
              </a:extLst>
            </p:cNvPr>
            <p:cNvSpPr/>
            <p:nvPr/>
          </p:nvSpPr>
          <p:spPr>
            <a:xfrm>
              <a:off x="1470749" y="2465016"/>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 name="Oval 17">
              <a:extLst>
                <a:ext uri="{FF2B5EF4-FFF2-40B4-BE49-F238E27FC236}">
                  <a16:creationId xmlns:a16="http://schemas.microsoft.com/office/drawing/2014/main" id="{067D299E-45A7-2F45-B0B2-B14F2717BD18}"/>
                </a:ext>
              </a:extLst>
            </p:cNvPr>
            <p:cNvSpPr/>
            <p:nvPr/>
          </p:nvSpPr>
          <p:spPr>
            <a:xfrm>
              <a:off x="1507474" y="2937009"/>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 name="Oval 18">
              <a:extLst>
                <a:ext uri="{FF2B5EF4-FFF2-40B4-BE49-F238E27FC236}">
                  <a16:creationId xmlns:a16="http://schemas.microsoft.com/office/drawing/2014/main" id="{494A82C6-FEFD-534A-8BA3-792A0921E97F}"/>
                </a:ext>
              </a:extLst>
            </p:cNvPr>
            <p:cNvSpPr/>
            <p:nvPr/>
          </p:nvSpPr>
          <p:spPr>
            <a:xfrm>
              <a:off x="2025266" y="2937009"/>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Oval 19">
              <a:extLst>
                <a:ext uri="{FF2B5EF4-FFF2-40B4-BE49-F238E27FC236}">
                  <a16:creationId xmlns:a16="http://schemas.microsoft.com/office/drawing/2014/main" id="{C8C2A4FD-5CAD-8845-98F9-91E834BAC719}"/>
                </a:ext>
              </a:extLst>
            </p:cNvPr>
            <p:cNvSpPr/>
            <p:nvPr/>
          </p:nvSpPr>
          <p:spPr>
            <a:xfrm>
              <a:off x="1911424" y="3172654"/>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grpSp>
        <p:nvGrpSpPr>
          <p:cNvPr id="21" name="Group 20">
            <a:extLst>
              <a:ext uri="{FF2B5EF4-FFF2-40B4-BE49-F238E27FC236}">
                <a16:creationId xmlns:a16="http://schemas.microsoft.com/office/drawing/2014/main" id="{6BE6E1B5-05FA-BB4E-9D0F-2328B73311E3}"/>
              </a:ext>
            </a:extLst>
          </p:cNvPr>
          <p:cNvGrpSpPr/>
          <p:nvPr/>
        </p:nvGrpSpPr>
        <p:grpSpPr>
          <a:xfrm>
            <a:off x="3768687" y="7006050"/>
            <a:ext cx="1235726" cy="924303"/>
            <a:chOff x="1143915" y="4359397"/>
            <a:chExt cx="1235726" cy="924303"/>
          </a:xfrm>
        </p:grpSpPr>
        <p:sp>
          <p:nvSpPr>
            <p:cNvPr id="22" name="Oval 21">
              <a:extLst>
                <a:ext uri="{FF2B5EF4-FFF2-40B4-BE49-F238E27FC236}">
                  <a16:creationId xmlns:a16="http://schemas.microsoft.com/office/drawing/2014/main" id="{D7B0EDFB-0DB3-5E44-9A7C-E718A62AFE0B}"/>
                </a:ext>
              </a:extLst>
            </p:cNvPr>
            <p:cNvSpPr/>
            <p:nvPr/>
          </p:nvSpPr>
          <p:spPr>
            <a:xfrm>
              <a:off x="1189819" y="4472326"/>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 name="Oval 22">
              <a:extLst>
                <a:ext uri="{FF2B5EF4-FFF2-40B4-BE49-F238E27FC236}">
                  <a16:creationId xmlns:a16="http://schemas.microsoft.com/office/drawing/2014/main" id="{803D183D-DCDA-BE44-9A8C-489E55260AA4}"/>
                </a:ext>
              </a:extLst>
            </p:cNvPr>
            <p:cNvSpPr/>
            <p:nvPr/>
          </p:nvSpPr>
          <p:spPr>
            <a:xfrm>
              <a:off x="1342219" y="4624726"/>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4" name="Oval 23">
              <a:extLst>
                <a:ext uri="{FF2B5EF4-FFF2-40B4-BE49-F238E27FC236}">
                  <a16:creationId xmlns:a16="http://schemas.microsoft.com/office/drawing/2014/main" id="{93C33AD7-1DC7-F74E-A1B6-8EBCCF433A5D}"/>
                </a:ext>
              </a:extLst>
            </p:cNvPr>
            <p:cNvSpPr/>
            <p:nvPr/>
          </p:nvSpPr>
          <p:spPr>
            <a:xfrm>
              <a:off x="1689249" y="4679610"/>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Oval 24">
              <a:extLst>
                <a:ext uri="{FF2B5EF4-FFF2-40B4-BE49-F238E27FC236}">
                  <a16:creationId xmlns:a16="http://schemas.microsoft.com/office/drawing/2014/main" id="{2CCB134F-5130-6B42-859E-88D775DEF6DB}"/>
                </a:ext>
              </a:extLst>
            </p:cNvPr>
            <p:cNvSpPr/>
            <p:nvPr/>
          </p:nvSpPr>
          <p:spPr>
            <a:xfrm>
              <a:off x="1935293" y="4603410"/>
              <a:ext cx="198304" cy="187287"/>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6" name="Oval 25">
              <a:extLst>
                <a:ext uri="{FF2B5EF4-FFF2-40B4-BE49-F238E27FC236}">
                  <a16:creationId xmlns:a16="http://schemas.microsoft.com/office/drawing/2014/main" id="{F322287B-3709-504C-BA94-2A90CBE03EF7}"/>
                </a:ext>
              </a:extLst>
            </p:cNvPr>
            <p:cNvSpPr/>
            <p:nvPr/>
          </p:nvSpPr>
          <p:spPr>
            <a:xfrm>
              <a:off x="1536849" y="4492323"/>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7" name="Oval 26">
              <a:extLst>
                <a:ext uri="{FF2B5EF4-FFF2-40B4-BE49-F238E27FC236}">
                  <a16:creationId xmlns:a16="http://schemas.microsoft.com/office/drawing/2014/main" id="{3DD919F5-D601-8249-B910-F2A0370F6B93}"/>
                </a:ext>
              </a:extLst>
            </p:cNvPr>
            <p:cNvSpPr/>
            <p:nvPr/>
          </p:nvSpPr>
          <p:spPr>
            <a:xfrm>
              <a:off x="1516651" y="5096413"/>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Oval 27">
              <a:extLst>
                <a:ext uri="{FF2B5EF4-FFF2-40B4-BE49-F238E27FC236}">
                  <a16:creationId xmlns:a16="http://schemas.microsoft.com/office/drawing/2014/main" id="{D377A9FD-BFEF-6542-B82E-BAC4FF21F3B8}"/>
                </a:ext>
              </a:extLst>
            </p:cNvPr>
            <p:cNvSpPr/>
            <p:nvPr/>
          </p:nvSpPr>
          <p:spPr>
            <a:xfrm>
              <a:off x="2181337" y="4758960"/>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9" name="Oval 28">
              <a:extLst>
                <a:ext uri="{FF2B5EF4-FFF2-40B4-BE49-F238E27FC236}">
                  <a16:creationId xmlns:a16="http://schemas.microsoft.com/office/drawing/2014/main" id="{38369DCB-D807-7C4D-A623-800C415A5F6C}"/>
                </a:ext>
              </a:extLst>
            </p:cNvPr>
            <p:cNvSpPr/>
            <p:nvPr/>
          </p:nvSpPr>
          <p:spPr>
            <a:xfrm>
              <a:off x="1243067" y="4940741"/>
              <a:ext cx="198304" cy="18728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0" name="Oval 29">
              <a:extLst>
                <a:ext uri="{FF2B5EF4-FFF2-40B4-BE49-F238E27FC236}">
                  <a16:creationId xmlns:a16="http://schemas.microsoft.com/office/drawing/2014/main" id="{AA538178-57D9-CE4C-AC5B-5A4A0CB23D64}"/>
                </a:ext>
              </a:extLst>
            </p:cNvPr>
            <p:cNvSpPr/>
            <p:nvPr/>
          </p:nvSpPr>
          <p:spPr>
            <a:xfrm>
              <a:off x="1782893" y="4435401"/>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Oval 30">
              <a:extLst>
                <a:ext uri="{FF2B5EF4-FFF2-40B4-BE49-F238E27FC236}">
                  <a16:creationId xmlns:a16="http://schemas.microsoft.com/office/drawing/2014/main" id="{D41B2579-7C39-C546-A0E4-71C90F4E1BDF}"/>
                </a:ext>
              </a:extLst>
            </p:cNvPr>
            <p:cNvSpPr/>
            <p:nvPr/>
          </p:nvSpPr>
          <p:spPr>
            <a:xfrm>
              <a:off x="1143915" y="4722039"/>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Oval 31">
              <a:extLst>
                <a:ext uri="{FF2B5EF4-FFF2-40B4-BE49-F238E27FC236}">
                  <a16:creationId xmlns:a16="http://schemas.microsoft.com/office/drawing/2014/main" id="{5F7962AE-855F-7648-BBF2-D8E9463C2A0A}"/>
                </a:ext>
              </a:extLst>
            </p:cNvPr>
            <p:cNvSpPr/>
            <p:nvPr/>
          </p:nvSpPr>
          <p:spPr>
            <a:xfrm>
              <a:off x="1689249" y="4890767"/>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3" name="Oval 32">
              <a:extLst>
                <a:ext uri="{FF2B5EF4-FFF2-40B4-BE49-F238E27FC236}">
                  <a16:creationId xmlns:a16="http://schemas.microsoft.com/office/drawing/2014/main" id="{7C0D44E9-8DAB-F34F-8976-4E7CE1C07108}"/>
                </a:ext>
              </a:extLst>
            </p:cNvPr>
            <p:cNvSpPr/>
            <p:nvPr/>
          </p:nvSpPr>
          <p:spPr>
            <a:xfrm>
              <a:off x="2115235" y="5002769"/>
              <a:ext cx="198304" cy="187287"/>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4" name="Oval 33">
              <a:extLst>
                <a:ext uri="{FF2B5EF4-FFF2-40B4-BE49-F238E27FC236}">
                  <a16:creationId xmlns:a16="http://schemas.microsoft.com/office/drawing/2014/main" id="{700B7D89-8AF1-8C4C-A3A1-20201A9A2B1A}"/>
                </a:ext>
              </a:extLst>
            </p:cNvPr>
            <p:cNvSpPr/>
            <p:nvPr/>
          </p:nvSpPr>
          <p:spPr>
            <a:xfrm>
              <a:off x="1404646" y="4359397"/>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Oval 34">
              <a:extLst>
                <a:ext uri="{FF2B5EF4-FFF2-40B4-BE49-F238E27FC236}">
                  <a16:creationId xmlns:a16="http://schemas.microsoft.com/office/drawing/2014/main" id="{04EF5B76-1CC5-AD4A-B6AF-71F082DC2A8B}"/>
                </a:ext>
              </a:extLst>
            </p:cNvPr>
            <p:cNvSpPr/>
            <p:nvPr/>
          </p:nvSpPr>
          <p:spPr>
            <a:xfrm>
              <a:off x="1441371" y="4831390"/>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6" name="Oval 35">
              <a:extLst>
                <a:ext uri="{FF2B5EF4-FFF2-40B4-BE49-F238E27FC236}">
                  <a16:creationId xmlns:a16="http://schemas.microsoft.com/office/drawing/2014/main" id="{BA13DB2E-D585-D54E-875B-622987891195}"/>
                </a:ext>
              </a:extLst>
            </p:cNvPr>
            <p:cNvSpPr/>
            <p:nvPr/>
          </p:nvSpPr>
          <p:spPr>
            <a:xfrm>
              <a:off x="1959163" y="4831390"/>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7" name="Oval 36">
              <a:extLst>
                <a:ext uri="{FF2B5EF4-FFF2-40B4-BE49-F238E27FC236}">
                  <a16:creationId xmlns:a16="http://schemas.microsoft.com/office/drawing/2014/main" id="{6323136D-A680-CD4E-B3D8-B0196617F5D8}"/>
                </a:ext>
              </a:extLst>
            </p:cNvPr>
            <p:cNvSpPr/>
            <p:nvPr/>
          </p:nvSpPr>
          <p:spPr>
            <a:xfrm>
              <a:off x="1845321" y="5067035"/>
              <a:ext cx="198304" cy="187287"/>
            </a:xfrm>
            <a:prstGeom prst="ellipse">
              <a:avLst/>
            </a:prstGeom>
            <a:solidFill>
              <a:srgbClr val="00B05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grpSp>
      <p:grpSp>
        <p:nvGrpSpPr>
          <p:cNvPr id="38" name="Group 37">
            <a:extLst>
              <a:ext uri="{FF2B5EF4-FFF2-40B4-BE49-F238E27FC236}">
                <a16:creationId xmlns:a16="http://schemas.microsoft.com/office/drawing/2014/main" id="{83602D40-7171-1E49-91B3-474C5E0207D2}"/>
              </a:ext>
            </a:extLst>
          </p:cNvPr>
          <p:cNvGrpSpPr/>
          <p:nvPr/>
        </p:nvGrpSpPr>
        <p:grpSpPr>
          <a:xfrm>
            <a:off x="6646313" y="3374219"/>
            <a:ext cx="1099847" cy="902837"/>
            <a:chOff x="4762042" y="2363460"/>
            <a:chExt cx="1099847" cy="902837"/>
          </a:xfrm>
        </p:grpSpPr>
        <p:sp>
          <p:nvSpPr>
            <p:cNvPr id="39" name="Freeform 38">
              <a:extLst>
                <a:ext uri="{FF2B5EF4-FFF2-40B4-BE49-F238E27FC236}">
                  <a16:creationId xmlns:a16="http://schemas.microsoft.com/office/drawing/2014/main" id="{9285FC2B-DD7F-8A43-94B2-CC5663AA4E27}"/>
                </a:ext>
              </a:extLst>
            </p:cNvPr>
            <p:cNvSpPr/>
            <p:nvPr/>
          </p:nvSpPr>
          <p:spPr>
            <a:xfrm>
              <a:off x="4795090" y="262161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nvGrpSpPr>
            <p:cNvPr id="40" name="Group 39">
              <a:extLst>
                <a:ext uri="{FF2B5EF4-FFF2-40B4-BE49-F238E27FC236}">
                  <a16:creationId xmlns:a16="http://schemas.microsoft.com/office/drawing/2014/main" id="{B89E0770-C710-6449-8C95-3F5CE2CF7FB1}"/>
                </a:ext>
              </a:extLst>
            </p:cNvPr>
            <p:cNvGrpSpPr/>
            <p:nvPr/>
          </p:nvGrpSpPr>
          <p:grpSpPr>
            <a:xfrm>
              <a:off x="4762042" y="2363460"/>
              <a:ext cx="1099847" cy="902837"/>
              <a:chOff x="3193059" y="2378105"/>
              <a:chExt cx="1099847" cy="902837"/>
            </a:xfrm>
          </p:grpSpPr>
          <p:sp>
            <p:nvSpPr>
              <p:cNvPr id="41" name="Freeform 40">
                <a:extLst>
                  <a:ext uri="{FF2B5EF4-FFF2-40B4-BE49-F238E27FC236}">
                    <a16:creationId xmlns:a16="http://schemas.microsoft.com/office/drawing/2014/main" id="{C9C006B3-B535-D44B-9748-43C5122726AA}"/>
                  </a:ext>
                </a:extLst>
              </p:cNvPr>
              <p:cNvSpPr/>
              <p:nvPr/>
            </p:nvSpPr>
            <p:spPr>
              <a:xfrm>
                <a:off x="3272010" y="240136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2" name="Freeform 41">
                <a:extLst>
                  <a:ext uri="{FF2B5EF4-FFF2-40B4-BE49-F238E27FC236}">
                    <a16:creationId xmlns:a16="http://schemas.microsoft.com/office/drawing/2014/main" id="{905F124F-3827-EC42-8CF5-69744508A92D}"/>
                  </a:ext>
                </a:extLst>
              </p:cNvPr>
              <p:cNvSpPr/>
              <p:nvPr/>
            </p:nvSpPr>
            <p:spPr>
              <a:xfrm>
                <a:off x="3424410" y="255376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3" name="Freeform 42">
                <a:extLst>
                  <a:ext uri="{FF2B5EF4-FFF2-40B4-BE49-F238E27FC236}">
                    <a16:creationId xmlns:a16="http://schemas.microsoft.com/office/drawing/2014/main" id="{01B427BC-5BB7-DE45-B85F-E88CDBA0E7F2}"/>
                  </a:ext>
                </a:extLst>
              </p:cNvPr>
              <p:cNvSpPr/>
              <p:nvPr/>
            </p:nvSpPr>
            <p:spPr>
              <a:xfrm>
                <a:off x="3629141" y="282914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4" name="Freeform 43">
                <a:extLst>
                  <a:ext uri="{FF2B5EF4-FFF2-40B4-BE49-F238E27FC236}">
                    <a16:creationId xmlns:a16="http://schemas.microsoft.com/office/drawing/2014/main" id="{8C290827-E151-2441-BDD9-7FFAD8DA972A}"/>
                  </a:ext>
                </a:extLst>
              </p:cNvPr>
              <p:cNvSpPr/>
              <p:nvPr/>
            </p:nvSpPr>
            <p:spPr>
              <a:xfrm>
                <a:off x="3984434" y="2612214"/>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5" name="Freeform 44">
                <a:extLst>
                  <a:ext uri="{FF2B5EF4-FFF2-40B4-BE49-F238E27FC236}">
                    <a16:creationId xmlns:a16="http://schemas.microsoft.com/office/drawing/2014/main" id="{E3FAF7E0-7E76-FA43-AF36-F325C77A3D50}"/>
                  </a:ext>
                </a:extLst>
              </p:cNvPr>
              <p:cNvSpPr/>
              <p:nvPr/>
            </p:nvSpPr>
            <p:spPr>
              <a:xfrm>
                <a:off x="3446444" y="2378105"/>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6" name="Freeform 45">
                <a:extLst>
                  <a:ext uri="{FF2B5EF4-FFF2-40B4-BE49-F238E27FC236}">
                    <a16:creationId xmlns:a16="http://schemas.microsoft.com/office/drawing/2014/main" id="{73785185-9FD5-B349-9667-ED020B3CCC55}"/>
                  </a:ext>
                </a:extLst>
              </p:cNvPr>
              <p:cNvSpPr/>
              <p:nvPr/>
            </p:nvSpPr>
            <p:spPr>
              <a:xfrm>
                <a:off x="3292208" y="2765794"/>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7" name="Freeform 46">
                <a:extLst>
                  <a:ext uri="{FF2B5EF4-FFF2-40B4-BE49-F238E27FC236}">
                    <a16:creationId xmlns:a16="http://schemas.microsoft.com/office/drawing/2014/main" id="{0069B0A8-2C2F-0840-AB40-8CA0C74F68EF}"/>
                  </a:ext>
                </a:extLst>
              </p:cNvPr>
              <p:cNvSpPr/>
              <p:nvPr/>
            </p:nvSpPr>
            <p:spPr>
              <a:xfrm>
                <a:off x="3822854" y="3016584"/>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8" name="Freeform 47">
                <a:extLst>
                  <a:ext uri="{FF2B5EF4-FFF2-40B4-BE49-F238E27FC236}">
                    <a16:creationId xmlns:a16="http://schemas.microsoft.com/office/drawing/2014/main" id="{5F75CB5C-45A6-9345-BD42-04E21A8543BD}"/>
                  </a:ext>
                </a:extLst>
              </p:cNvPr>
              <p:cNvSpPr/>
              <p:nvPr/>
            </p:nvSpPr>
            <p:spPr>
              <a:xfrm>
                <a:off x="3937613" y="288835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49" name="Freeform 48">
                <a:extLst>
                  <a:ext uri="{FF2B5EF4-FFF2-40B4-BE49-F238E27FC236}">
                    <a16:creationId xmlns:a16="http://schemas.microsoft.com/office/drawing/2014/main" id="{E44FBFC7-1057-4E4A-AFF3-D1FDA6360E46}"/>
                  </a:ext>
                </a:extLst>
              </p:cNvPr>
              <p:cNvSpPr/>
              <p:nvPr/>
            </p:nvSpPr>
            <p:spPr>
              <a:xfrm>
                <a:off x="3237124" y="251287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0" name="Freeform 49">
                <a:extLst>
                  <a:ext uri="{FF2B5EF4-FFF2-40B4-BE49-F238E27FC236}">
                    <a16:creationId xmlns:a16="http://schemas.microsoft.com/office/drawing/2014/main" id="{DE76AD3F-960E-E149-AAF1-BF913BD5DEA4}"/>
                  </a:ext>
                </a:extLst>
              </p:cNvPr>
              <p:cNvSpPr/>
              <p:nvPr/>
            </p:nvSpPr>
            <p:spPr>
              <a:xfrm>
                <a:off x="3879774" y="3181480"/>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1" name="Freeform 50">
                <a:extLst>
                  <a:ext uri="{FF2B5EF4-FFF2-40B4-BE49-F238E27FC236}">
                    <a16:creationId xmlns:a16="http://schemas.microsoft.com/office/drawing/2014/main" id="{45EB6543-6732-2F48-8983-BB91629FD3FA}"/>
                  </a:ext>
                </a:extLst>
              </p:cNvPr>
              <p:cNvSpPr/>
              <p:nvPr/>
            </p:nvSpPr>
            <p:spPr>
              <a:xfrm>
                <a:off x="3193059" y="290849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2" name="Freeform 51">
                <a:extLst>
                  <a:ext uri="{FF2B5EF4-FFF2-40B4-BE49-F238E27FC236}">
                    <a16:creationId xmlns:a16="http://schemas.microsoft.com/office/drawing/2014/main" id="{F8335F7C-6931-824D-9C08-2A8BF906BFEC}"/>
                  </a:ext>
                </a:extLst>
              </p:cNvPr>
              <p:cNvSpPr/>
              <p:nvPr/>
            </p:nvSpPr>
            <p:spPr>
              <a:xfrm>
                <a:off x="3457460" y="3008722"/>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3" name="Freeform 52">
                <a:extLst>
                  <a:ext uri="{FF2B5EF4-FFF2-40B4-BE49-F238E27FC236}">
                    <a16:creationId xmlns:a16="http://schemas.microsoft.com/office/drawing/2014/main" id="{B96CFDE0-AFBF-F64F-B921-7DC678C5AC64}"/>
                  </a:ext>
                </a:extLst>
              </p:cNvPr>
              <p:cNvSpPr/>
              <p:nvPr/>
            </p:nvSpPr>
            <p:spPr>
              <a:xfrm>
                <a:off x="3532743" y="2693729"/>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4" name="Freeform 53">
                <a:extLst>
                  <a:ext uri="{FF2B5EF4-FFF2-40B4-BE49-F238E27FC236}">
                    <a16:creationId xmlns:a16="http://schemas.microsoft.com/office/drawing/2014/main" id="{B114FCAB-4F32-F242-92E2-5EA8C32E4C66}"/>
                  </a:ext>
                </a:extLst>
              </p:cNvPr>
              <p:cNvSpPr/>
              <p:nvPr/>
            </p:nvSpPr>
            <p:spPr>
              <a:xfrm>
                <a:off x="3692486" y="248628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55" name="Freeform 54">
                <a:extLst>
                  <a:ext uri="{FF2B5EF4-FFF2-40B4-BE49-F238E27FC236}">
                    <a16:creationId xmlns:a16="http://schemas.microsoft.com/office/drawing/2014/main" id="{27E44BEA-2235-564E-B897-D9AF6C5999A9}"/>
                  </a:ext>
                </a:extLst>
              </p:cNvPr>
              <p:cNvSpPr/>
              <p:nvPr/>
            </p:nvSpPr>
            <p:spPr>
              <a:xfrm>
                <a:off x="3514382" y="3173700"/>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grpSp>
      <p:sp>
        <p:nvSpPr>
          <p:cNvPr id="56" name="TextBox 55">
            <a:extLst>
              <a:ext uri="{FF2B5EF4-FFF2-40B4-BE49-F238E27FC236}">
                <a16:creationId xmlns:a16="http://schemas.microsoft.com/office/drawing/2014/main" id="{62D89333-7EF1-8544-A03D-030CE4D30365}"/>
              </a:ext>
            </a:extLst>
          </p:cNvPr>
          <p:cNvSpPr txBox="1"/>
          <p:nvPr/>
        </p:nvSpPr>
        <p:spPr>
          <a:xfrm>
            <a:off x="1209563" y="3405886"/>
            <a:ext cx="2919389" cy="615553"/>
          </a:xfrm>
          <a:prstGeom prst="rect">
            <a:avLst/>
          </a:prstGeom>
          <a:noFill/>
        </p:spPr>
        <p:txBody>
          <a:bodyPr wrap="none" rtlCol="0">
            <a:spAutoFit/>
          </a:bodyPr>
          <a:lstStyle/>
          <a:p>
            <a:r>
              <a:rPr lang="en-US" dirty="0">
                <a:solidFill>
                  <a:schemeClr val="bg2">
                    <a:lumMod val="10000"/>
                  </a:schemeClr>
                </a:solidFill>
              </a:rPr>
              <a:t>Bulk RNA-</a:t>
            </a:r>
            <a:r>
              <a:rPr lang="en-US" dirty="0" err="1">
                <a:solidFill>
                  <a:schemeClr val="bg2">
                    <a:lumMod val="10000"/>
                  </a:schemeClr>
                </a:solidFill>
              </a:rPr>
              <a:t>seq</a:t>
            </a:r>
            <a:endParaRPr lang="en-US" dirty="0">
              <a:solidFill>
                <a:schemeClr val="bg2">
                  <a:lumMod val="10000"/>
                </a:schemeClr>
              </a:solidFill>
            </a:endParaRPr>
          </a:p>
        </p:txBody>
      </p:sp>
      <p:sp>
        <p:nvSpPr>
          <p:cNvPr id="57" name="TextBox 56">
            <a:extLst>
              <a:ext uri="{FF2B5EF4-FFF2-40B4-BE49-F238E27FC236}">
                <a16:creationId xmlns:a16="http://schemas.microsoft.com/office/drawing/2014/main" id="{7F096839-710F-5B4C-9F9F-4A3227CEBF93}"/>
              </a:ext>
            </a:extLst>
          </p:cNvPr>
          <p:cNvSpPr txBox="1"/>
          <p:nvPr/>
        </p:nvSpPr>
        <p:spPr>
          <a:xfrm>
            <a:off x="1083122" y="7190997"/>
            <a:ext cx="2387192" cy="615553"/>
          </a:xfrm>
          <a:prstGeom prst="rect">
            <a:avLst/>
          </a:prstGeom>
          <a:noFill/>
        </p:spPr>
        <p:txBody>
          <a:bodyPr wrap="none" rtlCol="0">
            <a:spAutoFit/>
          </a:bodyPr>
          <a:lstStyle/>
          <a:p>
            <a:r>
              <a:rPr lang="en-US" dirty="0" err="1">
                <a:solidFill>
                  <a:schemeClr val="bg2">
                    <a:lumMod val="10000"/>
                  </a:schemeClr>
                </a:solidFill>
              </a:rPr>
              <a:t>scRNA-seq</a:t>
            </a:r>
            <a:endParaRPr lang="en-US" dirty="0">
              <a:solidFill>
                <a:schemeClr val="bg2">
                  <a:lumMod val="10000"/>
                </a:schemeClr>
              </a:solidFill>
            </a:endParaRPr>
          </a:p>
        </p:txBody>
      </p:sp>
      <p:cxnSp>
        <p:nvCxnSpPr>
          <p:cNvPr id="58" name="Straight Arrow Connector 57">
            <a:extLst>
              <a:ext uri="{FF2B5EF4-FFF2-40B4-BE49-F238E27FC236}">
                <a16:creationId xmlns:a16="http://schemas.microsoft.com/office/drawing/2014/main" id="{BD5273CA-A04F-3949-AEE3-47D2DF90059C}"/>
              </a:ext>
            </a:extLst>
          </p:cNvPr>
          <p:cNvCxnSpPr/>
          <p:nvPr/>
        </p:nvCxnSpPr>
        <p:spPr>
          <a:xfrm>
            <a:off x="5784242" y="3789305"/>
            <a:ext cx="683046"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85534F3E-E0F4-BF46-AACA-EE2CC982817E}"/>
              </a:ext>
            </a:extLst>
          </p:cNvPr>
          <p:cNvCxnSpPr/>
          <p:nvPr/>
        </p:nvCxnSpPr>
        <p:spPr>
          <a:xfrm>
            <a:off x="7974763" y="3779769"/>
            <a:ext cx="683046"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579DB7E6-2145-2B42-A873-828011655B67}"/>
              </a:ext>
            </a:extLst>
          </p:cNvPr>
          <p:cNvSpPr txBox="1"/>
          <p:nvPr/>
        </p:nvSpPr>
        <p:spPr>
          <a:xfrm>
            <a:off x="8657806" y="3171143"/>
            <a:ext cx="2395247" cy="1661993"/>
          </a:xfrm>
          <a:prstGeom prst="rect">
            <a:avLst/>
          </a:prstGeom>
          <a:noFill/>
        </p:spPr>
        <p:txBody>
          <a:bodyPr wrap="square" rtlCol="0">
            <a:spAutoFit/>
          </a:bodyPr>
          <a:lstStyle/>
          <a:p>
            <a:pPr algn="ctr"/>
            <a:r>
              <a:rPr lang="en-US" dirty="0" smtClean="0">
                <a:solidFill>
                  <a:schemeClr val="bg2">
                    <a:lumMod val="10000"/>
                  </a:schemeClr>
                </a:solidFill>
              </a:rPr>
              <a:t>average </a:t>
            </a:r>
            <a:r>
              <a:rPr lang="en-US" dirty="0">
                <a:solidFill>
                  <a:schemeClr val="bg2">
                    <a:lumMod val="10000"/>
                  </a:schemeClr>
                </a:solidFill>
              </a:rPr>
              <a:t>expression level</a:t>
            </a:r>
          </a:p>
        </p:txBody>
      </p:sp>
      <p:grpSp>
        <p:nvGrpSpPr>
          <p:cNvPr id="61" name="Group 60">
            <a:extLst>
              <a:ext uri="{FF2B5EF4-FFF2-40B4-BE49-F238E27FC236}">
                <a16:creationId xmlns:a16="http://schemas.microsoft.com/office/drawing/2014/main" id="{1CF56D3F-4BF1-2F4E-B278-70A800B13BC9}"/>
              </a:ext>
            </a:extLst>
          </p:cNvPr>
          <p:cNvGrpSpPr/>
          <p:nvPr/>
        </p:nvGrpSpPr>
        <p:grpSpPr>
          <a:xfrm>
            <a:off x="5103568" y="6774408"/>
            <a:ext cx="1525569" cy="1421388"/>
            <a:chOff x="3800819" y="4208443"/>
            <a:chExt cx="1126475" cy="1054810"/>
          </a:xfrm>
        </p:grpSpPr>
        <p:cxnSp>
          <p:nvCxnSpPr>
            <p:cNvPr id="62" name="Straight Connector 61">
              <a:extLst>
                <a:ext uri="{FF2B5EF4-FFF2-40B4-BE49-F238E27FC236}">
                  <a16:creationId xmlns:a16="http://schemas.microsoft.com/office/drawing/2014/main" id="{4F5CF8DE-332F-4843-B3FD-2F80A71188E7}"/>
                </a:ext>
              </a:extLst>
            </p:cNvPr>
            <p:cNvCxnSpPr>
              <a:cxnSpLocks/>
            </p:cNvCxnSpPr>
            <p:nvPr/>
          </p:nvCxnSpPr>
          <p:spPr>
            <a:xfrm flipV="1">
              <a:off x="3800819" y="4208443"/>
              <a:ext cx="782198" cy="526987"/>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C7F6D3BC-3A2C-A844-AE1C-7234AA9263F3}"/>
                </a:ext>
              </a:extLst>
            </p:cNvPr>
            <p:cNvCxnSpPr/>
            <p:nvPr/>
          </p:nvCxnSpPr>
          <p:spPr>
            <a:xfrm flipV="1">
              <a:off x="3800819" y="4548142"/>
              <a:ext cx="782198" cy="187287"/>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1FFED788-1C41-DD40-8EF4-12F757018799}"/>
                </a:ext>
              </a:extLst>
            </p:cNvPr>
            <p:cNvCxnSpPr>
              <a:cxnSpLocks/>
            </p:cNvCxnSpPr>
            <p:nvPr/>
          </p:nvCxnSpPr>
          <p:spPr>
            <a:xfrm>
              <a:off x="3800819" y="4734404"/>
              <a:ext cx="782198" cy="172704"/>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E01867DA-69FA-7643-B09C-079573D2A305}"/>
                </a:ext>
              </a:extLst>
            </p:cNvPr>
            <p:cNvCxnSpPr>
              <a:cxnSpLocks/>
            </p:cNvCxnSpPr>
            <p:nvPr/>
          </p:nvCxnSpPr>
          <p:spPr>
            <a:xfrm>
              <a:off x="3809998" y="4745421"/>
              <a:ext cx="773019" cy="517832"/>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E7E56269-583E-314C-9F69-0E8CFE9646FD}"/>
                </a:ext>
              </a:extLst>
            </p:cNvPr>
            <p:cNvCxnSpPr/>
            <p:nvPr/>
          </p:nvCxnSpPr>
          <p:spPr>
            <a:xfrm>
              <a:off x="4583017" y="4208443"/>
              <a:ext cx="333261"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40CCAC38-42E8-CC4C-9234-616CE0A680A2}"/>
                </a:ext>
              </a:extLst>
            </p:cNvPr>
            <p:cNvCxnSpPr/>
            <p:nvPr/>
          </p:nvCxnSpPr>
          <p:spPr>
            <a:xfrm>
              <a:off x="4583016" y="4550895"/>
              <a:ext cx="333261"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4104FAB1-C38D-FE46-BECC-3628AF3FF9E0}"/>
                </a:ext>
              </a:extLst>
            </p:cNvPr>
            <p:cNvCxnSpPr>
              <a:cxnSpLocks/>
            </p:cNvCxnSpPr>
            <p:nvPr/>
          </p:nvCxnSpPr>
          <p:spPr>
            <a:xfrm>
              <a:off x="4572919" y="4918125"/>
              <a:ext cx="354375"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5282D8B4-55A7-0D43-903F-5B175FE20CC2}"/>
                </a:ext>
              </a:extLst>
            </p:cNvPr>
            <p:cNvCxnSpPr/>
            <p:nvPr/>
          </p:nvCxnSpPr>
          <p:spPr>
            <a:xfrm>
              <a:off x="4583015" y="5263253"/>
              <a:ext cx="333261"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grpSp>
      <p:grpSp>
        <p:nvGrpSpPr>
          <p:cNvPr id="70" name="Group 69">
            <a:extLst>
              <a:ext uri="{FF2B5EF4-FFF2-40B4-BE49-F238E27FC236}">
                <a16:creationId xmlns:a16="http://schemas.microsoft.com/office/drawing/2014/main" id="{D6386C71-EED8-C947-8C9F-C200A674292E}"/>
              </a:ext>
            </a:extLst>
          </p:cNvPr>
          <p:cNvGrpSpPr/>
          <p:nvPr/>
        </p:nvGrpSpPr>
        <p:grpSpPr>
          <a:xfrm>
            <a:off x="6768689" y="7059349"/>
            <a:ext cx="321320" cy="314940"/>
            <a:chOff x="5015427" y="4067385"/>
            <a:chExt cx="321320" cy="314940"/>
          </a:xfrm>
        </p:grpSpPr>
        <p:sp>
          <p:nvSpPr>
            <p:cNvPr id="71" name="Freeform 70">
              <a:extLst>
                <a:ext uri="{FF2B5EF4-FFF2-40B4-BE49-F238E27FC236}">
                  <a16:creationId xmlns:a16="http://schemas.microsoft.com/office/drawing/2014/main" id="{DD94DB45-4527-A645-9C67-53E6C73892CC}"/>
                </a:ext>
              </a:extLst>
            </p:cNvPr>
            <p:cNvSpPr/>
            <p:nvPr/>
          </p:nvSpPr>
          <p:spPr>
            <a:xfrm>
              <a:off x="5015427" y="4067385"/>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2" name="Freeform 71">
              <a:extLst>
                <a:ext uri="{FF2B5EF4-FFF2-40B4-BE49-F238E27FC236}">
                  <a16:creationId xmlns:a16="http://schemas.microsoft.com/office/drawing/2014/main" id="{4454C111-3E72-AD4F-843E-FCF78BDF6A9D}"/>
                </a:ext>
              </a:extLst>
            </p:cNvPr>
            <p:cNvSpPr/>
            <p:nvPr/>
          </p:nvSpPr>
          <p:spPr>
            <a:xfrm>
              <a:off x="5015427" y="413290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3" name="Freeform 72">
              <a:extLst>
                <a:ext uri="{FF2B5EF4-FFF2-40B4-BE49-F238E27FC236}">
                  <a16:creationId xmlns:a16="http://schemas.microsoft.com/office/drawing/2014/main" id="{5F52E974-3213-0340-BA39-1CDFF93515F9}"/>
                </a:ext>
              </a:extLst>
            </p:cNvPr>
            <p:cNvSpPr/>
            <p:nvPr/>
          </p:nvSpPr>
          <p:spPr>
            <a:xfrm>
              <a:off x="5021851" y="420773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4" name="Freeform 73">
              <a:extLst>
                <a:ext uri="{FF2B5EF4-FFF2-40B4-BE49-F238E27FC236}">
                  <a16:creationId xmlns:a16="http://schemas.microsoft.com/office/drawing/2014/main" id="{E2FB7599-1E7A-3745-BECE-46CA492D53C0}"/>
                </a:ext>
              </a:extLst>
            </p:cNvPr>
            <p:cNvSpPr/>
            <p:nvPr/>
          </p:nvSpPr>
          <p:spPr>
            <a:xfrm>
              <a:off x="5028275" y="428286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grpSp>
        <p:nvGrpSpPr>
          <p:cNvPr id="75" name="Group 74">
            <a:extLst>
              <a:ext uri="{FF2B5EF4-FFF2-40B4-BE49-F238E27FC236}">
                <a16:creationId xmlns:a16="http://schemas.microsoft.com/office/drawing/2014/main" id="{3E3A05DD-69EB-0C44-A54A-058064D3EF26}"/>
              </a:ext>
            </a:extLst>
          </p:cNvPr>
          <p:cNvGrpSpPr/>
          <p:nvPr/>
        </p:nvGrpSpPr>
        <p:grpSpPr>
          <a:xfrm>
            <a:off x="6749412" y="6550929"/>
            <a:ext cx="321320" cy="314940"/>
            <a:chOff x="5015427" y="4067385"/>
            <a:chExt cx="321320" cy="314940"/>
          </a:xfrm>
        </p:grpSpPr>
        <p:sp>
          <p:nvSpPr>
            <p:cNvPr id="76" name="Freeform 75">
              <a:extLst>
                <a:ext uri="{FF2B5EF4-FFF2-40B4-BE49-F238E27FC236}">
                  <a16:creationId xmlns:a16="http://schemas.microsoft.com/office/drawing/2014/main" id="{AFE84656-0CC4-BF4C-B3CC-6D6FA7BE8980}"/>
                </a:ext>
              </a:extLst>
            </p:cNvPr>
            <p:cNvSpPr/>
            <p:nvPr/>
          </p:nvSpPr>
          <p:spPr>
            <a:xfrm>
              <a:off x="5015427" y="4067385"/>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7" name="Freeform 76">
              <a:extLst>
                <a:ext uri="{FF2B5EF4-FFF2-40B4-BE49-F238E27FC236}">
                  <a16:creationId xmlns:a16="http://schemas.microsoft.com/office/drawing/2014/main" id="{479A93A6-BFA3-9D44-9C55-9FC0A3A4DCFE}"/>
                </a:ext>
              </a:extLst>
            </p:cNvPr>
            <p:cNvSpPr/>
            <p:nvPr/>
          </p:nvSpPr>
          <p:spPr>
            <a:xfrm>
              <a:off x="5015427" y="413290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8" name="Freeform 77">
              <a:extLst>
                <a:ext uri="{FF2B5EF4-FFF2-40B4-BE49-F238E27FC236}">
                  <a16:creationId xmlns:a16="http://schemas.microsoft.com/office/drawing/2014/main" id="{9613E24D-80E5-1541-9B2A-21C06DCCB348}"/>
                </a:ext>
              </a:extLst>
            </p:cNvPr>
            <p:cNvSpPr/>
            <p:nvPr/>
          </p:nvSpPr>
          <p:spPr>
            <a:xfrm>
              <a:off x="5021851" y="420773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79" name="Freeform 78">
              <a:extLst>
                <a:ext uri="{FF2B5EF4-FFF2-40B4-BE49-F238E27FC236}">
                  <a16:creationId xmlns:a16="http://schemas.microsoft.com/office/drawing/2014/main" id="{FA2733DD-C16A-CA48-BE9C-76FF28618D88}"/>
                </a:ext>
              </a:extLst>
            </p:cNvPr>
            <p:cNvSpPr/>
            <p:nvPr/>
          </p:nvSpPr>
          <p:spPr>
            <a:xfrm>
              <a:off x="5028275" y="428286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grpSp>
        <p:nvGrpSpPr>
          <p:cNvPr id="80" name="Group 79">
            <a:extLst>
              <a:ext uri="{FF2B5EF4-FFF2-40B4-BE49-F238E27FC236}">
                <a16:creationId xmlns:a16="http://schemas.microsoft.com/office/drawing/2014/main" id="{FBDE5C44-0189-D948-B454-AA8FB0C931C3}"/>
              </a:ext>
            </a:extLst>
          </p:cNvPr>
          <p:cNvGrpSpPr/>
          <p:nvPr/>
        </p:nvGrpSpPr>
        <p:grpSpPr>
          <a:xfrm>
            <a:off x="6755836" y="7547374"/>
            <a:ext cx="321320" cy="314940"/>
            <a:chOff x="5015427" y="4067385"/>
            <a:chExt cx="321320" cy="314940"/>
          </a:xfrm>
        </p:grpSpPr>
        <p:sp>
          <p:nvSpPr>
            <p:cNvPr id="81" name="Freeform 80">
              <a:extLst>
                <a:ext uri="{FF2B5EF4-FFF2-40B4-BE49-F238E27FC236}">
                  <a16:creationId xmlns:a16="http://schemas.microsoft.com/office/drawing/2014/main" id="{5DE7677F-156A-1A44-B47C-F706B4910629}"/>
                </a:ext>
              </a:extLst>
            </p:cNvPr>
            <p:cNvSpPr/>
            <p:nvPr/>
          </p:nvSpPr>
          <p:spPr>
            <a:xfrm>
              <a:off x="5015427" y="4067385"/>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2" name="Freeform 81">
              <a:extLst>
                <a:ext uri="{FF2B5EF4-FFF2-40B4-BE49-F238E27FC236}">
                  <a16:creationId xmlns:a16="http://schemas.microsoft.com/office/drawing/2014/main" id="{A75F1F57-8663-394F-8FC1-3FC36D76E216}"/>
                </a:ext>
              </a:extLst>
            </p:cNvPr>
            <p:cNvSpPr/>
            <p:nvPr/>
          </p:nvSpPr>
          <p:spPr>
            <a:xfrm>
              <a:off x="5015427" y="413290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3" name="Freeform 82">
              <a:extLst>
                <a:ext uri="{FF2B5EF4-FFF2-40B4-BE49-F238E27FC236}">
                  <a16:creationId xmlns:a16="http://schemas.microsoft.com/office/drawing/2014/main" id="{3AE070CC-C49D-5A48-AF08-7A60D0767D99}"/>
                </a:ext>
              </a:extLst>
            </p:cNvPr>
            <p:cNvSpPr/>
            <p:nvPr/>
          </p:nvSpPr>
          <p:spPr>
            <a:xfrm>
              <a:off x="5021851" y="420773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4" name="Freeform 83">
              <a:extLst>
                <a:ext uri="{FF2B5EF4-FFF2-40B4-BE49-F238E27FC236}">
                  <a16:creationId xmlns:a16="http://schemas.microsoft.com/office/drawing/2014/main" id="{04648D93-4DF4-EB47-AF93-4166C6BE359F}"/>
                </a:ext>
              </a:extLst>
            </p:cNvPr>
            <p:cNvSpPr/>
            <p:nvPr/>
          </p:nvSpPr>
          <p:spPr>
            <a:xfrm>
              <a:off x="5028275" y="428286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DE6A1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grpSp>
        <p:nvGrpSpPr>
          <p:cNvPr id="85" name="Group 84">
            <a:extLst>
              <a:ext uri="{FF2B5EF4-FFF2-40B4-BE49-F238E27FC236}">
                <a16:creationId xmlns:a16="http://schemas.microsoft.com/office/drawing/2014/main" id="{F8BEB4E5-1EA7-AF4D-96A8-8EA067494B90}"/>
              </a:ext>
            </a:extLst>
          </p:cNvPr>
          <p:cNvGrpSpPr/>
          <p:nvPr/>
        </p:nvGrpSpPr>
        <p:grpSpPr>
          <a:xfrm>
            <a:off x="6755836" y="8093620"/>
            <a:ext cx="321320" cy="314940"/>
            <a:chOff x="5015427" y="4067385"/>
            <a:chExt cx="321320" cy="314940"/>
          </a:xfrm>
        </p:grpSpPr>
        <p:sp>
          <p:nvSpPr>
            <p:cNvPr id="86" name="Freeform 85">
              <a:extLst>
                <a:ext uri="{FF2B5EF4-FFF2-40B4-BE49-F238E27FC236}">
                  <a16:creationId xmlns:a16="http://schemas.microsoft.com/office/drawing/2014/main" id="{47B8CA94-4F8D-004B-8758-B9A25D3BDAA3}"/>
                </a:ext>
              </a:extLst>
            </p:cNvPr>
            <p:cNvSpPr/>
            <p:nvPr/>
          </p:nvSpPr>
          <p:spPr>
            <a:xfrm>
              <a:off x="5015427" y="4067385"/>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7" name="Freeform 86">
              <a:extLst>
                <a:ext uri="{FF2B5EF4-FFF2-40B4-BE49-F238E27FC236}">
                  <a16:creationId xmlns:a16="http://schemas.microsoft.com/office/drawing/2014/main" id="{66A8AE7C-1314-B048-9776-706E44062213}"/>
                </a:ext>
              </a:extLst>
            </p:cNvPr>
            <p:cNvSpPr/>
            <p:nvPr/>
          </p:nvSpPr>
          <p:spPr>
            <a:xfrm>
              <a:off x="5015427" y="4132901"/>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8" name="Freeform 87">
              <a:extLst>
                <a:ext uri="{FF2B5EF4-FFF2-40B4-BE49-F238E27FC236}">
                  <a16:creationId xmlns:a16="http://schemas.microsoft.com/office/drawing/2014/main" id="{C26D66A6-BD9E-9144-A36A-3514A47EF2E4}"/>
                </a:ext>
              </a:extLst>
            </p:cNvPr>
            <p:cNvSpPr/>
            <p:nvPr/>
          </p:nvSpPr>
          <p:spPr>
            <a:xfrm>
              <a:off x="5021851" y="4207737"/>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89" name="Freeform 88">
              <a:extLst>
                <a:ext uri="{FF2B5EF4-FFF2-40B4-BE49-F238E27FC236}">
                  <a16:creationId xmlns:a16="http://schemas.microsoft.com/office/drawing/2014/main" id="{48AF01C6-7A3B-1D4C-A35F-F849AFD9B285}"/>
                </a:ext>
              </a:extLst>
            </p:cNvPr>
            <p:cNvSpPr/>
            <p:nvPr/>
          </p:nvSpPr>
          <p:spPr>
            <a:xfrm>
              <a:off x="5028275" y="4282863"/>
              <a:ext cx="308472" cy="99462"/>
            </a:xfrm>
            <a:custGeom>
              <a:avLst/>
              <a:gdLst>
                <a:gd name="connsiteX0" fmla="*/ 0 w 308472"/>
                <a:gd name="connsiteY0" fmla="*/ 77428 h 99462"/>
                <a:gd name="connsiteX1" fmla="*/ 66101 w 308472"/>
                <a:gd name="connsiteY1" fmla="*/ 310 h 99462"/>
                <a:gd name="connsiteX2" fmla="*/ 110168 w 308472"/>
                <a:gd name="connsiteY2" fmla="*/ 11327 h 99462"/>
                <a:gd name="connsiteX3" fmla="*/ 143219 w 308472"/>
                <a:gd name="connsiteY3" fmla="*/ 77428 h 99462"/>
                <a:gd name="connsiteX4" fmla="*/ 209320 w 308472"/>
                <a:gd name="connsiteY4" fmla="*/ 99462 h 99462"/>
                <a:gd name="connsiteX5" fmla="*/ 253388 w 308472"/>
                <a:gd name="connsiteY5" fmla="*/ 88445 h 99462"/>
                <a:gd name="connsiteX6" fmla="*/ 308472 w 308472"/>
                <a:gd name="connsiteY6" fmla="*/ 22344 h 9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472" h="99462">
                  <a:moveTo>
                    <a:pt x="0" y="77428"/>
                  </a:moveTo>
                  <a:cubicBezTo>
                    <a:pt x="11585" y="58119"/>
                    <a:pt x="32719" y="5079"/>
                    <a:pt x="66101" y="310"/>
                  </a:cubicBezTo>
                  <a:cubicBezTo>
                    <a:pt x="81090" y="-1831"/>
                    <a:pt x="95479" y="7655"/>
                    <a:pt x="110168" y="11327"/>
                  </a:cubicBezTo>
                  <a:cubicBezTo>
                    <a:pt x="116171" y="29336"/>
                    <a:pt x="125234" y="66187"/>
                    <a:pt x="143219" y="77428"/>
                  </a:cubicBezTo>
                  <a:cubicBezTo>
                    <a:pt x="162914" y="89737"/>
                    <a:pt x="209320" y="99462"/>
                    <a:pt x="209320" y="99462"/>
                  </a:cubicBezTo>
                  <a:cubicBezTo>
                    <a:pt x="224009" y="95790"/>
                    <a:pt x="241993" y="98416"/>
                    <a:pt x="253388" y="88445"/>
                  </a:cubicBezTo>
                  <a:cubicBezTo>
                    <a:pt x="332424" y="19288"/>
                    <a:pt x="266407" y="22344"/>
                    <a:pt x="308472" y="22344"/>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grpSp>
      <p:cxnSp>
        <p:nvCxnSpPr>
          <p:cNvPr id="90" name="Straight Arrow Connector 89">
            <a:extLst>
              <a:ext uri="{FF2B5EF4-FFF2-40B4-BE49-F238E27FC236}">
                <a16:creationId xmlns:a16="http://schemas.microsoft.com/office/drawing/2014/main" id="{2E25B181-80EF-4141-A8CB-A674FA21AB0C}"/>
              </a:ext>
            </a:extLst>
          </p:cNvPr>
          <p:cNvCxnSpPr/>
          <p:nvPr/>
        </p:nvCxnSpPr>
        <p:spPr>
          <a:xfrm>
            <a:off x="7168049" y="6715580"/>
            <a:ext cx="462708"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E49AE870-7A3E-5A43-8566-64BDCE9D5339}"/>
              </a:ext>
            </a:extLst>
          </p:cNvPr>
          <p:cNvCxnSpPr/>
          <p:nvPr/>
        </p:nvCxnSpPr>
        <p:spPr>
          <a:xfrm>
            <a:off x="7168049" y="7254293"/>
            <a:ext cx="462708"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2344C9F4-410D-5243-BE94-D025E95A8DF7}"/>
              </a:ext>
            </a:extLst>
          </p:cNvPr>
          <p:cNvCxnSpPr/>
          <p:nvPr/>
        </p:nvCxnSpPr>
        <p:spPr>
          <a:xfrm>
            <a:off x="7168049" y="7724174"/>
            <a:ext cx="462708"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DC3E8FD8-658D-8C4B-A61F-85B099AD762D}"/>
              </a:ext>
            </a:extLst>
          </p:cNvPr>
          <p:cNvCxnSpPr/>
          <p:nvPr/>
        </p:nvCxnSpPr>
        <p:spPr>
          <a:xfrm>
            <a:off x="7168049" y="8278379"/>
            <a:ext cx="462708"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0619E816-B81B-4244-AD0C-4C68E1632086}"/>
              </a:ext>
            </a:extLst>
          </p:cNvPr>
          <p:cNvSpPr txBox="1"/>
          <p:nvPr/>
        </p:nvSpPr>
        <p:spPr>
          <a:xfrm>
            <a:off x="7715308" y="6465779"/>
            <a:ext cx="2185214" cy="523220"/>
          </a:xfrm>
          <a:prstGeom prst="rect">
            <a:avLst/>
          </a:prstGeom>
          <a:noFill/>
        </p:spPr>
        <p:txBody>
          <a:bodyPr wrap="none" rtlCol="0">
            <a:spAutoFit/>
          </a:bodyPr>
          <a:lstStyle/>
          <a:p>
            <a:r>
              <a:rPr lang="en-US" sz="2800" dirty="0">
                <a:solidFill>
                  <a:schemeClr val="bg2">
                    <a:lumMod val="10000"/>
                  </a:schemeClr>
                </a:solidFill>
              </a:rPr>
              <a:t>Population 1</a:t>
            </a:r>
          </a:p>
        </p:txBody>
      </p:sp>
      <p:sp>
        <p:nvSpPr>
          <p:cNvPr id="95" name="TextBox 94">
            <a:extLst>
              <a:ext uri="{FF2B5EF4-FFF2-40B4-BE49-F238E27FC236}">
                <a16:creationId xmlns:a16="http://schemas.microsoft.com/office/drawing/2014/main" id="{D15CB96B-D924-4E4F-BB4B-908483FEE0B7}"/>
              </a:ext>
            </a:extLst>
          </p:cNvPr>
          <p:cNvSpPr txBox="1"/>
          <p:nvPr/>
        </p:nvSpPr>
        <p:spPr>
          <a:xfrm>
            <a:off x="7715308" y="6970066"/>
            <a:ext cx="2185214" cy="523220"/>
          </a:xfrm>
          <a:prstGeom prst="rect">
            <a:avLst/>
          </a:prstGeom>
          <a:noFill/>
        </p:spPr>
        <p:txBody>
          <a:bodyPr wrap="none" rtlCol="0">
            <a:spAutoFit/>
          </a:bodyPr>
          <a:lstStyle/>
          <a:p>
            <a:r>
              <a:rPr lang="en-US" sz="2800" dirty="0">
                <a:solidFill>
                  <a:schemeClr val="bg2">
                    <a:lumMod val="10000"/>
                  </a:schemeClr>
                </a:solidFill>
              </a:rPr>
              <a:t>Population 2</a:t>
            </a:r>
          </a:p>
        </p:txBody>
      </p:sp>
      <p:sp>
        <p:nvSpPr>
          <p:cNvPr id="96" name="TextBox 95">
            <a:extLst>
              <a:ext uri="{FF2B5EF4-FFF2-40B4-BE49-F238E27FC236}">
                <a16:creationId xmlns:a16="http://schemas.microsoft.com/office/drawing/2014/main" id="{664CA857-0588-324F-88D4-43D9D45B8184}"/>
              </a:ext>
            </a:extLst>
          </p:cNvPr>
          <p:cNvSpPr txBox="1"/>
          <p:nvPr/>
        </p:nvSpPr>
        <p:spPr>
          <a:xfrm>
            <a:off x="7715308" y="7427752"/>
            <a:ext cx="2185214" cy="523220"/>
          </a:xfrm>
          <a:prstGeom prst="rect">
            <a:avLst/>
          </a:prstGeom>
          <a:noFill/>
        </p:spPr>
        <p:txBody>
          <a:bodyPr wrap="none" rtlCol="0">
            <a:spAutoFit/>
          </a:bodyPr>
          <a:lstStyle/>
          <a:p>
            <a:r>
              <a:rPr lang="en-US" sz="2800" dirty="0">
                <a:solidFill>
                  <a:schemeClr val="bg2">
                    <a:lumMod val="10000"/>
                  </a:schemeClr>
                </a:solidFill>
              </a:rPr>
              <a:t>Population 3</a:t>
            </a:r>
          </a:p>
        </p:txBody>
      </p:sp>
      <p:sp>
        <p:nvSpPr>
          <p:cNvPr id="97" name="TextBox 96">
            <a:extLst>
              <a:ext uri="{FF2B5EF4-FFF2-40B4-BE49-F238E27FC236}">
                <a16:creationId xmlns:a16="http://schemas.microsoft.com/office/drawing/2014/main" id="{063D9BF9-087F-DF4F-860B-06A6698FC42A}"/>
              </a:ext>
            </a:extLst>
          </p:cNvPr>
          <p:cNvSpPr txBox="1"/>
          <p:nvPr/>
        </p:nvSpPr>
        <p:spPr>
          <a:xfrm>
            <a:off x="7715308" y="7975687"/>
            <a:ext cx="2185214" cy="523220"/>
          </a:xfrm>
          <a:prstGeom prst="rect">
            <a:avLst/>
          </a:prstGeom>
          <a:noFill/>
        </p:spPr>
        <p:txBody>
          <a:bodyPr wrap="none" rtlCol="0">
            <a:spAutoFit/>
          </a:bodyPr>
          <a:lstStyle/>
          <a:p>
            <a:r>
              <a:rPr lang="en-US" sz="2800" dirty="0">
                <a:solidFill>
                  <a:schemeClr val="bg2">
                    <a:lumMod val="10000"/>
                  </a:schemeClr>
                </a:solidFill>
              </a:rPr>
              <a:t>Population 4</a:t>
            </a:r>
          </a:p>
        </p:txBody>
      </p:sp>
      <p:sp>
        <p:nvSpPr>
          <p:cNvPr id="98" name="Rectangle 97">
            <a:extLst>
              <a:ext uri="{FF2B5EF4-FFF2-40B4-BE49-F238E27FC236}">
                <a16:creationId xmlns:a16="http://schemas.microsoft.com/office/drawing/2014/main" id="{43DD678E-3F14-DD42-A565-ACC047395F24}"/>
              </a:ext>
            </a:extLst>
          </p:cNvPr>
          <p:cNvSpPr/>
          <p:nvPr/>
        </p:nvSpPr>
        <p:spPr>
          <a:xfrm>
            <a:off x="11078764" y="3061668"/>
            <a:ext cx="5362073" cy="1902059"/>
          </a:xfrm>
          <a:prstGeom prst="rect">
            <a:avLst/>
          </a:prstGeom>
          <a:ln>
            <a:noFill/>
          </a:ln>
        </p:spPr>
        <p:txBody>
          <a:bodyPr wrap="square">
            <a:spAutoFit/>
          </a:bodyPr>
          <a:lstStyle/>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comparative transcriptomics</a:t>
            </a:r>
          </a:p>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disease biomarker</a:t>
            </a:r>
          </a:p>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homogenous systems</a:t>
            </a:r>
          </a:p>
        </p:txBody>
      </p:sp>
      <p:sp>
        <p:nvSpPr>
          <p:cNvPr id="99" name="Rectangle 98">
            <a:extLst>
              <a:ext uri="{FF2B5EF4-FFF2-40B4-BE49-F238E27FC236}">
                <a16:creationId xmlns:a16="http://schemas.microsoft.com/office/drawing/2014/main" id="{43DD678E-3F14-DD42-A565-ACC047395F24}"/>
              </a:ext>
            </a:extLst>
          </p:cNvPr>
          <p:cNvSpPr/>
          <p:nvPr/>
        </p:nvSpPr>
        <p:spPr>
          <a:xfrm>
            <a:off x="10216346" y="6532126"/>
            <a:ext cx="5362073" cy="1902059"/>
          </a:xfrm>
          <a:prstGeom prst="rect">
            <a:avLst/>
          </a:prstGeom>
          <a:ln>
            <a:noFill/>
          </a:ln>
        </p:spPr>
        <p:txBody>
          <a:bodyPr wrap="square">
            <a:spAutoFit/>
          </a:bodyPr>
          <a:lstStyle/>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define heterogeneity</a:t>
            </a:r>
          </a:p>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identify </a:t>
            </a:r>
            <a:r>
              <a:rPr lang="en-US" sz="2800" dirty="0">
                <a:solidFill>
                  <a:schemeClr val="bg2">
                    <a:lumMod val="10000"/>
                  </a:schemeClr>
                </a:solidFill>
              </a:rPr>
              <a:t>rare cell </a:t>
            </a:r>
            <a:r>
              <a:rPr lang="en-US" sz="2800" dirty="0" smtClean="0">
                <a:solidFill>
                  <a:schemeClr val="bg2">
                    <a:lumMod val="10000"/>
                  </a:schemeClr>
                </a:solidFill>
              </a:rPr>
              <a:t>population</a:t>
            </a:r>
            <a:endParaRPr lang="en-US" sz="2800" dirty="0">
              <a:solidFill>
                <a:schemeClr val="bg2">
                  <a:lumMod val="10000"/>
                </a:schemeClr>
              </a:solidFill>
            </a:endParaRPr>
          </a:p>
          <a:p>
            <a:pPr marL="395288" indent="-395288" algn="l">
              <a:lnSpc>
                <a:spcPct val="140000"/>
              </a:lnSpc>
              <a:buClr>
                <a:srgbClr val="307ED6"/>
              </a:buClr>
              <a:buSzPct val="100000"/>
              <a:buFont typeface="Arial" panose="020B0604020202020204" pitchFamily="34" charset="0"/>
              <a:buChar char="•"/>
            </a:pPr>
            <a:r>
              <a:rPr lang="en-US" sz="2800" dirty="0" smtClean="0">
                <a:solidFill>
                  <a:schemeClr val="bg2">
                    <a:lumMod val="10000"/>
                  </a:schemeClr>
                </a:solidFill>
              </a:rPr>
              <a:t>cell population </a:t>
            </a:r>
            <a:r>
              <a:rPr lang="en-US" sz="2800" dirty="0">
                <a:solidFill>
                  <a:schemeClr val="bg2">
                    <a:lumMod val="10000"/>
                  </a:schemeClr>
                </a:solidFill>
              </a:rPr>
              <a:t>dynamics</a:t>
            </a:r>
            <a:endParaRPr lang="en-US" sz="2800" dirty="0" smtClean="0">
              <a:solidFill>
                <a:schemeClr val="bg2">
                  <a:lumMod val="10000"/>
                </a:schemeClr>
              </a:solidFill>
            </a:endParaRPr>
          </a:p>
        </p:txBody>
      </p:sp>
    </p:spTree>
    <p:extLst>
      <p:ext uri="{BB962C8B-B14F-4D97-AF65-F5344CB8AC3E}">
        <p14:creationId xmlns:p14="http://schemas.microsoft.com/office/powerpoint/2010/main" val="2086487558"/>
      </p:ext>
    </p:extLst>
  </p:cSld>
  <p:clrMapOvr>
    <a:masterClrMapping/>
  </p:clrMapOvr>
  <p:transition spd="slow"/>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Transcript Specific </a:t>
            </a:r>
            <a:r>
              <a:rPr lang="en-US" dirty="0"/>
              <a:t>Library Prep</a:t>
            </a:r>
          </a:p>
        </p:txBody>
      </p:sp>
      <p:sp>
        <p:nvSpPr>
          <p:cNvPr id="27" name="Rectangle 26"/>
          <p:cNvSpPr/>
          <p:nvPr/>
        </p:nvSpPr>
        <p:spPr>
          <a:xfrm>
            <a:off x="2476007" y="3274310"/>
            <a:ext cx="12565874" cy="5078313"/>
          </a:xfrm>
          <a:prstGeom prst="rect">
            <a:avLst/>
          </a:prstGeom>
        </p:spPr>
        <p:txBody>
          <a:bodyPr wrap="square">
            <a:spAutoFit/>
          </a:bodyPr>
          <a:lstStyle/>
          <a:p>
            <a:pPr marL="571500" lvl="1" indent="-5715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600" dirty="0" smtClean="0">
                <a:solidFill>
                  <a:schemeClr val="bg2">
                    <a:lumMod val="10000"/>
                  </a:schemeClr>
                </a:solidFill>
              </a:rPr>
              <a:t>Make standard library</a:t>
            </a:r>
          </a:p>
          <a:p>
            <a:pPr marL="914400" lvl="2" indent="-4572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2800" dirty="0" err="1" smtClean="0">
                <a:solidFill>
                  <a:schemeClr val="bg2">
                    <a:lumMod val="10000"/>
                  </a:schemeClr>
                </a:solidFill>
              </a:rPr>
              <a:t>NextSeq</a:t>
            </a:r>
            <a:r>
              <a:rPr lang="en-US" sz="2800" dirty="0" smtClean="0">
                <a:solidFill>
                  <a:schemeClr val="bg2">
                    <a:lumMod val="10000"/>
                  </a:schemeClr>
                </a:solidFill>
              </a:rPr>
              <a:t>/</a:t>
            </a:r>
            <a:r>
              <a:rPr lang="en-US" sz="2800" dirty="0" err="1" smtClean="0">
                <a:solidFill>
                  <a:schemeClr val="bg2">
                    <a:lumMod val="10000"/>
                  </a:schemeClr>
                </a:solidFill>
              </a:rPr>
              <a:t>HiSeq</a:t>
            </a:r>
            <a:r>
              <a:rPr lang="en-US" sz="2800" dirty="0" smtClean="0">
                <a:solidFill>
                  <a:schemeClr val="bg2">
                    <a:lumMod val="10000"/>
                  </a:schemeClr>
                </a:solidFill>
              </a:rPr>
              <a:t>/</a:t>
            </a:r>
            <a:r>
              <a:rPr lang="en-US" sz="2800" dirty="0" err="1" smtClean="0">
                <a:solidFill>
                  <a:schemeClr val="bg2">
                    <a:lumMod val="10000"/>
                  </a:schemeClr>
                </a:solidFill>
              </a:rPr>
              <a:t>NovaSeq</a:t>
            </a:r>
            <a:r>
              <a:rPr lang="en-US" sz="2800" dirty="0" smtClean="0">
                <a:solidFill>
                  <a:schemeClr val="bg2">
                    <a:lumMod val="10000"/>
                  </a:schemeClr>
                </a:solidFill>
              </a:rPr>
              <a:t> </a:t>
            </a:r>
            <a:r>
              <a:rPr lang="en-US" sz="2800" dirty="0" smtClean="0">
                <a:solidFill>
                  <a:schemeClr val="bg2">
                    <a:lumMod val="10000"/>
                  </a:schemeClr>
                </a:solidFill>
              </a:rPr>
              <a:t>sequencing to identify cell barcodes in sample</a:t>
            </a:r>
          </a:p>
          <a:p>
            <a:pPr marL="914400" lvl="2" indent="-457200" algn="just" defTabSz="457223">
              <a:spcBef>
                <a:spcPts val="1200"/>
              </a:spcBef>
              <a:buClr>
                <a:srgbClr val="307ED6"/>
              </a:buClr>
              <a:buSzPct val="100000"/>
              <a:buFont typeface="Arial" panose="020B0604020202020204" pitchFamily="34" charset="0"/>
              <a:buChar char="•"/>
              <a:defRPr sz="2800">
                <a:solidFill>
                  <a:srgbClr val="FFFFFF"/>
                </a:solidFill>
              </a:defRPr>
            </a:pPr>
            <a:endParaRPr lang="en-US" sz="3200" dirty="0" smtClean="0">
              <a:solidFill>
                <a:schemeClr val="bg2">
                  <a:lumMod val="10000"/>
                </a:schemeClr>
              </a:solidFill>
            </a:endParaRPr>
          </a:p>
          <a:p>
            <a:pPr marL="571500" lvl="1" indent="-5715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600" dirty="0" smtClean="0">
                <a:solidFill>
                  <a:schemeClr val="bg2">
                    <a:lumMod val="10000"/>
                  </a:schemeClr>
                </a:solidFill>
              </a:rPr>
              <a:t>Make transcript specific library with aliquot of </a:t>
            </a:r>
            <a:r>
              <a:rPr lang="en-US" sz="3600" dirty="0" smtClean="0">
                <a:solidFill>
                  <a:schemeClr val="bg2">
                    <a:lumMod val="10000"/>
                  </a:schemeClr>
                </a:solidFill>
              </a:rPr>
              <a:t>partially prepped </a:t>
            </a:r>
            <a:r>
              <a:rPr lang="en-US" sz="3600" dirty="0" smtClean="0">
                <a:solidFill>
                  <a:schemeClr val="bg2">
                    <a:lumMod val="10000"/>
                  </a:schemeClr>
                </a:solidFill>
              </a:rPr>
              <a:t>library</a:t>
            </a:r>
            <a:endParaRPr lang="en-US" sz="3600" dirty="0">
              <a:solidFill>
                <a:schemeClr val="bg2">
                  <a:lumMod val="10000"/>
                </a:schemeClr>
              </a:solidFill>
            </a:endParaRPr>
          </a:p>
          <a:p>
            <a:pPr marL="914400" lvl="2" indent="-4572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2800" dirty="0" err="1" smtClean="0">
                <a:solidFill>
                  <a:schemeClr val="bg2">
                    <a:lumMod val="10000"/>
                  </a:schemeClr>
                </a:solidFill>
              </a:rPr>
              <a:t>MiSeq</a:t>
            </a:r>
            <a:r>
              <a:rPr lang="en-US" sz="2800" dirty="0" smtClean="0">
                <a:solidFill>
                  <a:schemeClr val="bg2">
                    <a:lumMod val="10000"/>
                  </a:schemeClr>
                </a:solidFill>
              </a:rPr>
              <a:t> to identify cells with transcripts of interest</a:t>
            </a:r>
          </a:p>
          <a:p>
            <a:pPr marL="914400" lvl="2" indent="-457200" algn="just" defTabSz="457223">
              <a:spcBef>
                <a:spcPts val="1200"/>
              </a:spcBef>
              <a:buClr>
                <a:srgbClr val="307ED6"/>
              </a:buClr>
              <a:buSzPct val="100000"/>
              <a:buFont typeface="Arial" panose="020B0604020202020204" pitchFamily="34" charset="0"/>
              <a:buChar char="•"/>
              <a:defRPr sz="2800">
                <a:solidFill>
                  <a:srgbClr val="FFFFFF"/>
                </a:solidFill>
              </a:defRPr>
            </a:pPr>
            <a:endParaRPr lang="en-US" sz="3200" dirty="0">
              <a:solidFill>
                <a:schemeClr val="bg2">
                  <a:lumMod val="10000"/>
                </a:schemeClr>
              </a:solidFill>
            </a:endParaRPr>
          </a:p>
          <a:p>
            <a:pPr marL="571500" lvl="1" indent="-5715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600" dirty="0" smtClean="0">
                <a:solidFill>
                  <a:schemeClr val="bg2">
                    <a:lumMod val="10000"/>
                  </a:schemeClr>
                </a:solidFill>
              </a:rPr>
              <a:t>Match barcodes identified in both sequencing runs</a:t>
            </a:r>
            <a:endParaRPr lang="en-US" sz="3200" dirty="0">
              <a:solidFill>
                <a:schemeClr val="bg2">
                  <a:lumMod val="10000"/>
                </a:schemeClr>
              </a:solidFill>
            </a:endParaRPr>
          </a:p>
        </p:txBody>
      </p:sp>
    </p:spTree>
    <p:extLst>
      <p:ext uri="{BB962C8B-B14F-4D97-AF65-F5344CB8AC3E}">
        <p14:creationId xmlns:p14="http://schemas.microsoft.com/office/powerpoint/2010/main" val="2320628901"/>
      </p:ext>
    </p:extLst>
  </p:cSld>
  <p:clrMapOvr>
    <a:masterClrMapping/>
  </p:clrMapOvr>
  <p:transition spd="slow"/>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0"/>
          <p:cNvSpPr txBox="1">
            <a:spLocks/>
          </p:cNvSpPr>
          <p:nvPr/>
        </p:nvSpPr>
        <p:spPr>
          <a:xfrm>
            <a:off x="8051474" y="2884465"/>
            <a:ext cx="8451202" cy="5916512"/>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t"/>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200" dirty="0" smtClean="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Cellular </a:t>
            </a:r>
            <a:r>
              <a:rPr lang="en-US" sz="3200" dirty="0">
                <a:solidFill>
                  <a:schemeClr val="bg2">
                    <a:lumMod val="10000"/>
                  </a:schemeClr>
                </a:solidFill>
              </a:rPr>
              <a:t>Indexing of Transcriptomes and Epitopes by Sequencing (CITE-</a:t>
            </a:r>
            <a:r>
              <a:rPr lang="en-US" sz="3200" dirty="0" err="1">
                <a:solidFill>
                  <a:schemeClr val="bg2">
                    <a:lumMod val="10000"/>
                  </a:schemeClr>
                </a:solidFill>
              </a:rPr>
              <a:t>seq</a:t>
            </a:r>
            <a:r>
              <a:rPr lang="en-US" sz="3200" dirty="0">
                <a:solidFill>
                  <a:schemeClr val="bg2">
                    <a:lumMod val="10000"/>
                  </a:schemeClr>
                </a:solidFill>
              </a:rPr>
              <a:t>) </a:t>
            </a:r>
            <a:endParaRPr lang="en-US" sz="3200" dirty="0" smtClean="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200" dirty="0" smtClean="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CITE-</a:t>
            </a:r>
            <a:r>
              <a:rPr lang="en-US" sz="3200" dirty="0" err="1">
                <a:solidFill>
                  <a:schemeClr val="bg2">
                    <a:lumMod val="10000"/>
                  </a:schemeClr>
                </a:solidFill>
              </a:rPr>
              <a:t>seq</a:t>
            </a:r>
            <a:r>
              <a:rPr lang="en-US" sz="3200" dirty="0">
                <a:solidFill>
                  <a:schemeClr val="bg2">
                    <a:lumMod val="10000"/>
                  </a:schemeClr>
                </a:solidFill>
              </a:rPr>
              <a:t> uses DNA-barcoded antibodies to convert detection of proteins into a quantitative, </a:t>
            </a:r>
            <a:r>
              <a:rPr lang="en-US" sz="3200" dirty="0" err="1">
                <a:solidFill>
                  <a:schemeClr val="bg2">
                    <a:lumMod val="10000"/>
                  </a:schemeClr>
                </a:solidFill>
              </a:rPr>
              <a:t>sequenceable</a:t>
            </a:r>
            <a:r>
              <a:rPr lang="en-US" sz="3200" dirty="0">
                <a:solidFill>
                  <a:schemeClr val="bg2">
                    <a:lumMod val="10000"/>
                  </a:schemeClr>
                </a:solidFill>
              </a:rPr>
              <a:t> </a:t>
            </a:r>
            <a:r>
              <a:rPr lang="en-US" sz="3200" dirty="0" smtClean="0">
                <a:solidFill>
                  <a:schemeClr val="bg2">
                    <a:lumMod val="10000"/>
                  </a:schemeClr>
                </a:solidFill>
              </a:rPr>
              <a:t>readout.</a:t>
            </a:r>
            <a:endParaRPr lang="en-US" sz="3200"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200"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2801" dirty="0">
              <a:solidFill>
                <a:schemeClr val="bg2">
                  <a:lumMod val="10000"/>
                </a:schemeClr>
              </a:solidFill>
            </a:endParaRPr>
          </a:p>
        </p:txBody>
      </p:sp>
      <p:sp>
        <p:nvSpPr>
          <p:cNvPr id="6" name="Title 1"/>
          <p:cNvSpPr>
            <a:spLocks noGrp="1"/>
          </p:cNvSpPr>
          <p:nvPr>
            <p:ph type="title"/>
          </p:nvPr>
        </p:nvSpPr>
        <p:spPr>
          <a:xfrm>
            <a:off x="914400" y="914400"/>
            <a:ext cx="11332756" cy="924561"/>
          </a:xfrm>
        </p:spPr>
        <p:txBody>
          <a:bodyPr/>
          <a:lstStyle/>
          <a:p>
            <a:r>
              <a:rPr lang="en-US" dirty="0" smtClean="0"/>
              <a:t>CITE-Seq / Cell Hashing</a:t>
            </a:r>
            <a:endParaRPr lang="en-US" dirty="0"/>
          </a:p>
        </p:txBody>
      </p:sp>
      <p:sp>
        <p:nvSpPr>
          <p:cNvPr id="7"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https://cite-seq.com/</a:t>
            </a:r>
          </a:p>
        </p:txBody>
      </p:sp>
      <p:pic>
        <p:nvPicPr>
          <p:cNvPr id="3" name="Picture 2"/>
          <p:cNvPicPr>
            <a:picLocks noChangeAspect="1"/>
          </p:cNvPicPr>
          <p:nvPr/>
        </p:nvPicPr>
        <p:blipFill rotWithShape="1">
          <a:blip r:embed="rId3"/>
          <a:srcRect t="32340"/>
          <a:stretch/>
        </p:blipFill>
        <p:spPr>
          <a:xfrm>
            <a:off x="557924" y="4087195"/>
            <a:ext cx="7355335" cy="5061611"/>
          </a:xfrm>
          <a:prstGeom prst="rect">
            <a:avLst/>
          </a:prstGeom>
        </p:spPr>
      </p:pic>
      <p:pic>
        <p:nvPicPr>
          <p:cNvPr id="8" name="Picture 7"/>
          <p:cNvPicPr>
            <a:picLocks noChangeAspect="1"/>
          </p:cNvPicPr>
          <p:nvPr/>
        </p:nvPicPr>
        <p:blipFill rotWithShape="1">
          <a:blip r:embed="rId3"/>
          <a:srcRect b="83921"/>
          <a:stretch/>
        </p:blipFill>
        <p:spPr>
          <a:xfrm>
            <a:off x="1621759" y="2869980"/>
            <a:ext cx="5227664" cy="854901"/>
          </a:xfrm>
          <a:prstGeom prst="rect">
            <a:avLst/>
          </a:prstGeom>
        </p:spPr>
      </p:pic>
    </p:spTree>
    <p:extLst>
      <p:ext uri="{BB962C8B-B14F-4D97-AF65-F5344CB8AC3E}">
        <p14:creationId xmlns:p14="http://schemas.microsoft.com/office/powerpoint/2010/main" val="384830893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0"/>
          <p:cNvSpPr txBox="1">
            <a:spLocks/>
          </p:cNvSpPr>
          <p:nvPr/>
        </p:nvSpPr>
        <p:spPr>
          <a:xfrm>
            <a:off x="8051474" y="2884465"/>
            <a:ext cx="8451202" cy="5916512"/>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t"/>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Cell Hashing is the same idea as CITE-</a:t>
            </a:r>
            <a:r>
              <a:rPr lang="en-US" sz="3200" dirty="0" err="1" smtClean="0">
                <a:solidFill>
                  <a:schemeClr val="bg2">
                    <a:lumMod val="10000"/>
                  </a:schemeClr>
                </a:solidFill>
              </a:rPr>
              <a:t>seq</a:t>
            </a:r>
            <a:r>
              <a:rPr lang="en-US" sz="3200" dirty="0">
                <a:solidFill>
                  <a:schemeClr val="bg2">
                    <a:lumMod val="10000"/>
                  </a:schemeClr>
                </a:solidFill>
              </a:rPr>
              <a:t> </a:t>
            </a:r>
            <a:r>
              <a:rPr lang="en-US" sz="3200" dirty="0" smtClean="0">
                <a:solidFill>
                  <a:schemeClr val="bg2">
                    <a:lumMod val="10000"/>
                  </a:schemeClr>
                </a:solidFill>
              </a:rPr>
              <a:t>just using ubiquitously expressed surface proteins.</a:t>
            </a:r>
            <a:endParaRPr lang="en-US" sz="3200" dirty="0">
              <a:solidFill>
                <a:schemeClr val="bg2">
                  <a:lumMod val="10000"/>
                </a:schemeClr>
              </a:solidFill>
            </a:endParaRP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Allows for multiplexing samples into a single encapsulation.</a:t>
            </a:r>
          </a:p>
          <a:p>
            <a:pPr marL="457200" lvl="1" indent="-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By sequencing </a:t>
            </a:r>
            <a:r>
              <a:rPr lang="en-US" sz="3200" dirty="0" smtClean="0">
                <a:solidFill>
                  <a:schemeClr val="bg2">
                    <a:lumMod val="10000"/>
                  </a:schemeClr>
                </a:solidFill>
              </a:rPr>
              <a:t>tags </a:t>
            </a:r>
            <a:r>
              <a:rPr lang="en-US" sz="3200" dirty="0">
                <a:solidFill>
                  <a:schemeClr val="bg2">
                    <a:lumMod val="10000"/>
                  </a:schemeClr>
                </a:solidFill>
              </a:rPr>
              <a:t>alongside the cellular transcriptome, we can assign each cell to its sample of origin, and robustly identify doublets originating from multiple samples.</a:t>
            </a:r>
            <a:endParaRPr lang="en-US" sz="3200" dirty="0" smtClean="0">
              <a:solidFill>
                <a:schemeClr val="bg2">
                  <a:lumMod val="10000"/>
                </a:schemeClr>
              </a:solidFill>
            </a:endParaRPr>
          </a:p>
        </p:txBody>
      </p:sp>
      <p:sp>
        <p:nvSpPr>
          <p:cNvPr id="6" name="Title 1"/>
          <p:cNvSpPr>
            <a:spLocks noGrp="1"/>
          </p:cNvSpPr>
          <p:nvPr>
            <p:ph type="title"/>
          </p:nvPr>
        </p:nvSpPr>
        <p:spPr>
          <a:xfrm>
            <a:off x="914400" y="914400"/>
            <a:ext cx="11332756" cy="924561"/>
          </a:xfrm>
        </p:spPr>
        <p:txBody>
          <a:bodyPr/>
          <a:lstStyle/>
          <a:p>
            <a:r>
              <a:rPr lang="en-US" dirty="0" smtClean="0"/>
              <a:t>Cell Hashing / CITE-Seq</a:t>
            </a:r>
            <a:endParaRPr lang="en-US" dirty="0"/>
          </a:p>
        </p:txBody>
      </p:sp>
      <p:sp>
        <p:nvSpPr>
          <p:cNvPr id="7"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https://cite-seq.com/</a:t>
            </a:r>
          </a:p>
        </p:txBody>
      </p:sp>
      <p:pic>
        <p:nvPicPr>
          <p:cNvPr id="2" name="Picture 1"/>
          <p:cNvPicPr>
            <a:picLocks noChangeAspect="1"/>
          </p:cNvPicPr>
          <p:nvPr/>
        </p:nvPicPr>
        <p:blipFill>
          <a:blip r:embed="rId3"/>
          <a:stretch>
            <a:fillRect/>
          </a:stretch>
        </p:blipFill>
        <p:spPr>
          <a:xfrm>
            <a:off x="820210" y="2656768"/>
            <a:ext cx="6894673" cy="6661315"/>
          </a:xfrm>
          <a:prstGeom prst="rect">
            <a:avLst/>
          </a:prstGeom>
        </p:spPr>
      </p:pic>
    </p:spTree>
    <p:extLst>
      <p:ext uri="{BB962C8B-B14F-4D97-AF65-F5344CB8AC3E}">
        <p14:creationId xmlns:p14="http://schemas.microsoft.com/office/powerpoint/2010/main" val="1210795719"/>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10x Capture Sequence / Feature Barcode</a:t>
            </a:r>
            <a:endParaRPr lang="en-US" dirty="0"/>
          </a:p>
        </p:txBody>
      </p:sp>
      <p:pic>
        <p:nvPicPr>
          <p:cNvPr id="8" name="Picture 7"/>
          <p:cNvPicPr>
            <a:picLocks noChangeAspect="1"/>
          </p:cNvPicPr>
          <p:nvPr/>
        </p:nvPicPr>
        <p:blipFill>
          <a:blip r:embed="rId3"/>
          <a:stretch>
            <a:fillRect/>
          </a:stretch>
        </p:blipFill>
        <p:spPr>
          <a:xfrm>
            <a:off x="776088" y="2743035"/>
            <a:ext cx="5801445" cy="2315909"/>
          </a:xfrm>
          <a:prstGeom prst="rect">
            <a:avLst/>
          </a:prstGeom>
        </p:spPr>
      </p:pic>
      <p:pic>
        <p:nvPicPr>
          <p:cNvPr id="9" name="Picture 8"/>
          <p:cNvPicPr>
            <a:picLocks noChangeAspect="1"/>
          </p:cNvPicPr>
          <p:nvPr/>
        </p:nvPicPr>
        <p:blipFill rotWithShape="1">
          <a:blip r:embed="rId4"/>
          <a:srcRect t="7194"/>
          <a:stretch/>
        </p:blipFill>
        <p:spPr>
          <a:xfrm>
            <a:off x="1083449" y="6247120"/>
            <a:ext cx="6285519" cy="2384491"/>
          </a:xfrm>
          <a:prstGeom prst="rect">
            <a:avLst/>
          </a:prstGeom>
        </p:spPr>
      </p:pic>
      <p:pic>
        <p:nvPicPr>
          <p:cNvPr id="10" name="Picture 9"/>
          <p:cNvPicPr>
            <a:picLocks noChangeAspect="1"/>
          </p:cNvPicPr>
          <p:nvPr/>
        </p:nvPicPr>
        <p:blipFill rotWithShape="1">
          <a:blip r:embed="rId5"/>
          <a:srcRect t="8373"/>
          <a:stretch/>
        </p:blipFill>
        <p:spPr>
          <a:xfrm>
            <a:off x="8931685" y="2743035"/>
            <a:ext cx="7283203" cy="2391814"/>
          </a:xfrm>
          <a:prstGeom prst="rect">
            <a:avLst/>
          </a:prstGeom>
        </p:spPr>
      </p:pic>
      <p:pic>
        <p:nvPicPr>
          <p:cNvPr id="2" name="Picture 1"/>
          <p:cNvPicPr>
            <a:picLocks noChangeAspect="1"/>
          </p:cNvPicPr>
          <p:nvPr/>
        </p:nvPicPr>
        <p:blipFill rotWithShape="1">
          <a:blip r:embed="rId6"/>
          <a:srcRect r="3332"/>
          <a:stretch/>
        </p:blipFill>
        <p:spPr>
          <a:xfrm>
            <a:off x="8124183" y="6002590"/>
            <a:ext cx="8601717" cy="2873549"/>
          </a:xfrm>
          <a:prstGeom prst="rect">
            <a:avLst/>
          </a:prstGeom>
        </p:spPr>
      </p:pic>
      <p:sp>
        <p:nvSpPr>
          <p:cNvPr id="3" name="Rectangle 2"/>
          <p:cNvSpPr/>
          <p:nvPr/>
        </p:nvSpPr>
        <p:spPr>
          <a:xfrm>
            <a:off x="5676900" y="4991100"/>
            <a:ext cx="1318260" cy="403860"/>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2" name="TextBox 3">
            <a:extLst>
              <a:ext uri="{FF2B5EF4-FFF2-40B4-BE49-F238E27FC236}">
                <a16:creationId xmlns:a16="http://schemas.microsoft.com/office/drawing/2014/main" id="{1D012F76-3280-DE4D-98D1-08B8F2C13B92}"/>
              </a:ext>
            </a:extLst>
          </p:cNvPr>
          <p:cNvSpPr txBox="1"/>
          <p:nvPr/>
        </p:nvSpPr>
        <p:spPr>
          <a:xfrm>
            <a:off x="820210" y="8979529"/>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https://www.10xgenomics.com/solutions/single-cell/</a:t>
            </a:r>
            <a:endParaRPr lang="en-US" sz="1600" dirty="0">
              <a:solidFill>
                <a:schemeClr val="tx1">
                  <a:lumMod val="50000"/>
                </a:schemeClr>
              </a:solidFill>
            </a:endParaRPr>
          </a:p>
        </p:txBody>
      </p:sp>
    </p:spTree>
    <p:extLst>
      <p:ext uri="{BB962C8B-B14F-4D97-AF65-F5344CB8AC3E}">
        <p14:creationId xmlns:p14="http://schemas.microsoft.com/office/powerpoint/2010/main" val="756142108"/>
      </p:ext>
    </p:extLst>
  </p:cSld>
  <p:clrMapOvr>
    <a:masterClrMapping/>
  </p:clrMapOvr>
  <p:transition spd="slow"/>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11332756" cy="924561"/>
          </a:xfrm>
        </p:spPr>
        <p:txBody>
          <a:bodyPr/>
          <a:lstStyle/>
          <a:p>
            <a:r>
              <a:rPr lang="en-US" dirty="0" smtClean="0"/>
              <a:t>Comparison of Single Cell Methods</a:t>
            </a:r>
            <a:endParaRPr lang="en-US" dirty="0"/>
          </a:p>
        </p:txBody>
      </p:sp>
      <p:graphicFrame>
        <p:nvGraphicFramePr>
          <p:cNvPr id="6" name="Table 5">
            <a:extLst>
              <a:ext uri="{FF2B5EF4-FFF2-40B4-BE49-F238E27FC236}">
                <a16:creationId xmlns:a16="http://schemas.microsoft.com/office/drawing/2014/main" id="{41ED509B-D82F-CF45-B0DC-5411DF83E450}"/>
              </a:ext>
            </a:extLst>
          </p:cNvPr>
          <p:cNvGraphicFramePr>
            <a:graphicFrameLocks noGrp="1"/>
          </p:cNvGraphicFramePr>
          <p:nvPr>
            <p:extLst/>
          </p:nvPr>
        </p:nvGraphicFramePr>
        <p:xfrm>
          <a:off x="833755" y="2706657"/>
          <a:ext cx="15674340" cy="6584690"/>
        </p:xfrm>
        <a:graphic>
          <a:graphicData uri="http://schemas.openxmlformats.org/drawingml/2006/table">
            <a:tbl>
              <a:tblPr firstRow="1">
                <a:tableStyleId>{5C22544A-7EE6-4342-B048-85BDC9FD1C3A}</a:tableStyleId>
              </a:tblPr>
              <a:tblGrid>
                <a:gridCol w="2458407">
                  <a:extLst>
                    <a:ext uri="{9D8B030D-6E8A-4147-A177-3AD203B41FA5}">
                      <a16:colId xmlns:a16="http://schemas.microsoft.com/office/drawing/2014/main" val="2371296593"/>
                    </a:ext>
                  </a:extLst>
                </a:gridCol>
                <a:gridCol w="2654613">
                  <a:extLst>
                    <a:ext uri="{9D8B030D-6E8A-4147-A177-3AD203B41FA5}">
                      <a16:colId xmlns:a16="http://schemas.microsoft.com/office/drawing/2014/main" val="2436214258"/>
                    </a:ext>
                  </a:extLst>
                </a:gridCol>
                <a:gridCol w="2866210">
                  <a:extLst>
                    <a:ext uri="{9D8B030D-6E8A-4147-A177-3AD203B41FA5}">
                      <a16:colId xmlns:a16="http://schemas.microsoft.com/office/drawing/2014/main" val="3030715943"/>
                    </a:ext>
                  </a:extLst>
                </a:gridCol>
                <a:gridCol w="2513510">
                  <a:extLst>
                    <a:ext uri="{9D8B030D-6E8A-4147-A177-3AD203B41FA5}">
                      <a16:colId xmlns:a16="http://schemas.microsoft.com/office/drawing/2014/main" val="1726733915"/>
                    </a:ext>
                  </a:extLst>
                </a:gridCol>
                <a:gridCol w="2693359">
                  <a:extLst>
                    <a:ext uri="{9D8B030D-6E8A-4147-A177-3AD203B41FA5}">
                      <a16:colId xmlns:a16="http://schemas.microsoft.com/office/drawing/2014/main" val="2969797866"/>
                    </a:ext>
                  </a:extLst>
                </a:gridCol>
                <a:gridCol w="2488241">
                  <a:extLst>
                    <a:ext uri="{9D8B030D-6E8A-4147-A177-3AD203B41FA5}">
                      <a16:colId xmlns:a16="http://schemas.microsoft.com/office/drawing/2014/main" val="1836100967"/>
                    </a:ext>
                  </a:extLst>
                </a:gridCol>
              </a:tblGrid>
              <a:tr h="410493">
                <a:tc>
                  <a:txBody>
                    <a:bodyPr/>
                    <a:lstStyle/>
                    <a:p>
                      <a:pPr algn="ctr"/>
                      <a:endParaRPr lang="en-US" sz="20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000" dirty="0" err="1"/>
                        <a:t>inDrops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2000" dirty="0"/>
                        <a:t>10x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2000" dirty="0"/>
                        <a:t>Drop-</a:t>
                      </a:r>
                      <a:r>
                        <a:rPr lang="en-US" sz="2000" dirty="0" err="1"/>
                        <a:t>seq</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2000" dirty="0" err="1"/>
                        <a:t>Seq</a:t>
                      </a:r>
                      <a:r>
                        <a:rPr lang="en-US" sz="2000" dirty="0"/>
                        <a:t>-well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000" dirty="0"/>
                        <a:t>SMART-</a:t>
                      </a:r>
                      <a:r>
                        <a:rPr lang="en-US" sz="2000" dirty="0" err="1"/>
                        <a:t>seq</a:t>
                      </a:r>
                      <a:endParaRPr lang="en-US" sz="20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59837647"/>
                  </a:ext>
                </a:extLst>
              </a:tr>
              <a:tr h="614214">
                <a:tc>
                  <a:txBody>
                    <a:bodyPr/>
                    <a:lstStyle/>
                    <a:p>
                      <a:pPr algn="ctr"/>
                      <a:r>
                        <a:rPr lang="en-US" sz="2000" b="1" dirty="0"/>
                        <a:t>Cell capture efficiency</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~70-80%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~50-65%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marL="0" marR="0" indent="0" algn="ctr" defTabSz="914446" eaLnBrk="1" fontAlgn="auto" latinLnBrk="0" hangingPunct="1">
                        <a:lnSpc>
                          <a:spcPct val="100000"/>
                        </a:lnSpc>
                        <a:spcBef>
                          <a:spcPts val="0"/>
                        </a:spcBef>
                        <a:spcAft>
                          <a:spcPts val="0"/>
                        </a:spcAft>
                        <a:buClrTx/>
                        <a:buSzTx/>
                        <a:buFontTx/>
                        <a:buNone/>
                        <a:tabLst/>
                        <a:defRPr/>
                      </a:pPr>
                      <a:r>
                        <a:rPr lang="en-US" sz="1600" dirty="0" smtClean="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smtClean="0"/>
                        <a:t>~</a:t>
                      </a:r>
                      <a:r>
                        <a:rPr lang="en-US" sz="1600" dirty="0"/>
                        <a:t>80</a:t>
                      </a:r>
                      <a:r>
                        <a:rPr lang="en-US" sz="1600" dirty="0" smtClean="0"/>
                        <a:t>%</a:t>
                      </a:r>
                      <a:endParaRPr lang="en-US"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38890994"/>
                  </a:ext>
                </a:extLst>
              </a:tr>
              <a:tr h="689305">
                <a:tc>
                  <a:txBody>
                    <a:bodyPr/>
                    <a:lstStyle/>
                    <a:p>
                      <a:pPr algn="ctr"/>
                      <a:r>
                        <a:rPr lang="en-US" sz="2000" b="1" dirty="0"/>
                        <a:t>Time to capture 10k cells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~30min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10min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smtClean="0"/>
                        <a:t>1-2</a:t>
                      </a:r>
                      <a:r>
                        <a:rPr lang="en-US" sz="1600" baseline="0" dirty="0" smtClean="0"/>
                        <a:t> hours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5-10min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173537798"/>
                  </a:ext>
                </a:extLst>
              </a:tr>
              <a:tr h="1086654">
                <a:tc>
                  <a:txBody>
                    <a:bodyPr/>
                    <a:lstStyle/>
                    <a:p>
                      <a:pPr algn="ctr"/>
                      <a:r>
                        <a:rPr lang="en-US" sz="2000" b="1" dirty="0"/>
                        <a:t>Encapsulation type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Droplet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err="1"/>
                        <a:t>Nanolitre</a:t>
                      </a:r>
                      <a:r>
                        <a:rPr lang="en-US" sz="1600" dirty="0"/>
                        <a:t>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Plate-based</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61948699"/>
                  </a:ext>
                </a:extLst>
              </a:tr>
              <a:tr h="984977">
                <a:tc>
                  <a:txBody>
                    <a:bodyPr/>
                    <a:lstStyle/>
                    <a:p>
                      <a:pPr algn="ctr"/>
                      <a:r>
                        <a:rPr lang="en-US" sz="2000" b="1" dirty="0"/>
                        <a:t>Library prep</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CEL-</a:t>
                      </a:r>
                      <a:r>
                        <a:rPr lang="en-US" sz="1600" dirty="0" err="1"/>
                        <a:t>seq</a:t>
                      </a:r>
                      <a:endParaRPr lang="en-US" sz="1600" dirty="0"/>
                    </a:p>
                    <a:p>
                      <a:pPr algn="ctr"/>
                      <a:r>
                        <a:rPr lang="en-US" sz="1600" dirty="0"/>
                        <a:t>Linear amplification by IVT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SMART-</a:t>
                      </a:r>
                      <a:r>
                        <a:rPr lang="en-US" sz="1600" dirty="0" err="1"/>
                        <a:t>seq</a:t>
                      </a:r>
                      <a:endParaRPr lang="en-US" sz="1600" dirty="0"/>
                    </a:p>
                    <a:p>
                      <a:pPr algn="ctr"/>
                      <a:r>
                        <a:rPr lang="en-US" sz="1600" dirty="0"/>
                        <a:t>Exponential PCR based amplification</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071235050"/>
                  </a:ext>
                </a:extLst>
              </a:tr>
              <a:tr h="551646">
                <a:tc>
                  <a:txBody>
                    <a:bodyPr/>
                    <a:lstStyle/>
                    <a:p>
                      <a:pPr algn="ctr"/>
                      <a:r>
                        <a:rPr lang="en-US" sz="2000" b="1" dirty="0"/>
                        <a:t>Commercial</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46" eaLnBrk="1" fontAlgn="auto" latinLnBrk="0" hangingPunct="1">
                        <a:lnSpc>
                          <a:spcPct val="100000"/>
                        </a:lnSpc>
                        <a:spcBef>
                          <a:spcPts val="0"/>
                        </a:spcBef>
                        <a:spcAft>
                          <a:spcPts val="0"/>
                        </a:spcAft>
                        <a:buClrTx/>
                        <a:buSzTx/>
                        <a:buFontTx/>
                        <a:buNone/>
                        <a:tabLst/>
                        <a:defRPr/>
                      </a:pPr>
                      <a:r>
                        <a:rPr lang="en-US" sz="16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smtClean="0"/>
                        <a: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Yes</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91538893"/>
                  </a:ext>
                </a:extLst>
              </a:tr>
              <a:tr h="502920">
                <a:tc>
                  <a:txBody>
                    <a:bodyPr/>
                    <a:lstStyle/>
                    <a:p>
                      <a:pPr algn="ctr"/>
                      <a:r>
                        <a:rPr lang="en-US" sz="2000" b="1" dirty="0"/>
                        <a:t>Cost </a:t>
                      </a:r>
                      <a:r>
                        <a:rPr lang="en-US" sz="2000" b="1" dirty="0" smtClean="0"/>
                        <a:t>(~$ </a:t>
                      </a:r>
                      <a:r>
                        <a:rPr lang="en-US" sz="2000" b="1" dirty="0"/>
                        <a:t>per cell</a:t>
                      </a:r>
                      <a:r>
                        <a:rPr lang="en-US" sz="2000" b="1" dirty="0" smtClean="0"/>
                        <a:t>)</a:t>
                      </a:r>
                      <a:endParaRPr lang="en-US" sz="2000" b="1"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algn="ctr"/>
                      <a:r>
                        <a:rPr lang="en-US" sz="1600" dirty="0"/>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algn="ct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2586918"/>
                  </a:ext>
                </a:extLst>
              </a:tr>
              <a:tr h="1021080">
                <a:tc>
                  <a:txBody>
                    <a:bodyPr/>
                    <a:lstStyle/>
                    <a:p>
                      <a:pPr algn="ctr"/>
                      <a:r>
                        <a:rPr lang="en-US" sz="2000" b="1" dirty="0"/>
                        <a:t>Strengths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Real-time monitoring</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E2C2"/>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Fast and easy to run</a:t>
                      </a:r>
                    </a:p>
                    <a:p>
                      <a:pPr marL="285750" indent="-285750" algn="l">
                        <a:buFont typeface="Arial" panose="020B0604020202020204" pitchFamily="34" charset="0"/>
                        <a:buChar char="•"/>
                      </a:pPr>
                      <a:r>
                        <a:rPr lang="en-US" sz="1600" dirty="0"/>
                        <a:t>Parallel sample </a:t>
                      </a:r>
                      <a:r>
                        <a:rPr lang="en-US" sz="1600" dirty="0" smtClean="0"/>
                        <a:t>collection</a:t>
                      </a:r>
                    </a:p>
                    <a:p>
                      <a:pPr marL="285750" indent="-285750" algn="l">
                        <a:buFont typeface="Arial" panose="020B0604020202020204" pitchFamily="34" charset="0"/>
                        <a:buChar char="•"/>
                      </a:pPr>
                      <a:r>
                        <a:rPr lang="en-US" sz="1600" dirty="0" smtClean="0"/>
                        <a:t>High</a:t>
                      </a:r>
                      <a:r>
                        <a:rPr lang="en-US" sz="1600" baseline="0" dirty="0" smtClean="0"/>
                        <a:t> gene / cell counts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B6D5"/>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Cost-effective</a:t>
                      </a:r>
                    </a:p>
                    <a:p>
                      <a:pPr marL="285750" indent="-285750" algn="l">
                        <a:buFont typeface="Arial" panose="020B0604020202020204" pitchFamily="34" charset="0"/>
                        <a:buChar char="•"/>
                      </a:pPr>
                      <a:r>
                        <a:rPr lang="en-US" sz="1600" dirty="0"/>
                        <a:t>Real-time monitoring</a:t>
                      </a:r>
                    </a:p>
                    <a:p>
                      <a:pPr marL="285750" indent="-285750" algn="l">
                        <a:buFont typeface="Arial" panose="020B0604020202020204" pitchFamily="34" charset="0"/>
                        <a:buChar char="•"/>
                      </a:pPr>
                      <a:r>
                        <a:rPr lang="en-US" sz="1600" dirty="0"/>
                        <a:t>Customizable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285750" indent="-285750" algn="l">
                        <a:buFont typeface="Arial" panose="020B0604020202020204" pitchFamily="34" charset="0"/>
                        <a:buChar char="•"/>
                      </a:pPr>
                      <a:r>
                        <a:rPr lang="en-US" sz="1600" dirty="0"/>
                        <a:t>Good cell capture</a:t>
                      </a:r>
                    </a:p>
                    <a:p>
                      <a:pPr marL="285750" indent="-285750" algn="l">
                        <a:buFont typeface="Arial" panose="020B0604020202020204" pitchFamily="34" charset="0"/>
                        <a:buChar char="•"/>
                      </a:pPr>
                      <a:r>
                        <a:rPr lang="en-US" sz="1600" dirty="0"/>
                        <a:t>Good mRNA capture</a:t>
                      </a:r>
                    </a:p>
                    <a:p>
                      <a:pPr marL="285750" indent="-285750" algn="l">
                        <a:buFont typeface="Arial" panose="020B0604020202020204" pitchFamily="34" charset="0"/>
                        <a:buChar char="•"/>
                      </a:pPr>
                      <a:r>
                        <a:rPr lang="en-US" sz="1600" dirty="0"/>
                        <a:t>Full-length </a:t>
                      </a:r>
                      <a:r>
                        <a:rPr lang="en-US" sz="1600" dirty="0" smtClean="0"/>
                        <a:t>transcript</a:t>
                      </a:r>
                    </a:p>
                    <a:p>
                      <a:pPr marL="285750" indent="-285750" algn="l">
                        <a:buFont typeface="Arial" panose="020B0604020202020204" pitchFamily="34" charset="0"/>
                        <a:buChar char="•"/>
                      </a:pPr>
                      <a:r>
                        <a:rPr lang="en-US" sz="1600" dirty="0" smtClean="0"/>
                        <a:t>No UMI</a:t>
                      </a:r>
                      <a:endParaRPr lang="en-US"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983229836"/>
                  </a:ext>
                </a:extLst>
              </a:tr>
              <a:tr h="573565">
                <a:tc>
                  <a:txBody>
                    <a:bodyPr/>
                    <a:lstStyle/>
                    <a:p>
                      <a:pPr algn="ctr"/>
                      <a:r>
                        <a:rPr lang="en-US" sz="2000" b="1" dirty="0"/>
                        <a:t>Weaknesses</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algn="ctr"/>
                      <a:r>
                        <a:rPr lang="en-US" sz="1600" dirty="0"/>
                        <a:t>Difficult to run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5E2C2"/>
                    </a:solidFill>
                  </a:tcPr>
                </a:tc>
                <a:tc>
                  <a:txBody>
                    <a:bodyPr/>
                    <a:lstStyle/>
                    <a:p>
                      <a:pPr algn="ctr"/>
                      <a:r>
                        <a:rPr lang="en-US" sz="1600" dirty="0"/>
                        <a:t>Expensive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smtClean="0"/>
                        <a:t>Difficult to run &amp; low </a:t>
                      </a:r>
                      <a:r>
                        <a:rPr lang="en-US" sz="1600" dirty="0"/>
                        <a:t>cell capture efficiency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5B6D5"/>
                    </a:solidFill>
                  </a:tcPr>
                </a:tc>
                <a:tc>
                  <a:txBody>
                    <a:bodyPr/>
                    <a:lstStyle/>
                    <a:p>
                      <a:pPr algn="ctr"/>
                      <a:r>
                        <a:rPr lang="en-US" sz="1600" dirty="0"/>
                        <a:t>Still new!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Expensive</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64365994"/>
                  </a:ext>
                </a:extLst>
              </a:tr>
            </a:tbl>
          </a:graphicData>
        </a:graphic>
      </p:graphicFrame>
      <p:pic>
        <p:nvPicPr>
          <p:cNvPr id="8" name="Picture 7"/>
          <p:cNvPicPr>
            <a:picLocks noChangeAspect="1"/>
          </p:cNvPicPr>
          <p:nvPr/>
        </p:nvPicPr>
        <p:blipFill rotWithShape="1">
          <a:blip r:embed="rId3"/>
          <a:srcRect l="52950" t="17478" r="5996" b="65441"/>
          <a:stretch/>
        </p:blipFill>
        <p:spPr>
          <a:xfrm>
            <a:off x="3673244" y="4922743"/>
            <a:ext cx="1953539" cy="551246"/>
          </a:xfrm>
          <a:prstGeom prst="rect">
            <a:avLst/>
          </a:prstGeom>
        </p:spPr>
      </p:pic>
      <p:pic>
        <p:nvPicPr>
          <p:cNvPr id="12" name="Picture 11"/>
          <p:cNvPicPr>
            <a:picLocks noChangeAspect="1"/>
          </p:cNvPicPr>
          <p:nvPr/>
        </p:nvPicPr>
        <p:blipFill rotWithShape="1">
          <a:blip r:embed="rId3"/>
          <a:srcRect l="11227" t="17242" r="58828" b="63397"/>
          <a:stretch/>
        </p:blipFill>
        <p:spPr>
          <a:xfrm>
            <a:off x="6702490" y="4885946"/>
            <a:ext cx="1424941" cy="624840"/>
          </a:xfrm>
          <a:prstGeom prst="rect">
            <a:avLst/>
          </a:prstGeom>
        </p:spPr>
      </p:pic>
      <p:pic>
        <p:nvPicPr>
          <p:cNvPr id="14" name="Picture 13"/>
          <p:cNvPicPr>
            <a:picLocks noChangeAspect="1"/>
          </p:cNvPicPr>
          <p:nvPr/>
        </p:nvPicPr>
        <p:blipFill rotWithShape="1">
          <a:blip r:embed="rId3"/>
          <a:srcRect l="60068" t="65644" r="9987" b="14995"/>
          <a:stretch/>
        </p:blipFill>
        <p:spPr>
          <a:xfrm>
            <a:off x="9386859" y="4885946"/>
            <a:ext cx="1424941" cy="624840"/>
          </a:xfrm>
          <a:prstGeom prst="rect">
            <a:avLst/>
          </a:prstGeom>
        </p:spPr>
      </p:pic>
      <p:pic>
        <p:nvPicPr>
          <p:cNvPr id="15" name="Picture 14"/>
          <p:cNvPicPr>
            <a:picLocks noChangeAspect="1"/>
          </p:cNvPicPr>
          <p:nvPr/>
        </p:nvPicPr>
        <p:blipFill rotWithShape="1">
          <a:blip r:embed="rId3"/>
          <a:srcRect l="15293" t="59978" r="62608" b="18932"/>
          <a:stretch/>
        </p:blipFill>
        <p:spPr>
          <a:xfrm>
            <a:off x="12155878" y="4858023"/>
            <a:ext cx="1051561" cy="680687"/>
          </a:xfrm>
          <a:prstGeom prst="rect">
            <a:avLst/>
          </a:prstGeom>
        </p:spPr>
      </p:pic>
      <p:pic>
        <p:nvPicPr>
          <p:cNvPr id="16" name="Picture 2" descr="Image result for 384 well plat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78" t="10634" r="10766" b="13213"/>
          <a:stretch/>
        </p:blipFill>
        <p:spPr bwMode="auto">
          <a:xfrm>
            <a:off x="14766194" y="4844671"/>
            <a:ext cx="993760" cy="7019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3">
            <a:extLst>
              <a:ext uri="{FF2B5EF4-FFF2-40B4-BE49-F238E27FC236}">
                <a16:creationId xmlns:a16="http://schemas.microsoft.com/office/drawing/2014/main" id="{1D012F76-3280-DE4D-98D1-08B8F2C13B92}"/>
              </a:ext>
            </a:extLst>
          </p:cNvPr>
          <p:cNvSpPr txBox="1"/>
          <p:nvPr/>
        </p:nvSpPr>
        <p:spPr>
          <a:xfrm>
            <a:off x="495049" y="9313758"/>
            <a:ext cx="16276320" cy="320040"/>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C</a:t>
            </a:r>
            <a:r>
              <a:rPr lang="en-US" sz="1600" dirty="0">
                <a:solidFill>
                  <a:schemeClr val="tx1">
                    <a:lumMod val="50000"/>
                  </a:schemeClr>
                </a:solidFill>
              </a:rPr>
              <a:t>. </a:t>
            </a:r>
            <a:r>
              <a:rPr lang="en-US" sz="1600" dirty="0" err="1" smtClean="0">
                <a:solidFill>
                  <a:schemeClr val="tx1">
                    <a:lumMod val="50000"/>
                  </a:schemeClr>
                </a:solidFill>
              </a:rPr>
              <a:t>Ziegenhain</a:t>
            </a:r>
            <a:r>
              <a:rPr lang="en-US" sz="1600" dirty="0" smtClean="0">
                <a:solidFill>
                  <a:schemeClr val="tx1">
                    <a:lumMod val="50000"/>
                  </a:schemeClr>
                </a:solidFill>
              </a:rPr>
              <a:t> </a:t>
            </a:r>
            <a:r>
              <a:rPr lang="en-US" sz="1600" dirty="0">
                <a:solidFill>
                  <a:schemeClr val="tx1">
                    <a:lumMod val="50000"/>
                  </a:schemeClr>
                </a:solidFill>
              </a:rPr>
              <a:t>et al</a:t>
            </a:r>
            <a:r>
              <a:rPr lang="en-US" sz="1600" dirty="0" smtClean="0">
                <a:solidFill>
                  <a:schemeClr val="tx1">
                    <a:lumMod val="50000"/>
                  </a:schemeClr>
                </a:solidFill>
              </a:rPr>
              <a:t>., </a:t>
            </a:r>
            <a:r>
              <a:rPr lang="en-US" sz="1600" dirty="0">
                <a:solidFill>
                  <a:schemeClr val="tx1">
                    <a:lumMod val="50000"/>
                  </a:schemeClr>
                </a:solidFill>
              </a:rPr>
              <a:t>Comparative Analysis of Single-Cell RNA Sequencing Methods, Molecular </a:t>
            </a:r>
            <a:r>
              <a:rPr lang="en-US" sz="1600" dirty="0" smtClean="0">
                <a:solidFill>
                  <a:schemeClr val="tx1">
                    <a:lumMod val="50000"/>
                  </a:schemeClr>
                </a:solidFill>
              </a:rPr>
              <a:t>Cell 2017  (</a:t>
            </a:r>
            <a:r>
              <a:rPr lang="en-US" sz="1600" dirty="0" err="1" smtClean="0">
                <a:solidFill>
                  <a:schemeClr val="tx1">
                    <a:lumMod val="50000"/>
                  </a:schemeClr>
                </a:solidFill>
              </a:rPr>
              <a:t>doi</a:t>
            </a:r>
            <a:r>
              <a:rPr lang="en-US" sz="1600" dirty="0" smtClean="0">
                <a:solidFill>
                  <a:schemeClr val="tx1">
                    <a:lumMod val="50000"/>
                  </a:schemeClr>
                </a:solidFill>
              </a:rPr>
              <a:t>: 10.1016/j.molcel.2017.01.023)</a:t>
            </a:r>
            <a:endParaRPr lang="en-US" sz="1600" dirty="0">
              <a:solidFill>
                <a:schemeClr val="tx1">
                  <a:lumMod val="50000"/>
                </a:schemeClr>
              </a:solidFill>
            </a:endParaRPr>
          </a:p>
        </p:txBody>
      </p:sp>
    </p:spTree>
    <p:extLst>
      <p:ext uri="{BB962C8B-B14F-4D97-AF65-F5344CB8AC3E}">
        <p14:creationId xmlns:p14="http://schemas.microsoft.com/office/powerpoint/2010/main" val="226375792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490377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Introduction to Single Cell RNA Sequencing</a:t>
            </a:r>
          </a:p>
        </p:txBody>
      </p:sp>
      <p:sp>
        <p:nvSpPr>
          <p:cNvPr id="100" name="Rectangle 99"/>
          <p:cNvSpPr/>
          <p:nvPr/>
        </p:nvSpPr>
        <p:spPr>
          <a:xfrm>
            <a:off x="2867705" y="3144030"/>
            <a:ext cx="11743841" cy="4985980"/>
          </a:xfrm>
          <a:prstGeom prst="rect">
            <a:avLst/>
          </a:prstGeom>
        </p:spPr>
        <p:txBody>
          <a:bodyPr wrap="square">
            <a:spAutoFit/>
          </a:bodyPr>
          <a:lstStyle/>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Common applications of single cell RNA sequencing.</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a:solidFill>
                  <a:schemeClr val="tx2">
                    <a:lumMod val="40000"/>
                    <a:lumOff val="60000"/>
                  </a:schemeClr>
                </a:solidFill>
              </a:rPr>
              <a:t>Overview of single cell RNA sequencing platforms.</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a:solidFill>
                  <a:schemeClr val="tx1"/>
                </a:solidFill>
              </a:rPr>
              <a:t>Sample preparation and experimental design.</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Effects </a:t>
            </a:r>
            <a:r>
              <a:rPr lang="en-US" sz="3600" dirty="0">
                <a:solidFill>
                  <a:schemeClr val="tx2">
                    <a:lumMod val="40000"/>
                    <a:lumOff val="60000"/>
                  </a:schemeClr>
                </a:solidFill>
              </a:rPr>
              <a:t>of sample prep and sample type on analysis.</a:t>
            </a:r>
          </a:p>
        </p:txBody>
      </p:sp>
    </p:spTree>
    <p:extLst>
      <p:ext uri="{BB962C8B-B14F-4D97-AF65-F5344CB8AC3E}">
        <p14:creationId xmlns:p14="http://schemas.microsoft.com/office/powerpoint/2010/main" val="3733076208"/>
      </p:ext>
    </p:extLst>
  </p:cSld>
  <p:clrMapOvr>
    <a:masterClrMapping/>
  </p:clrMapOvr>
  <p:transition spd="slow"/>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4400" y="914400"/>
            <a:ext cx="11332756" cy="924561"/>
          </a:xfrm>
        </p:spPr>
        <p:txBody>
          <a:bodyPr/>
          <a:lstStyle/>
          <a:p>
            <a:r>
              <a:rPr lang="en-US" dirty="0" smtClean="0"/>
              <a:t>Single Cell Core Workflow</a:t>
            </a:r>
            <a:endParaRPr lang="en-US" dirty="0"/>
          </a:p>
        </p:txBody>
      </p:sp>
      <p:graphicFrame>
        <p:nvGraphicFramePr>
          <p:cNvPr id="14" name="Diagram 13"/>
          <p:cNvGraphicFramePr/>
          <p:nvPr>
            <p:extLst/>
          </p:nvPr>
        </p:nvGraphicFramePr>
        <p:xfrm>
          <a:off x="6933689" y="882847"/>
          <a:ext cx="11560175" cy="7706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1267311" y="3271846"/>
            <a:ext cx="8629724" cy="5189113"/>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a:solidFill>
                  <a:schemeClr val="bg2">
                    <a:lumMod val="10000"/>
                  </a:schemeClr>
                </a:solidFill>
              </a:rPr>
              <a:t>Good sample prep is the key to success.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smtClean="0">
                <a:solidFill>
                  <a:schemeClr val="bg2">
                    <a:lumMod val="10000"/>
                  </a:schemeClr>
                </a:solidFill>
              </a:rPr>
              <a:t>A well </a:t>
            </a:r>
            <a:r>
              <a:rPr lang="en-US" sz="3200" dirty="0">
                <a:solidFill>
                  <a:schemeClr val="bg2">
                    <a:lumMod val="10000"/>
                  </a:schemeClr>
                </a:solidFill>
              </a:rPr>
              <a:t>planned pilot experiment </a:t>
            </a:r>
            <a:r>
              <a:rPr lang="en-US" sz="3200" dirty="0" smtClean="0">
                <a:solidFill>
                  <a:schemeClr val="bg2">
                    <a:lumMod val="10000"/>
                  </a:schemeClr>
                </a:solidFill>
              </a:rPr>
              <a:t>is essential for evaluating </a:t>
            </a:r>
            <a:r>
              <a:rPr lang="en-US" sz="3200" dirty="0">
                <a:solidFill>
                  <a:schemeClr val="bg2">
                    <a:lumMod val="10000"/>
                  </a:schemeClr>
                </a:solidFill>
              </a:rPr>
              <a:t>sample </a:t>
            </a:r>
            <a:r>
              <a:rPr lang="en-US" sz="3200" dirty="0" smtClean="0">
                <a:solidFill>
                  <a:schemeClr val="bg2">
                    <a:lumMod val="10000"/>
                  </a:schemeClr>
                </a:solidFill>
              </a:rPr>
              <a:t>preparation and for understanding the required number of cells.</a:t>
            </a: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a:solidFill>
                  <a:schemeClr val="bg2">
                    <a:lumMod val="10000"/>
                  </a:schemeClr>
                </a:solidFill>
              </a:rPr>
              <a:t>Do not rush to the final experiment. </a:t>
            </a:r>
          </a:p>
        </p:txBody>
      </p:sp>
    </p:spTree>
    <p:extLst>
      <p:ext uri="{BB962C8B-B14F-4D97-AF65-F5344CB8AC3E}">
        <p14:creationId xmlns:p14="http://schemas.microsoft.com/office/powerpoint/2010/main" val="51323412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Single Cell Core Sample Repertoire </a:t>
            </a:r>
            <a:endParaRPr lang="en-US" dirty="0"/>
          </a:p>
        </p:txBody>
      </p:sp>
      <p:grpSp>
        <p:nvGrpSpPr>
          <p:cNvPr id="2" name="Group 1"/>
          <p:cNvGrpSpPr/>
          <p:nvPr/>
        </p:nvGrpSpPr>
        <p:grpSpPr>
          <a:xfrm>
            <a:off x="2864717" y="2650187"/>
            <a:ext cx="11710232" cy="6710847"/>
            <a:chOff x="2864717" y="2650187"/>
            <a:chExt cx="11710232" cy="6710847"/>
          </a:xfrm>
        </p:grpSpPr>
        <p:pic>
          <p:nvPicPr>
            <p:cNvPr id="78" name="Picture 77">
              <a:extLst>
                <a:ext uri="{FF2B5EF4-FFF2-40B4-BE49-F238E27FC236}">
                  <a16:creationId xmlns:a16="http://schemas.microsoft.com/office/drawing/2014/main" id="{1140572A-5056-DE4B-9303-D18E5070A71E}"/>
                </a:ext>
              </a:extLst>
            </p:cNvPr>
            <p:cNvPicPr>
              <a:picLocks noChangeAspect="1"/>
            </p:cNvPicPr>
            <p:nvPr/>
          </p:nvPicPr>
          <p:blipFill>
            <a:blip r:embed="rId3"/>
            <a:stretch>
              <a:fillRect/>
            </a:stretch>
          </p:blipFill>
          <p:spPr>
            <a:xfrm>
              <a:off x="9780759" y="7792154"/>
              <a:ext cx="1082546" cy="637664"/>
            </a:xfrm>
            <a:prstGeom prst="rect">
              <a:avLst/>
            </a:prstGeom>
          </p:spPr>
        </p:pic>
        <p:grpSp>
          <p:nvGrpSpPr>
            <p:cNvPr id="79" name="Group 78">
              <a:extLst>
                <a:ext uri="{FF2B5EF4-FFF2-40B4-BE49-F238E27FC236}">
                  <a16:creationId xmlns:a16="http://schemas.microsoft.com/office/drawing/2014/main" id="{8CC79207-56A9-874A-959F-431B4C2AC4AF}"/>
                </a:ext>
              </a:extLst>
            </p:cNvPr>
            <p:cNvGrpSpPr/>
            <p:nvPr/>
          </p:nvGrpSpPr>
          <p:grpSpPr>
            <a:xfrm>
              <a:off x="6914895" y="8153961"/>
              <a:ext cx="1261476" cy="1061973"/>
              <a:chOff x="4637406" y="5738236"/>
              <a:chExt cx="1261476" cy="1061973"/>
            </a:xfrm>
          </p:grpSpPr>
          <p:pic>
            <p:nvPicPr>
              <p:cNvPr id="80" name="Picture 79">
                <a:extLst>
                  <a:ext uri="{FF2B5EF4-FFF2-40B4-BE49-F238E27FC236}">
                    <a16:creationId xmlns:a16="http://schemas.microsoft.com/office/drawing/2014/main" id="{55F6BAB8-6E55-7244-BB2C-DB6DCBCD9FD5}"/>
                  </a:ext>
                </a:extLst>
              </p:cNvPr>
              <p:cNvPicPr>
                <a:picLocks noChangeAspect="1"/>
              </p:cNvPicPr>
              <p:nvPr/>
            </p:nvPicPr>
            <p:blipFill>
              <a:blip r:embed="rId4"/>
              <a:stretch>
                <a:fillRect/>
              </a:stretch>
            </p:blipFill>
            <p:spPr>
              <a:xfrm>
                <a:off x="4637406" y="5738236"/>
                <a:ext cx="1149337" cy="763428"/>
              </a:xfrm>
              <a:prstGeom prst="rect">
                <a:avLst/>
              </a:prstGeom>
            </p:spPr>
          </p:pic>
          <p:sp>
            <p:nvSpPr>
              <p:cNvPr id="81" name="TextBox 80">
                <a:extLst>
                  <a:ext uri="{FF2B5EF4-FFF2-40B4-BE49-F238E27FC236}">
                    <a16:creationId xmlns:a16="http://schemas.microsoft.com/office/drawing/2014/main" id="{26AED18F-C8D4-8D4A-9084-8B4E5A1D684F}"/>
                  </a:ext>
                </a:extLst>
              </p:cNvPr>
              <p:cNvSpPr txBox="1"/>
              <p:nvPr/>
            </p:nvSpPr>
            <p:spPr>
              <a:xfrm>
                <a:off x="4709133" y="6400099"/>
                <a:ext cx="1189749" cy="400110"/>
              </a:xfrm>
              <a:prstGeom prst="rect">
                <a:avLst/>
              </a:prstGeom>
              <a:noFill/>
            </p:spPr>
            <p:txBody>
              <a:bodyPr wrap="none" rtlCol="0">
                <a:spAutoFit/>
              </a:bodyPr>
              <a:lstStyle/>
              <a:p>
                <a:r>
                  <a:rPr lang="en-US" sz="1000" dirty="0"/>
                  <a:t>African clawed frog</a:t>
                </a:r>
              </a:p>
              <a:p>
                <a:r>
                  <a:rPr lang="en-US" sz="1000" i="1" dirty="0"/>
                  <a:t>Xenopus </a:t>
                </a:r>
                <a:r>
                  <a:rPr lang="en-US" sz="1000" i="1" dirty="0" err="1"/>
                  <a:t>laevis</a:t>
                </a:r>
                <a:endParaRPr lang="en-US" sz="1000" i="1" dirty="0"/>
              </a:p>
            </p:txBody>
          </p:sp>
        </p:grpSp>
        <p:sp>
          <p:nvSpPr>
            <p:cNvPr id="82" name="TextBox 81">
              <a:extLst>
                <a:ext uri="{FF2B5EF4-FFF2-40B4-BE49-F238E27FC236}">
                  <a16:creationId xmlns:a16="http://schemas.microsoft.com/office/drawing/2014/main" id="{0FBA5CA8-5D08-994A-8D67-FF11BA55EDA3}"/>
                </a:ext>
              </a:extLst>
            </p:cNvPr>
            <p:cNvSpPr txBox="1"/>
            <p:nvPr/>
          </p:nvSpPr>
          <p:spPr>
            <a:xfrm>
              <a:off x="6436881" y="2650187"/>
              <a:ext cx="2339102" cy="369332"/>
            </a:xfrm>
            <a:prstGeom prst="rect">
              <a:avLst/>
            </a:prstGeom>
            <a:noFill/>
          </p:spPr>
          <p:txBody>
            <a:bodyPr wrap="none" rtlCol="0">
              <a:spAutoFit/>
            </a:bodyPr>
            <a:lstStyle/>
            <a:p>
              <a:r>
                <a:rPr lang="en-US" sz="1800" dirty="0"/>
                <a:t>Multi-cellular animals</a:t>
              </a:r>
            </a:p>
          </p:txBody>
        </p:sp>
        <p:sp>
          <p:nvSpPr>
            <p:cNvPr id="83" name="Rounded Rectangle 82">
              <a:extLst>
                <a:ext uri="{FF2B5EF4-FFF2-40B4-BE49-F238E27FC236}">
                  <a16:creationId xmlns:a16="http://schemas.microsoft.com/office/drawing/2014/main" id="{1921CD71-74FD-BB46-8852-6C1907EEF740}"/>
                </a:ext>
              </a:extLst>
            </p:cNvPr>
            <p:cNvSpPr/>
            <p:nvPr/>
          </p:nvSpPr>
          <p:spPr>
            <a:xfrm>
              <a:off x="6491491" y="2651587"/>
              <a:ext cx="221727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C67D5D4D-4313-734B-9B62-FBEE5EC988D5}"/>
                </a:ext>
              </a:extLst>
            </p:cNvPr>
            <p:cNvCxnSpPr>
              <a:cxnSpLocks/>
            </p:cNvCxnSpPr>
            <p:nvPr/>
          </p:nvCxnSpPr>
          <p:spPr>
            <a:xfrm>
              <a:off x="7559541" y="3019519"/>
              <a:ext cx="0" cy="32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AE6686-2339-0F44-BE50-06B7376EC846}"/>
                </a:ext>
              </a:extLst>
            </p:cNvPr>
            <p:cNvCxnSpPr>
              <a:cxnSpLocks/>
            </p:cNvCxnSpPr>
            <p:nvPr/>
          </p:nvCxnSpPr>
          <p:spPr>
            <a:xfrm flipH="1">
              <a:off x="5563089" y="3353571"/>
              <a:ext cx="2019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EB31D9B-A6B8-A34C-BAD3-F034E145FEC7}"/>
                </a:ext>
              </a:extLst>
            </p:cNvPr>
            <p:cNvCxnSpPr/>
            <p:nvPr/>
          </p:nvCxnSpPr>
          <p:spPr>
            <a:xfrm>
              <a:off x="5563089" y="3353571"/>
              <a:ext cx="0" cy="328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DD0840-AE2B-474E-8B24-2B331D4D8108}"/>
                </a:ext>
              </a:extLst>
            </p:cNvPr>
            <p:cNvCxnSpPr>
              <a:cxnSpLocks/>
            </p:cNvCxnSpPr>
            <p:nvPr/>
          </p:nvCxnSpPr>
          <p:spPr>
            <a:xfrm flipH="1">
              <a:off x="7559542" y="3353571"/>
              <a:ext cx="42048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99D66E1-3120-8D47-954C-3D7BCC090653}"/>
                </a:ext>
              </a:extLst>
            </p:cNvPr>
            <p:cNvCxnSpPr/>
            <p:nvPr/>
          </p:nvCxnSpPr>
          <p:spPr>
            <a:xfrm>
              <a:off x="11762557" y="3353571"/>
              <a:ext cx="0" cy="328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328135A-7FC6-4E40-AEE4-E61D14305BEF}"/>
                </a:ext>
              </a:extLst>
            </p:cNvPr>
            <p:cNvSpPr txBox="1"/>
            <p:nvPr/>
          </p:nvSpPr>
          <p:spPr>
            <a:xfrm>
              <a:off x="4453048" y="3719164"/>
              <a:ext cx="2234907" cy="307777"/>
            </a:xfrm>
            <a:prstGeom prst="rect">
              <a:avLst/>
            </a:prstGeom>
            <a:noFill/>
          </p:spPr>
          <p:txBody>
            <a:bodyPr wrap="none" rtlCol="0">
              <a:spAutoFit/>
            </a:bodyPr>
            <a:lstStyle/>
            <a:p>
              <a:r>
                <a:rPr lang="en-US" sz="1400" dirty="0"/>
                <a:t>Radial tissue organization</a:t>
              </a:r>
            </a:p>
          </p:txBody>
        </p:sp>
        <p:sp>
          <p:nvSpPr>
            <p:cNvPr id="90" name="TextBox 89">
              <a:extLst>
                <a:ext uri="{FF2B5EF4-FFF2-40B4-BE49-F238E27FC236}">
                  <a16:creationId xmlns:a16="http://schemas.microsoft.com/office/drawing/2014/main" id="{747281D2-671E-FD45-BA2C-36B37B8AF3DE}"/>
                </a:ext>
              </a:extLst>
            </p:cNvPr>
            <p:cNvSpPr txBox="1"/>
            <p:nvPr/>
          </p:nvSpPr>
          <p:spPr>
            <a:xfrm>
              <a:off x="10575373" y="3681817"/>
              <a:ext cx="2374369" cy="307777"/>
            </a:xfrm>
            <a:prstGeom prst="rect">
              <a:avLst/>
            </a:prstGeom>
            <a:noFill/>
          </p:spPr>
          <p:txBody>
            <a:bodyPr wrap="none" rtlCol="0">
              <a:spAutoFit/>
            </a:bodyPr>
            <a:lstStyle/>
            <a:p>
              <a:r>
                <a:rPr lang="en-US" sz="1400" dirty="0"/>
                <a:t>Bilateral tissue organization</a:t>
              </a:r>
            </a:p>
          </p:txBody>
        </p:sp>
        <p:cxnSp>
          <p:nvCxnSpPr>
            <p:cNvPr id="91" name="Straight Connector 90">
              <a:extLst>
                <a:ext uri="{FF2B5EF4-FFF2-40B4-BE49-F238E27FC236}">
                  <a16:creationId xmlns:a16="http://schemas.microsoft.com/office/drawing/2014/main" id="{A5E18CCC-BF5B-0147-9C9F-FA0BFDA3D04D}"/>
                </a:ext>
              </a:extLst>
            </p:cNvPr>
            <p:cNvCxnSpPr>
              <a:stCxn id="89" idx="2"/>
            </p:cNvCxnSpPr>
            <p:nvPr/>
          </p:nvCxnSpPr>
          <p:spPr>
            <a:xfrm flipH="1">
              <a:off x="3737673" y="4026941"/>
              <a:ext cx="1832829" cy="774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58A0295-1119-2347-8B7F-72FA040752CA}"/>
                </a:ext>
              </a:extLst>
            </p:cNvPr>
            <p:cNvCxnSpPr>
              <a:cxnSpLocks/>
              <a:stCxn id="89" idx="2"/>
            </p:cNvCxnSpPr>
            <p:nvPr/>
          </p:nvCxnSpPr>
          <p:spPr>
            <a:xfrm>
              <a:off x="5570502" y="4026941"/>
              <a:ext cx="1739045" cy="774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636B6BC-4287-7C4F-9185-F4E12E4F133C}"/>
                </a:ext>
              </a:extLst>
            </p:cNvPr>
            <p:cNvSpPr txBox="1"/>
            <p:nvPr/>
          </p:nvSpPr>
          <p:spPr>
            <a:xfrm>
              <a:off x="2864717" y="4755571"/>
              <a:ext cx="1208985" cy="523220"/>
            </a:xfrm>
            <a:prstGeom prst="rect">
              <a:avLst/>
            </a:prstGeom>
            <a:noFill/>
          </p:spPr>
          <p:txBody>
            <a:bodyPr wrap="none" rtlCol="0">
              <a:spAutoFit/>
            </a:bodyPr>
            <a:lstStyle/>
            <a:p>
              <a:r>
                <a:rPr lang="en-US" sz="1400" dirty="0" err="1"/>
                <a:t>Coelenterata</a:t>
              </a:r>
              <a:endParaRPr lang="en-US" sz="1400" dirty="0"/>
            </a:p>
            <a:p>
              <a:r>
                <a:rPr lang="en-US" sz="1400" dirty="0"/>
                <a:t>(Cnidaria)</a:t>
              </a:r>
            </a:p>
          </p:txBody>
        </p:sp>
        <p:sp>
          <p:nvSpPr>
            <p:cNvPr id="94" name="TextBox 93">
              <a:extLst>
                <a:ext uri="{FF2B5EF4-FFF2-40B4-BE49-F238E27FC236}">
                  <a16:creationId xmlns:a16="http://schemas.microsoft.com/office/drawing/2014/main" id="{A1225A62-EEC7-5A47-8C79-87F5A74FE282}"/>
                </a:ext>
              </a:extLst>
            </p:cNvPr>
            <p:cNvSpPr txBox="1"/>
            <p:nvPr/>
          </p:nvSpPr>
          <p:spPr>
            <a:xfrm>
              <a:off x="6603848" y="4755571"/>
              <a:ext cx="1119217" cy="307777"/>
            </a:xfrm>
            <a:prstGeom prst="rect">
              <a:avLst/>
            </a:prstGeom>
            <a:noFill/>
          </p:spPr>
          <p:txBody>
            <a:bodyPr wrap="none" rtlCol="0">
              <a:spAutoFit/>
            </a:bodyPr>
            <a:lstStyle/>
            <a:p>
              <a:r>
                <a:rPr lang="en-US" sz="1400" dirty="0" err="1"/>
                <a:t>Ctenophora</a:t>
              </a:r>
              <a:endParaRPr lang="en-US" sz="1400" dirty="0"/>
            </a:p>
          </p:txBody>
        </p:sp>
        <p:cxnSp>
          <p:nvCxnSpPr>
            <p:cNvPr id="95" name="Straight Connector 94">
              <a:extLst>
                <a:ext uri="{FF2B5EF4-FFF2-40B4-BE49-F238E27FC236}">
                  <a16:creationId xmlns:a16="http://schemas.microsoft.com/office/drawing/2014/main" id="{56C7722D-6351-BC42-865F-77AFDB9F96DE}"/>
                </a:ext>
              </a:extLst>
            </p:cNvPr>
            <p:cNvCxnSpPr>
              <a:cxnSpLocks/>
            </p:cNvCxnSpPr>
            <p:nvPr/>
          </p:nvCxnSpPr>
          <p:spPr>
            <a:xfrm>
              <a:off x="11762557" y="3958816"/>
              <a:ext cx="0" cy="155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BE96EEE-5FE4-A345-8FDB-6E90A1D3C39F}"/>
                </a:ext>
              </a:extLst>
            </p:cNvPr>
            <p:cNvCxnSpPr/>
            <p:nvPr/>
          </p:nvCxnSpPr>
          <p:spPr>
            <a:xfrm>
              <a:off x="9064052" y="4108930"/>
              <a:ext cx="4657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6A8DDAB-63DD-424E-8133-25FD4CEF0EBF}"/>
                </a:ext>
              </a:extLst>
            </p:cNvPr>
            <p:cNvCxnSpPr>
              <a:cxnSpLocks/>
            </p:cNvCxnSpPr>
            <p:nvPr/>
          </p:nvCxnSpPr>
          <p:spPr>
            <a:xfrm>
              <a:off x="9064052" y="4108930"/>
              <a:ext cx="0" cy="1641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1282545-F4B9-1846-ABD2-E1CF9561E5D2}"/>
                </a:ext>
              </a:extLst>
            </p:cNvPr>
            <p:cNvSpPr txBox="1"/>
            <p:nvPr/>
          </p:nvSpPr>
          <p:spPr>
            <a:xfrm>
              <a:off x="8513087" y="4213807"/>
              <a:ext cx="1220206" cy="307777"/>
            </a:xfrm>
            <a:prstGeom prst="rect">
              <a:avLst/>
            </a:prstGeom>
            <a:noFill/>
          </p:spPr>
          <p:txBody>
            <a:bodyPr wrap="none" rtlCol="0">
              <a:spAutoFit/>
            </a:bodyPr>
            <a:lstStyle/>
            <a:p>
              <a:r>
                <a:rPr lang="en-US" sz="1400" dirty="0"/>
                <a:t>Acoelomates</a:t>
              </a:r>
            </a:p>
          </p:txBody>
        </p:sp>
        <p:cxnSp>
          <p:nvCxnSpPr>
            <p:cNvPr id="99" name="Straight Connector 98">
              <a:extLst>
                <a:ext uri="{FF2B5EF4-FFF2-40B4-BE49-F238E27FC236}">
                  <a16:creationId xmlns:a16="http://schemas.microsoft.com/office/drawing/2014/main" id="{52E2BC31-43BB-0547-AC90-B42ABAA087FD}"/>
                </a:ext>
              </a:extLst>
            </p:cNvPr>
            <p:cNvCxnSpPr>
              <a:cxnSpLocks/>
            </p:cNvCxnSpPr>
            <p:nvPr/>
          </p:nvCxnSpPr>
          <p:spPr>
            <a:xfrm flipV="1">
              <a:off x="11727397" y="4126572"/>
              <a:ext cx="0" cy="146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70E84A7-CF23-4345-B36E-E69385AA238D}"/>
                </a:ext>
              </a:extLst>
            </p:cNvPr>
            <p:cNvCxnSpPr/>
            <p:nvPr/>
          </p:nvCxnSpPr>
          <p:spPr>
            <a:xfrm>
              <a:off x="13721777" y="4108930"/>
              <a:ext cx="0" cy="328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EA96021-2E40-D845-B4BE-E993B5B09678}"/>
                </a:ext>
              </a:extLst>
            </p:cNvPr>
            <p:cNvSpPr txBox="1"/>
            <p:nvPr/>
          </p:nvSpPr>
          <p:spPr>
            <a:xfrm>
              <a:off x="10861637" y="4187658"/>
              <a:ext cx="1707519" cy="307777"/>
            </a:xfrm>
            <a:prstGeom prst="rect">
              <a:avLst/>
            </a:prstGeom>
            <a:noFill/>
          </p:spPr>
          <p:txBody>
            <a:bodyPr wrap="none" rtlCol="0">
              <a:spAutoFit/>
            </a:bodyPr>
            <a:lstStyle/>
            <a:p>
              <a:r>
                <a:rPr lang="en-US" sz="1400" dirty="0"/>
                <a:t>Pseudocoelomates</a:t>
              </a:r>
            </a:p>
          </p:txBody>
        </p:sp>
        <p:sp>
          <p:nvSpPr>
            <p:cNvPr id="102" name="TextBox 101">
              <a:extLst>
                <a:ext uri="{FF2B5EF4-FFF2-40B4-BE49-F238E27FC236}">
                  <a16:creationId xmlns:a16="http://schemas.microsoft.com/office/drawing/2014/main" id="{FA80FC35-6A5D-3647-9341-CB04E5570B80}"/>
                </a:ext>
              </a:extLst>
            </p:cNvPr>
            <p:cNvSpPr txBox="1"/>
            <p:nvPr/>
          </p:nvSpPr>
          <p:spPr>
            <a:xfrm>
              <a:off x="13143590" y="4311710"/>
              <a:ext cx="1140056" cy="307777"/>
            </a:xfrm>
            <a:prstGeom prst="rect">
              <a:avLst/>
            </a:prstGeom>
            <a:noFill/>
          </p:spPr>
          <p:txBody>
            <a:bodyPr wrap="none" rtlCol="0">
              <a:spAutoFit/>
            </a:bodyPr>
            <a:lstStyle/>
            <a:p>
              <a:r>
                <a:rPr lang="en-US" sz="1400" dirty="0"/>
                <a:t>Coelomates</a:t>
              </a:r>
            </a:p>
          </p:txBody>
        </p:sp>
        <p:cxnSp>
          <p:nvCxnSpPr>
            <p:cNvPr id="103" name="Straight Connector 102">
              <a:extLst>
                <a:ext uri="{FF2B5EF4-FFF2-40B4-BE49-F238E27FC236}">
                  <a16:creationId xmlns:a16="http://schemas.microsoft.com/office/drawing/2014/main" id="{20FA1732-ECE1-0E46-A942-447CC520733D}"/>
                </a:ext>
              </a:extLst>
            </p:cNvPr>
            <p:cNvCxnSpPr>
              <a:cxnSpLocks/>
            </p:cNvCxnSpPr>
            <p:nvPr/>
          </p:nvCxnSpPr>
          <p:spPr>
            <a:xfrm>
              <a:off x="9064052" y="4466093"/>
              <a:ext cx="0" cy="215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06166C-FB96-884E-8D88-2CC5E3F06320}"/>
                </a:ext>
              </a:extLst>
            </p:cNvPr>
            <p:cNvSpPr txBox="1"/>
            <p:nvPr/>
          </p:nvSpPr>
          <p:spPr>
            <a:xfrm>
              <a:off x="8293444" y="4600593"/>
              <a:ext cx="1790747" cy="830997"/>
            </a:xfrm>
            <a:prstGeom prst="rect">
              <a:avLst/>
            </a:prstGeom>
            <a:noFill/>
          </p:spPr>
          <p:txBody>
            <a:bodyPr wrap="none" rtlCol="0">
              <a:spAutoFit/>
            </a:bodyPr>
            <a:lstStyle/>
            <a:p>
              <a:r>
                <a:rPr lang="en-US" sz="1600" dirty="0"/>
                <a:t>Platyhelminthes</a:t>
              </a:r>
            </a:p>
            <a:p>
              <a:r>
                <a:rPr lang="en-US" sz="1600" dirty="0"/>
                <a:t>(flatworms)</a:t>
              </a:r>
            </a:p>
            <a:p>
              <a:r>
                <a:rPr lang="en-US" sz="1600" dirty="0" err="1"/>
                <a:t>Eg.</a:t>
              </a:r>
              <a:r>
                <a:rPr lang="en-US" sz="1600" dirty="0"/>
                <a:t> </a:t>
              </a:r>
              <a:r>
                <a:rPr lang="en-US" sz="1600" dirty="0" err="1"/>
                <a:t>Acoels</a:t>
              </a:r>
              <a:r>
                <a:rPr lang="en-US" sz="1600" dirty="0"/>
                <a:t>, Planaria</a:t>
              </a:r>
            </a:p>
          </p:txBody>
        </p:sp>
        <p:cxnSp>
          <p:nvCxnSpPr>
            <p:cNvPr id="105" name="Straight Connector 104">
              <a:extLst>
                <a:ext uri="{FF2B5EF4-FFF2-40B4-BE49-F238E27FC236}">
                  <a16:creationId xmlns:a16="http://schemas.microsoft.com/office/drawing/2014/main" id="{F538E204-365B-9142-A663-2270C66C5867}"/>
                </a:ext>
              </a:extLst>
            </p:cNvPr>
            <p:cNvCxnSpPr>
              <a:cxnSpLocks/>
              <a:stCxn id="101" idx="2"/>
            </p:cNvCxnSpPr>
            <p:nvPr/>
          </p:nvCxnSpPr>
          <p:spPr>
            <a:xfrm>
              <a:off x="11715397" y="4495435"/>
              <a:ext cx="0" cy="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EF87BB7E-97A8-F548-B4C8-64835F6C155F}"/>
                </a:ext>
              </a:extLst>
            </p:cNvPr>
            <p:cNvSpPr txBox="1"/>
            <p:nvPr/>
          </p:nvSpPr>
          <p:spPr>
            <a:xfrm>
              <a:off x="11032833" y="4657782"/>
              <a:ext cx="1350050" cy="307777"/>
            </a:xfrm>
            <a:prstGeom prst="rect">
              <a:avLst/>
            </a:prstGeom>
            <a:noFill/>
          </p:spPr>
          <p:txBody>
            <a:bodyPr wrap="none" rtlCol="0">
              <a:spAutoFit/>
            </a:bodyPr>
            <a:lstStyle/>
            <a:p>
              <a:r>
                <a:rPr lang="en-US" sz="1400" dirty="0" err="1"/>
                <a:t>Aschelminthes</a:t>
              </a:r>
              <a:endParaRPr lang="en-US" sz="1400" dirty="0"/>
            </a:p>
          </p:txBody>
        </p:sp>
        <p:cxnSp>
          <p:nvCxnSpPr>
            <p:cNvPr id="107" name="Straight Connector 106">
              <a:extLst>
                <a:ext uri="{FF2B5EF4-FFF2-40B4-BE49-F238E27FC236}">
                  <a16:creationId xmlns:a16="http://schemas.microsoft.com/office/drawing/2014/main" id="{2DB93794-A324-1341-BD26-27A61377D94D}"/>
                </a:ext>
              </a:extLst>
            </p:cNvPr>
            <p:cNvCxnSpPr>
              <a:cxnSpLocks/>
            </p:cNvCxnSpPr>
            <p:nvPr/>
          </p:nvCxnSpPr>
          <p:spPr>
            <a:xfrm>
              <a:off x="13720623" y="4644229"/>
              <a:ext cx="0" cy="2477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2F989D2-30C9-ED47-9BAC-193283E4AE60}"/>
                </a:ext>
              </a:extLst>
            </p:cNvPr>
            <p:cNvCxnSpPr>
              <a:cxnSpLocks/>
            </p:cNvCxnSpPr>
            <p:nvPr/>
          </p:nvCxnSpPr>
          <p:spPr>
            <a:xfrm flipH="1">
              <a:off x="7114163" y="6029545"/>
              <a:ext cx="6609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2E2D56-4AD3-3F41-836C-EB8A1A827484}"/>
                </a:ext>
              </a:extLst>
            </p:cNvPr>
            <p:cNvCxnSpPr>
              <a:cxnSpLocks/>
            </p:cNvCxnSpPr>
            <p:nvPr/>
          </p:nvCxnSpPr>
          <p:spPr>
            <a:xfrm>
              <a:off x="7120940" y="6029545"/>
              <a:ext cx="0" cy="264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DD41472-A97C-5D42-8355-D11DCC0B5CEC}"/>
                </a:ext>
              </a:extLst>
            </p:cNvPr>
            <p:cNvCxnSpPr>
              <a:cxnSpLocks/>
            </p:cNvCxnSpPr>
            <p:nvPr/>
          </p:nvCxnSpPr>
          <p:spPr>
            <a:xfrm>
              <a:off x="8231079" y="6027111"/>
              <a:ext cx="925" cy="435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E03DCBC-D06D-5B4F-A0CF-B06E599C9044}"/>
                </a:ext>
              </a:extLst>
            </p:cNvPr>
            <p:cNvSpPr txBox="1"/>
            <p:nvPr/>
          </p:nvSpPr>
          <p:spPr>
            <a:xfrm>
              <a:off x="6659842" y="6200757"/>
              <a:ext cx="881973" cy="307777"/>
            </a:xfrm>
            <a:prstGeom prst="rect">
              <a:avLst/>
            </a:prstGeom>
            <a:noFill/>
          </p:spPr>
          <p:txBody>
            <a:bodyPr wrap="none" rtlCol="0">
              <a:spAutoFit/>
            </a:bodyPr>
            <a:lstStyle/>
            <a:p>
              <a:r>
                <a:rPr lang="en-US" sz="1400" dirty="0"/>
                <a:t>Annelida</a:t>
              </a:r>
            </a:p>
          </p:txBody>
        </p:sp>
        <p:sp>
          <p:nvSpPr>
            <p:cNvPr id="112" name="TextBox 111">
              <a:extLst>
                <a:ext uri="{FF2B5EF4-FFF2-40B4-BE49-F238E27FC236}">
                  <a16:creationId xmlns:a16="http://schemas.microsoft.com/office/drawing/2014/main" id="{9735BF8D-A7C9-304E-AB6D-1397C088B12E}"/>
                </a:ext>
              </a:extLst>
            </p:cNvPr>
            <p:cNvSpPr txBox="1"/>
            <p:nvPr/>
          </p:nvSpPr>
          <p:spPr>
            <a:xfrm>
              <a:off x="7656429" y="6474415"/>
              <a:ext cx="1151149" cy="338554"/>
            </a:xfrm>
            <a:prstGeom prst="rect">
              <a:avLst/>
            </a:prstGeom>
            <a:noFill/>
          </p:spPr>
          <p:txBody>
            <a:bodyPr wrap="none" rtlCol="0">
              <a:spAutoFit/>
            </a:bodyPr>
            <a:lstStyle/>
            <a:p>
              <a:r>
                <a:rPr lang="en-US" sz="1600" dirty="0"/>
                <a:t>Arthropoda</a:t>
              </a:r>
            </a:p>
          </p:txBody>
        </p:sp>
        <p:cxnSp>
          <p:nvCxnSpPr>
            <p:cNvPr id="113" name="Straight Connector 112">
              <a:extLst>
                <a:ext uri="{FF2B5EF4-FFF2-40B4-BE49-F238E27FC236}">
                  <a16:creationId xmlns:a16="http://schemas.microsoft.com/office/drawing/2014/main" id="{9471B333-369C-274F-A53D-BD961FF671CD}"/>
                </a:ext>
              </a:extLst>
            </p:cNvPr>
            <p:cNvCxnSpPr>
              <a:cxnSpLocks/>
            </p:cNvCxnSpPr>
            <p:nvPr/>
          </p:nvCxnSpPr>
          <p:spPr>
            <a:xfrm>
              <a:off x="9636531" y="6029545"/>
              <a:ext cx="0" cy="242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4E2C70B-C648-0347-BE35-B6CD28B4A18D}"/>
                </a:ext>
              </a:extLst>
            </p:cNvPr>
            <p:cNvSpPr txBox="1"/>
            <p:nvPr/>
          </p:nvSpPr>
          <p:spPr>
            <a:xfrm>
              <a:off x="9164546" y="6188346"/>
              <a:ext cx="891590" cy="307777"/>
            </a:xfrm>
            <a:prstGeom prst="rect">
              <a:avLst/>
            </a:prstGeom>
            <a:noFill/>
          </p:spPr>
          <p:txBody>
            <a:bodyPr wrap="none" rtlCol="0">
              <a:spAutoFit/>
            </a:bodyPr>
            <a:lstStyle/>
            <a:p>
              <a:r>
                <a:rPr lang="en-US" sz="1400" dirty="0"/>
                <a:t>Mollusca</a:t>
              </a:r>
            </a:p>
          </p:txBody>
        </p:sp>
        <p:cxnSp>
          <p:nvCxnSpPr>
            <p:cNvPr id="115" name="Straight Connector 114">
              <a:extLst>
                <a:ext uri="{FF2B5EF4-FFF2-40B4-BE49-F238E27FC236}">
                  <a16:creationId xmlns:a16="http://schemas.microsoft.com/office/drawing/2014/main" id="{078466B6-CEC7-4241-87C1-55F857F06F16}"/>
                </a:ext>
              </a:extLst>
            </p:cNvPr>
            <p:cNvCxnSpPr>
              <a:cxnSpLocks/>
            </p:cNvCxnSpPr>
            <p:nvPr/>
          </p:nvCxnSpPr>
          <p:spPr>
            <a:xfrm>
              <a:off x="10910533" y="6029545"/>
              <a:ext cx="0" cy="314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9E0D263-DCC3-2640-81B1-E9162ECC9DF1}"/>
                </a:ext>
              </a:extLst>
            </p:cNvPr>
            <p:cNvCxnSpPr>
              <a:cxnSpLocks/>
            </p:cNvCxnSpPr>
            <p:nvPr/>
          </p:nvCxnSpPr>
          <p:spPr>
            <a:xfrm>
              <a:off x="12355931" y="6008112"/>
              <a:ext cx="0" cy="192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1101B0E-3233-5B43-A922-5921F7694B49}"/>
                </a:ext>
              </a:extLst>
            </p:cNvPr>
            <p:cNvSpPr txBox="1"/>
            <p:nvPr/>
          </p:nvSpPr>
          <p:spPr>
            <a:xfrm>
              <a:off x="11769964" y="6140945"/>
              <a:ext cx="1298753" cy="307777"/>
            </a:xfrm>
            <a:prstGeom prst="rect">
              <a:avLst/>
            </a:prstGeom>
            <a:noFill/>
          </p:spPr>
          <p:txBody>
            <a:bodyPr wrap="none" rtlCol="0">
              <a:spAutoFit/>
            </a:bodyPr>
            <a:lstStyle/>
            <a:p>
              <a:r>
                <a:rPr lang="en-US" sz="1400" dirty="0" err="1"/>
                <a:t>Hemichordata</a:t>
              </a:r>
              <a:endParaRPr lang="en-US" sz="1400" dirty="0"/>
            </a:p>
          </p:txBody>
        </p:sp>
        <p:sp>
          <p:nvSpPr>
            <p:cNvPr id="118" name="TextBox 117">
              <a:extLst>
                <a:ext uri="{FF2B5EF4-FFF2-40B4-BE49-F238E27FC236}">
                  <a16:creationId xmlns:a16="http://schemas.microsoft.com/office/drawing/2014/main" id="{FE3AB0B2-6C4F-2D4F-95DA-4338440F9B45}"/>
                </a:ext>
              </a:extLst>
            </p:cNvPr>
            <p:cNvSpPr txBox="1"/>
            <p:nvPr/>
          </p:nvSpPr>
          <p:spPr>
            <a:xfrm>
              <a:off x="13215660" y="7044007"/>
              <a:ext cx="920444" cy="307777"/>
            </a:xfrm>
            <a:prstGeom prst="rect">
              <a:avLst/>
            </a:prstGeom>
            <a:noFill/>
          </p:spPr>
          <p:txBody>
            <a:bodyPr wrap="none" rtlCol="0">
              <a:spAutoFit/>
            </a:bodyPr>
            <a:lstStyle/>
            <a:p>
              <a:r>
                <a:rPr lang="en-US" sz="1400" dirty="0"/>
                <a:t>Chordata</a:t>
              </a:r>
            </a:p>
          </p:txBody>
        </p:sp>
        <p:cxnSp>
          <p:nvCxnSpPr>
            <p:cNvPr id="119" name="Straight Connector 118">
              <a:extLst>
                <a:ext uri="{FF2B5EF4-FFF2-40B4-BE49-F238E27FC236}">
                  <a16:creationId xmlns:a16="http://schemas.microsoft.com/office/drawing/2014/main" id="{E9F1B859-E515-B248-B208-B9262DAD72A0}"/>
                </a:ext>
              </a:extLst>
            </p:cNvPr>
            <p:cNvCxnSpPr>
              <a:cxnSpLocks/>
            </p:cNvCxnSpPr>
            <p:nvPr/>
          </p:nvCxnSpPr>
          <p:spPr>
            <a:xfrm>
              <a:off x="13708243" y="7351172"/>
              <a:ext cx="5375" cy="400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1BF3396-32CA-5E4A-A557-0F28D9B30CA2}"/>
                </a:ext>
              </a:extLst>
            </p:cNvPr>
            <p:cNvCxnSpPr>
              <a:cxnSpLocks/>
            </p:cNvCxnSpPr>
            <p:nvPr/>
          </p:nvCxnSpPr>
          <p:spPr>
            <a:xfrm flipH="1">
              <a:off x="6706911" y="7520516"/>
              <a:ext cx="7017236" cy="1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BC79582-88D7-8249-BA98-0DEE0D01B82C}"/>
                </a:ext>
              </a:extLst>
            </p:cNvPr>
            <p:cNvCxnSpPr/>
            <p:nvPr/>
          </p:nvCxnSpPr>
          <p:spPr>
            <a:xfrm>
              <a:off x="6706911" y="7518390"/>
              <a:ext cx="0" cy="385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2B999B8-9ABE-FA4A-B2DE-515B25E06A5F}"/>
                </a:ext>
              </a:extLst>
            </p:cNvPr>
            <p:cNvCxnSpPr/>
            <p:nvPr/>
          </p:nvCxnSpPr>
          <p:spPr>
            <a:xfrm>
              <a:off x="8118344" y="7518389"/>
              <a:ext cx="0" cy="385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879D504-A4CF-DC40-A558-1E5E18EABD40}"/>
                </a:ext>
              </a:extLst>
            </p:cNvPr>
            <p:cNvCxnSpPr>
              <a:cxnSpLocks/>
            </p:cNvCxnSpPr>
            <p:nvPr/>
          </p:nvCxnSpPr>
          <p:spPr>
            <a:xfrm>
              <a:off x="9734549" y="7551236"/>
              <a:ext cx="0" cy="1597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D7C3B6A-E977-F346-8CCE-5ECA0F3E3EF0}"/>
                </a:ext>
              </a:extLst>
            </p:cNvPr>
            <p:cNvCxnSpPr/>
            <p:nvPr/>
          </p:nvCxnSpPr>
          <p:spPr>
            <a:xfrm>
              <a:off x="10906378" y="7518388"/>
              <a:ext cx="0" cy="385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42A166F6-B011-8949-BFB8-422606690608}"/>
                </a:ext>
              </a:extLst>
            </p:cNvPr>
            <p:cNvSpPr txBox="1"/>
            <p:nvPr/>
          </p:nvSpPr>
          <p:spPr>
            <a:xfrm>
              <a:off x="9407737" y="7644277"/>
              <a:ext cx="742511" cy="307777"/>
            </a:xfrm>
            <a:prstGeom prst="rect">
              <a:avLst/>
            </a:prstGeom>
            <a:noFill/>
          </p:spPr>
          <p:txBody>
            <a:bodyPr wrap="none" rtlCol="0">
              <a:spAutoFit/>
            </a:bodyPr>
            <a:lstStyle/>
            <a:p>
              <a:r>
                <a:rPr lang="en-US" sz="1400" dirty="0"/>
                <a:t>Reptile</a:t>
              </a:r>
            </a:p>
          </p:txBody>
        </p:sp>
        <p:sp>
          <p:nvSpPr>
            <p:cNvPr id="126" name="TextBox 125">
              <a:extLst>
                <a:ext uri="{FF2B5EF4-FFF2-40B4-BE49-F238E27FC236}">
                  <a16:creationId xmlns:a16="http://schemas.microsoft.com/office/drawing/2014/main" id="{6E2921E1-C871-704B-86A7-E83486A4410D}"/>
                </a:ext>
              </a:extLst>
            </p:cNvPr>
            <p:cNvSpPr txBox="1"/>
            <p:nvPr/>
          </p:nvSpPr>
          <p:spPr>
            <a:xfrm>
              <a:off x="10680741" y="7953806"/>
              <a:ext cx="520079" cy="338554"/>
            </a:xfrm>
            <a:prstGeom prst="rect">
              <a:avLst/>
            </a:prstGeom>
            <a:noFill/>
          </p:spPr>
          <p:txBody>
            <a:bodyPr wrap="none" rtlCol="0">
              <a:spAutoFit/>
            </a:bodyPr>
            <a:lstStyle/>
            <a:p>
              <a:r>
                <a:rPr lang="en-US" sz="1600" dirty="0"/>
                <a:t>Bird</a:t>
              </a:r>
            </a:p>
          </p:txBody>
        </p:sp>
        <p:sp>
          <p:nvSpPr>
            <p:cNvPr id="127" name="TextBox 126">
              <a:extLst>
                <a:ext uri="{FF2B5EF4-FFF2-40B4-BE49-F238E27FC236}">
                  <a16:creationId xmlns:a16="http://schemas.microsoft.com/office/drawing/2014/main" id="{839B3EE0-B25D-C747-91FE-D7152EA86157}"/>
                </a:ext>
              </a:extLst>
            </p:cNvPr>
            <p:cNvSpPr txBox="1"/>
            <p:nvPr/>
          </p:nvSpPr>
          <p:spPr>
            <a:xfrm>
              <a:off x="13207799" y="7691961"/>
              <a:ext cx="928459" cy="338554"/>
            </a:xfrm>
            <a:prstGeom prst="rect">
              <a:avLst/>
            </a:prstGeom>
            <a:noFill/>
          </p:spPr>
          <p:txBody>
            <a:bodyPr wrap="none" rtlCol="0">
              <a:spAutoFit/>
            </a:bodyPr>
            <a:lstStyle/>
            <a:p>
              <a:r>
                <a:rPr lang="en-US" sz="1600" dirty="0"/>
                <a:t>Mammal</a:t>
              </a:r>
            </a:p>
          </p:txBody>
        </p:sp>
        <p:sp>
          <p:nvSpPr>
            <p:cNvPr id="128" name="Rounded Rectangle 127">
              <a:extLst>
                <a:ext uri="{FF2B5EF4-FFF2-40B4-BE49-F238E27FC236}">
                  <a16:creationId xmlns:a16="http://schemas.microsoft.com/office/drawing/2014/main" id="{43F1DD16-0259-0840-BC7A-DCE15CFE4E07}"/>
                </a:ext>
              </a:extLst>
            </p:cNvPr>
            <p:cNvSpPr/>
            <p:nvPr/>
          </p:nvSpPr>
          <p:spPr>
            <a:xfrm>
              <a:off x="6445377" y="7917407"/>
              <a:ext cx="513271" cy="24465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51A7CEF9-42CF-0049-9366-5FD3024FC186}"/>
                </a:ext>
              </a:extLst>
            </p:cNvPr>
            <p:cNvSpPr/>
            <p:nvPr/>
          </p:nvSpPr>
          <p:spPr>
            <a:xfrm>
              <a:off x="7655412" y="7892220"/>
              <a:ext cx="1012582" cy="24530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a:extLst>
                <a:ext uri="{FF2B5EF4-FFF2-40B4-BE49-F238E27FC236}">
                  <a16:creationId xmlns:a16="http://schemas.microsoft.com/office/drawing/2014/main" id="{5AB62801-D9A8-5A48-9A00-566E2547F872}"/>
                </a:ext>
              </a:extLst>
            </p:cNvPr>
            <p:cNvSpPr/>
            <p:nvPr/>
          </p:nvSpPr>
          <p:spPr>
            <a:xfrm>
              <a:off x="10672570" y="8011015"/>
              <a:ext cx="496379" cy="24536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a:extLst>
                <a:ext uri="{FF2B5EF4-FFF2-40B4-BE49-F238E27FC236}">
                  <a16:creationId xmlns:a16="http://schemas.microsoft.com/office/drawing/2014/main" id="{DEB1D018-DB51-0641-8EC3-74792D844196}"/>
                </a:ext>
              </a:extLst>
            </p:cNvPr>
            <p:cNvSpPr/>
            <p:nvPr/>
          </p:nvSpPr>
          <p:spPr>
            <a:xfrm>
              <a:off x="13222281" y="7741071"/>
              <a:ext cx="904672" cy="26008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A45A2609-CA38-F140-9A16-A2C58B05FC1D}"/>
                </a:ext>
              </a:extLst>
            </p:cNvPr>
            <p:cNvGrpSpPr/>
            <p:nvPr/>
          </p:nvGrpSpPr>
          <p:grpSpPr>
            <a:xfrm>
              <a:off x="8231079" y="4636328"/>
              <a:ext cx="2717747" cy="1371082"/>
              <a:chOff x="5953590" y="2446234"/>
              <a:chExt cx="2717747" cy="1371082"/>
            </a:xfrm>
          </p:grpSpPr>
          <p:sp>
            <p:nvSpPr>
              <p:cNvPr id="133" name="Rounded Rectangle 132">
                <a:extLst>
                  <a:ext uri="{FF2B5EF4-FFF2-40B4-BE49-F238E27FC236}">
                    <a16:creationId xmlns:a16="http://schemas.microsoft.com/office/drawing/2014/main" id="{23415278-848B-D040-89FF-6F0D575396DE}"/>
                  </a:ext>
                </a:extLst>
              </p:cNvPr>
              <p:cNvSpPr/>
              <p:nvPr/>
            </p:nvSpPr>
            <p:spPr>
              <a:xfrm>
                <a:off x="5953590" y="2446234"/>
                <a:ext cx="1913858" cy="79786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B332D105-2CBF-3A49-B029-FF1F1D795ED1}"/>
                  </a:ext>
                </a:extLst>
              </p:cNvPr>
              <p:cNvGrpSpPr/>
              <p:nvPr/>
            </p:nvGrpSpPr>
            <p:grpSpPr>
              <a:xfrm>
                <a:off x="6002722" y="3210414"/>
                <a:ext cx="2668615" cy="606902"/>
                <a:chOff x="8013009" y="3424722"/>
                <a:chExt cx="2668615" cy="606902"/>
              </a:xfrm>
            </p:grpSpPr>
            <p:pic>
              <p:nvPicPr>
                <p:cNvPr id="135" name="Picture 134">
                  <a:extLst>
                    <a:ext uri="{FF2B5EF4-FFF2-40B4-BE49-F238E27FC236}">
                      <a16:creationId xmlns:a16="http://schemas.microsoft.com/office/drawing/2014/main" id="{301F6FD8-77A2-A840-8ABF-60E4C6689263}"/>
                    </a:ext>
                  </a:extLst>
                </p:cNvPr>
                <p:cNvPicPr>
                  <a:picLocks noChangeAspect="1"/>
                </p:cNvPicPr>
                <p:nvPr/>
              </p:nvPicPr>
              <p:blipFill>
                <a:blip r:embed="rId5"/>
                <a:stretch>
                  <a:fillRect/>
                </a:stretch>
              </p:blipFill>
              <p:spPr>
                <a:xfrm>
                  <a:off x="8013009" y="3424722"/>
                  <a:ext cx="795398" cy="606902"/>
                </a:xfrm>
                <a:prstGeom prst="rect">
                  <a:avLst/>
                </a:prstGeom>
              </p:spPr>
            </p:pic>
            <p:sp>
              <p:nvSpPr>
                <p:cNvPr id="136" name="TextBox 135">
                  <a:extLst>
                    <a:ext uri="{FF2B5EF4-FFF2-40B4-BE49-F238E27FC236}">
                      <a16:creationId xmlns:a16="http://schemas.microsoft.com/office/drawing/2014/main" id="{ED4CEEC6-E5F6-4B4E-B96C-052AB0F7D983}"/>
                    </a:ext>
                  </a:extLst>
                </p:cNvPr>
                <p:cNvSpPr txBox="1"/>
                <p:nvPr/>
              </p:nvSpPr>
              <p:spPr>
                <a:xfrm>
                  <a:off x="8737211" y="3494250"/>
                  <a:ext cx="1944413" cy="400110"/>
                </a:xfrm>
                <a:prstGeom prst="rect">
                  <a:avLst/>
                </a:prstGeom>
                <a:noFill/>
              </p:spPr>
              <p:txBody>
                <a:bodyPr wrap="square" rtlCol="0">
                  <a:spAutoFit/>
                </a:bodyPr>
                <a:lstStyle/>
                <a:p>
                  <a:r>
                    <a:rPr lang="en-US" sz="1000" dirty="0"/>
                    <a:t>Three-banded panther worms</a:t>
                  </a:r>
                </a:p>
                <a:p>
                  <a:r>
                    <a:rPr lang="en-US" sz="1000" i="1" dirty="0" err="1"/>
                    <a:t>Hofstenia</a:t>
                  </a:r>
                  <a:r>
                    <a:rPr lang="en-US" sz="1000" i="1" dirty="0"/>
                    <a:t> </a:t>
                  </a:r>
                  <a:r>
                    <a:rPr lang="en-US" sz="1000" i="1" dirty="0" err="1"/>
                    <a:t>miamia</a:t>
                  </a:r>
                  <a:endParaRPr lang="en-US" sz="1000" dirty="0"/>
                </a:p>
              </p:txBody>
            </p:sp>
          </p:grpSp>
        </p:grpSp>
        <p:sp>
          <p:nvSpPr>
            <p:cNvPr id="137" name="Rounded Rectangle 136">
              <a:extLst>
                <a:ext uri="{FF2B5EF4-FFF2-40B4-BE49-F238E27FC236}">
                  <a16:creationId xmlns:a16="http://schemas.microsoft.com/office/drawing/2014/main" id="{0B120628-FA1A-4241-B5C6-E14797A81406}"/>
                </a:ext>
              </a:extLst>
            </p:cNvPr>
            <p:cNvSpPr/>
            <p:nvPr/>
          </p:nvSpPr>
          <p:spPr>
            <a:xfrm>
              <a:off x="7606452" y="6513891"/>
              <a:ext cx="1202888" cy="26427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F61FE9C9-526D-A648-A992-F3CC8FFF24B2}"/>
                </a:ext>
              </a:extLst>
            </p:cNvPr>
            <p:cNvGrpSpPr/>
            <p:nvPr/>
          </p:nvGrpSpPr>
          <p:grpSpPr>
            <a:xfrm>
              <a:off x="4190486" y="6010361"/>
              <a:ext cx="3366142" cy="692921"/>
              <a:chOff x="1900033" y="4544237"/>
              <a:chExt cx="3366142" cy="692921"/>
            </a:xfrm>
          </p:grpSpPr>
          <p:grpSp>
            <p:nvGrpSpPr>
              <p:cNvPr id="139" name="Group 138">
                <a:extLst>
                  <a:ext uri="{FF2B5EF4-FFF2-40B4-BE49-F238E27FC236}">
                    <a16:creationId xmlns:a16="http://schemas.microsoft.com/office/drawing/2014/main" id="{50FFC4AE-1EE3-5D45-8BE4-EFF326FFD0A3}"/>
                  </a:ext>
                </a:extLst>
              </p:cNvPr>
              <p:cNvGrpSpPr/>
              <p:nvPr/>
            </p:nvGrpSpPr>
            <p:grpSpPr>
              <a:xfrm>
                <a:off x="1900033" y="4544237"/>
                <a:ext cx="2393468" cy="692921"/>
                <a:chOff x="1947791" y="4614415"/>
                <a:chExt cx="2393468" cy="692921"/>
              </a:xfrm>
            </p:grpSpPr>
            <p:pic>
              <p:nvPicPr>
                <p:cNvPr id="141" name="Picture 140">
                  <a:extLst>
                    <a:ext uri="{FF2B5EF4-FFF2-40B4-BE49-F238E27FC236}">
                      <a16:creationId xmlns:a16="http://schemas.microsoft.com/office/drawing/2014/main" id="{DC093BE7-F132-4B4B-9AEC-E920918B1BE6}"/>
                    </a:ext>
                  </a:extLst>
                </p:cNvPr>
                <p:cNvPicPr>
                  <a:picLocks noChangeAspect="1"/>
                </p:cNvPicPr>
                <p:nvPr/>
              </p:nvPicPr>
              <p:blipFill>
                <a:blip r:embed="rId6"/>
                <a:stretch>
                  <a:fillRect/>
                </a:stretch>
              </p:blipFill>
              <p:spPr>
                <a:xfrm>
                  <a:off x="3088992" y="4614415"/>
                  <a:ext cx="1252267" cy="692921"/>
                </a:xfrm>
                <a:prstGeom prst="rect">
                  <a:avLst/>
                </a:prstGeom>
              </p:spPr>
            </p:pic>
            <p:sp>
              <p:nvSpPr>
                <p:cNvPr id="142" name="TextBox 141">
                  <a:extLst>
                    <a:ext uri="{FF2B5EF4-FFF2-40B4-BE49-F238E27FC236}">
                      <a16:creationId xmlns:a16="http://schemas.microsoft.com/office/drawing/2014/main" id="{0E53063D-95E2-8D4B-AC02-100E8E240D32}"/>
                    </a:ext>
                  </a:extLst>
                </p:cNvPr>
                <p:cNvSpPr txBox="1"/>
                <p:nvPr/>
              </p:nvSpPr>
              <p:spPr>
                <a:xfrm>
                  <a:off x="1947791" y="4759977"/>
                  <a:ext cx="1487908" cy="400110"/>
                </a:xfrm>
                <a:prstGeom prst="rect">
                  <a:avLst/>
                </a:prstGeom>
                <a:noFill/>
              </p:spPr>
              <p:txBody>
                <a:bodyPr wrap="none" rtlCol="0">
                  <a:spAutoFit/>
                </a:bodyPr>
                <a:lstStyle/>
                <a:p>
                  <a:r>
                    <a:rPr lang="en-US" sz="1000" dirty="0" err="1"/>
                    <a:t>Fruitfly</a:t>
                  </a:r>
                  <a:endParaRPr lang="en-US" sz="1000" dirty="0"/>
                </a:p>
                <a:p>
                  <a:r>
                    <a:rPr lang="en-US" sz="1000" i="1" dirty="0"/>
                    <a:t>Drosophila melanogaster</a:t>
                  </a:r>
                  <a:endParaRPr lang="en-US" sz="1000" dirty="0"/>
                </a:p>
              </p:txBody>
            </p:sp>
          </p:grpSp>
          <p:cxnSp>
            <p:nvCxnSpPr>
              <p:cNvPr id="140" name="Straight Connector 139">
                <a:extLst>
                  <a:ext uri="{FF2B5EF4-FFF2-40B4-BE49-F238E27FC236}">
                    <a16:creationId xmlns:a16="http://schemas.microsoft.com/office/drawing/2014/main" id="{EEB8D38D-62D6-C64A-85DA-7930D647A4FF}"/>
                  </a:ext>
                </a:extLst>
              </p:cNvPr>
              <p:cNvCxnSpPr>
                <a:cxnSpLocks/>
              </p:cNvCxnSpPr>
              <p:nvPr/>
            </p:nvCxnSpPr>
            <p:spPr>
              <a:xfrm>
                <a:off x="4143056" y="4964832"/>
                <a:ext cx="1123119" cy="153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43" name="Picture 142">
              <a:extLst>
                <a:ext uri="{FF2B5EF4-FFF2-40B4-BE49-F238E27FC236}">
                  <a16:creationId xmlns:a16="http://schemas.microsoft.com/office/drawing/2014/main" id="{DC9228E7-2FE6-0D46-AFB1-1D7533D901D5}"/>
                </a:ext>
              </a:extLst>
            </p:cNvPr>
            <p:cNvPicPr>
              <a:picLocks noChangeAspect="1"/>
            </p:cNvPicPr>
            <p:nvPr/>
          </p:nvPicPr>
          <p:blipFill>
            <a:blip r:embed="rId7"/>
            <a:stretch>
              <a:fillRect/>
            </a:stretch>
          </p:blipFill>
          <p:spPr>
            <a:xfrm>
              <a:off x="5441810" y="6757277"/>
              <a:ext cx="969125" cy="541373"/>
            </a:xfrm>
            <a:prstGeom prst="rect">
              <a:avLst/>
            </a:prstGeom>
          </p:spPr>
        </p:pic>
        <p:sp>
          <p:nvSpPr>
            <p:cNvPr id="144" name="TextBox 143">
              <a:extLst>
                <a:ext uri="{FF2B5EF4-FFF2-40B4-BE49-F238E27FC236}">
                  <a16:creationId xmlns:a16="http://schemas.microsoft.com/office/drawing/2014/main" id="{1E7D5AA6-D6C6-A54A-A35B-040BCA5B8D86}"/>
                </a:ext>
              </a:extLst>
            </p:cNvPr>
            <p:cNvSpPr txBox="1"/>
            <p:nvPr/>
          </p:nvSpPr>
          <p:spPr>
            <a:xfrm>
              <a:off x="4152292" y="6812628"/>
              <a:ext cx="1239442" cy="400110"/>
            </a:xfrm>
            <a:prstGeom prst="rect">
              <a:avLst/>
            </a:prstGeom>
            <a:noFill/>
          </p:spPr>
          <p:txBody>
            <a:bodyPr wrap="none" rtlCol="0">
              <a:spAutoFit/>
            </a:bodyPr>
            <a:lstStyle/>
            <a:p>
              <a:r>
                <a:rPr lang="en-US" sz="1000" dirty="0"/>
                <a:t>Crustacean</a:t>
              </a:r>
            </a:p>
            <a:p>
              <a:r>
                <a:rPr lang="en-US" sz="1000" i="1" dirty="0" err="1"/>
                <a:t>Parhyale</a:t>
              </a:r>
              <a:r>
                <a:rPr lang="en-US" sz="1000" i="1" dirty="0"/>
                <a:t> </a:t>
              </a:r>
              <a:r>
                <a:rPr lang="en-US" sz="1000" i="1" dirty="0" err="1"/>
                <a:t>hawaiensis</a:t>
              </a:r>
              <a:endParaRPr lang="en-US" sz="1000" i="1" dirty="0"/>
            </a:p>
          </p:txBody>
        </p:sp>
        <p:cxnSp>
          <p:nvCxnSpPr>
            <p:cNvPr id="145" name="Straight Connector 144">
              <a:extLst>
                <a:ext uri="{FF2B5EF4-FFF2-40B4-BE49-F238E27FC236}">
                  <a16:creationId xmlns:a16="http://schemas.microsoft.com/office/drawing/2014/main" id="{B7A83CAF-0075-6747-A373-14B0C0B43955}"/>
                </a:ext>
              </a:extLst>
            </p:cNvPr>
            <p:cNvCxnSpPr>
              <a:cxnSpLocks/>
            </p:cNvCxnSpPr>
            <p:nvPr/>
          </p:nvCxnSpPr>
          <p:spPr>
            <a:xfrm flipH="1">
              <a:off x="6461011" y="6693272"/>
              <a:ext cx="1123119" cy="369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D0F648EE-CCFD-D345-BC8F-F465188A1E91}"/>
                </a:ext>
              </a:extLst>
            </p:cNvPr>
            <p:cNvGrpSpPr/>
            <p:nvPr/>
          </p:nvGrpSpPr>
          <p:grpSpPr>
            <a:xfrm>
              <a:off x="9062508" y="6367432"/>
              <a:ext cx="3708181" cy="1118713"/>
              <a:chOff x="1322361" y="2418885"/>
              <a:chExt cx="3708181" cy="1118713"/>
            </a:xfrm>
          </p:grpSpPr>
          <p:sp>
            <p:nvSpPr>
              <p:cNvPr id="147" name="Rounded Rectangle 146">
                <a:extLst>
                  <a:ext uri="{FF2B5EF4-FFF2-40B4-BE49-F238E27FC236}">
                    <a16:creationId xmlns:a16="http://schemas.microsoft.com/office/drawing/2014/main" id="{6DA80E81-E4A1-E64B-A83C-7E2DE8FA3522}"/>
                  </a:ext>
                </a:extLst>
              </p:cNvPr>
              <p:cNvSpPr/>
              <p:nvPr/>
            </p:nvSpPr>
            <p:spPr>
              <a:xfrm>
                <a:off x="2439118" y="2442438"/>
                <a:ext cx="1365246" cy="2991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DDAA0381-DD2F-3849-B0F6-7999F0FB3103}"/>
                  </a:ext>
                </a:extLst>
              </p:cNvPr>
              <p:cNvGrpSpPr/>
              <p:nvPr/>
            </p:nvGrpSpPr>
            <p:grpSpPr>
              <a:xfrm>
                <a:off x="1322361" y="2418885"/>
                <a:ext cx="3708181" cy="1118713"/>
                <a:chOff x="6833182" y="4272444"/>
                <a:chExt cx="3708181" cy="1118713"/>
              </a:xfrm>
            </p:grpSpPr>
            <p:sp>
              <p:nvSpPr>
                <p:cNvPr id="149" name="TextBox 148">
                  <a:extLst>
                    <a:ext uri="{FF2B5EF4-FFF2-40B4-BE49-F238E27FC236}">
                      <a16:creationId xmlns:a16="http://schemas.microsoft.com/office/drawing/2014/main" id="{17E56BC1-6D83-D945-ACC3-DA2E8201627A}"/>
                    </a:ext>
                  </a:extLst>
                </p:cNvPr>
                <p:cNvSpPr txBox="1"/>
                <p:nvPr/>
              </p:nvSpPr>
              <p:spPr>
                <a:xfrm>
                  <a:off x="7915611" y="4272444"/>
                  <a:ext cx="1445396" cy="338554"/>
                </a:xfrm>
                <a:prstGeom prst="rect">
                  <a:avLst/>
                </a:prstGeom>
                <a:noFill/>
              </p:spPr>
              <p:txBody>
                <a:bodyPr wrap="none" rtlCol="0">
                  <a:spAutoFit/>
                </a:bodyPr>
                <a:lstStyle/>
                <a:p>
                  <a:r>
                    <a:rPr lang="en-US" sz="1600" dirty="0"/>
                    <a:t>Echinodermata</a:t>
                  </a:r>
                </a:p>
              </p:txBody>
            </p:sp>
            <p:grpSp>
              <p:nvGrpSpPr>
                <p:cNvPr id="150" name="Group 149">
                  <a:extLst>
                    <a:ext uri="{FF2B5EF4-FFF2-40B4-BE49-F238E27FC236}">
                      <a16:creationId xmlns:a16="http://schemas.microsoft.com/office/drawing/2014/main" id="{906EECD1-B2FA-5A44-80BE-C7FD1F12B528}"/>
                    </a:ext>
                  </a:extLst>
                </p:cNvPr>
                <p:cNvGrpSpPr/>
                <p:nvPr/>
              </p:nvGrpSpPr>
              <p:grpSpPr>
                <a:xfrm>
                  <a:off x="6833182" y="4637445"/>
                  <a:ext cx="1799380" cy="659913"/>
                  <a:chOff x="6703503" y="4626474"/>
                  <a:chExt cx="1799380" cy="659913"/>
                </a:xfrm>
              </p:grpSpPr>
              <p:pic>
                <p:nvPicPr>
                  <p:cNvPr id="154" name="Picture 153">
                    <a:extLst>
                      <a:ext uri="{FF2B5EF4-FFF2-40B4-BE49-F238E27FC236}">
                        <a16:creationId xmlns:a16="http://schemas.microsoft.com/office/drawing/2014/main" id="{013C0416-60C1-9149-9651-EBB1532F7C1D}"/>
                      </a:ext>
                    </a:extLst>
                  </p:cNvPr>
                  <p:cNvPicPr>
                    <a:picLocks noChangeAspect="1"/>
                  </p:cNvPicPr>
                  <p:nvPr/>
                </p:nvPicPr>
                <p:blipFill>
                  <a:blip r:embed="rId8"/>
                  <a:stretch>
                    <a:fillRect/>
                  </a:stretch>
                </p:blipFill>
                <p:spPr>
                  <a:xfrm>
                    <a:off x="7625266" y="4626474"/>
                    <a:ext cx="877617" cy="659913"/>
                  </a:xfrm>
                  <a:prstGeom prst="rect">
                    <a:avLst/>
                  </a:prstGeom>
                </p:spPr>
              </p:pic>
              <p:sp>
                <p:nvSpPr>
                  <p:cNvPr id="155" name="TextBox 154">
                    <a:extLst>
                      <a:ext uri="{FF2B5EF4-FFF2-40B4-BE49-F238E27FC236}">
                        <a16:creationId xmlns:a16="http://schemas.microsoft.com/office/drawing/2014/main" id="{49D3B73E-6ABF-3D43-BA84-4C1CEF81D88A}"/>
                      </a:ext>
                    </a:extLst>
                  </p:cNvPr>
                  <p:cNvSpPr txBox="1"/>
                  <p:nvPr/>
                </p:nvSpPr>
                <p:spPr>
                  <a:xfrm>
                    <a:off x="6703503" y="4775048"/>
                    <a:ext cx="954107" cy="400110"/>
                  </a:xfrm>
                  <a:prstGeom prst="rect">
                    <a:avLst/>
                  </a:prstGeom>
                  <a:noFill/>
                </p:spPr>
                <p:txBody>
                  <a:bodyPr wrap="none" rtlCol="0">
                    <a:spAutoFit/>
                  </a:bodyPr>
                  <a:lstStyle/>
                  <a:p>
                    <a:r>
                      <a:rPr lang="en-US" sz="1000" dirty="0"/>
                      <a:t>Bat star</a:t>
                    </a:r>
                  </a:p>
                  <a:p>
                    <a:r>
                      <a:rPr lang="en-US" sz="1000" i="1" dirty="0" err="1"/>
                      <a:t>Patiria</a:t>
                    </a:r>
                    <a:r>
                      <a:rPr lang="en-US" sz="1000" i="1" dirty="0"/>
                      <a:t> </a:t>
                    </a:r>
                    <a:r>
                      <a:rPr lang="en-US" sz="1000" i="1" dirty="0" err="1"/>
                      <a:t>miniata</a:t>
                    </a:r>
                    <a:endParaRPr lang="en-US" sz="1000" i="1" dirty="0"/>
                  </a:p>
                </p:txBody>
              </p:sp>
            </p:grpSp>
            <p:grpSp>
              <p:nvGrpSpPr>
                <p:cNvPr id="151" name="Group 150">
                  <a:extLst>
                    <a:ext uri="{FF2B5EF4-FFF2-40B4-BE49-F238E27FC236}">
                      <a16:creationId xmlns:a16="http://schemas.microsoft.com/office/drawing/2014/main" id="{71DB2D5E-6310-EC48-BBD2-A4D01EEFFEE6}"/>
                    </a:ext>
                  </a:extLst>
                </p:cNvPr>
                <p:cNvGrpSpPr/>
                <p:nvPr/>
              </p:nvGrpSpPr>
              <p:grpSpPr>
                <a:xfrm>
                  <a:off x="8699426" y="4622237"/>
                  <a:ext cx="1841937" cy="768920"/>
                  <a:chOff x="8699426" y="4622237"/>
                  <a:chExt cx="1841937" cy="768920"/>
                </a:xfrm>
              </p:grpSpPr>
              <p:pic>
                <p:nvPicPr>
                  <p:cNvPr id="152" name="Picture 151">
                    <a:extLst>
                      <a:ext uri="{FF2B5EF4-FFF2-40B4-BE49-F238E27FC236}">
                        <a16:creationId xmlns:a16="http://schemas.microsoft.com/office/drawing/2014/main" id="{06B0A33B-9B66-1A40-AF2F-2AF6B4174F83}"/>
                      </a:ext>
                    </a:extLst>
                  </p:cNvPr>
                  <p:cNvPicPr>
                    <a:picLocks noChangeAspect="1"/>
                  </p:cNvPicPr>
                  <p:nvPr/>
                </p:nvPicPr>
                <p:blipFill>
                  <a:blip r:embed="rId9"/>
                  <a:stretch>
                    <a:fillRect/>
                  </a:stretch>
                </p:blipFill>
                <p:spPr>
                  <a:xfrm>
                    <a:off x="8699426" y="4622237"/>
                    <a:ext cx="768920" cy="768920"/>
                  </a:xfrm>
                  <a:prstGeom prst="rect">
                    <a:avLst/>
                  </a:prstGeom>
                </p:spPr>
              </p:pic>
              <p:sp>
                <p:nvSpPr>
                  <p:cNvPr id="153" name="TextBox 152">
                    <a:extLst>
                      <a:ext uri="{FF2B5EF4-FFF2-40B4-BE49-F238E27FC236}">
                        <a16:creationId xmlns:a16="http://schemas.microsoft.com/office/drawing/2014/main" id="{C61741BE-CD56-DA4E-BAFD-E62D73228211}"/>
                      </a:ext>
                    </a:extLst>
                  </p:cNvPr>
                  <p:cNvSpPr txBox="1"/>
                  <p:nvPr/>
                </p:nvSpPr>
                <p:spPr>
                  <a:xfrm>
                    <a:off x="9425352" y="4731588"/>
                    <a:ext cx="1116011" cy="400110"/>
                  </a:xfrm>
                  <a:prstGeom prst="rect">
                    <a:avLst/>
                  </a:prstGeom>
                  <a:noFill/>
                </p:spPr>
                <p:txBody>
                  <a:bodyPr wrap="none" rtlCol="0">
                    <a:spAutoFit/>
                  </a:bodyPr>
                  <a:lstStyle/>
                  <a:p>
                    <a:r>
                      <a:rPr lang="en-US" sz="1000" dirty="0"/>
                      <a:t>Painted </a:t>
                    </a:r>
                    <a:r>
                      <a:rPr lang="en-US" sz="1000" dirty="0" err="1"/>
                      <a:t>seaurchin</a:t>
                    </a:r>
                    <a:endParaRPr lang="en-US" sz="1000" dirty="0"/>
                  </a:p>
                  <a:p>
                    <a:r>
                      <a:rPr lang="en-US" sz="1000" i="1" dirty="0" err="1"/>
                      <a:t>Lytechinus</a:t>
                    </a:r>
                    <a:r>
                      <a:rPr lang="en-US" sz="1000" i="1" dirty="0"/>
                      <a:t> </a:t>
                    </a:r>
                    <a:r>
                      <a:rPr lang="en-US" sz="1000" i="1" dirty="0" err="1"/>
                      <a:t>pictus</a:t>
                    </a:r>
                    <a:endParaRPr lang="en-US" sz="1000" i="1" dirty="0"/>
                  </a:p>
                </p:txBody>
              </p:sp>
            </p:grpSp>
          </p:grpSp>
        </p:grpSp>
        <p:sp>
          <p:nvSpPr>
            <p:cNvPr id="156" name="TextBox 155">
              <a:extLst>
                <a:ext uri="{FF2B5EF4-FFF2-40B4-BE49-F238E27FC236}">
                  <a16:creationId xmlns:a16="http://schemas.microsoft.com/office/drawing/2014/main" id="{12E92C2C-0863-FF42-87D8-C269501393AC}"/>
                </a:ext>
              </a:extLst>
            </p:cNvPr>
            <p:cNvSpPr txBox="1"/>
            <p:nvPr/>
          </p:nvSpPr>
          <p:spPr>
            <a:xfrm>
              <a:off x="6426979" y="7862717"/>
              <a:ext cx="550068" cy="311385"/>
            </a:xfrm>
            <a:prstGeom prst="rect">
              <a:avLst/>
            </a:prstGeom>
            <a:noFill/>
          </p:spPr>
          <p:txBody>
            <a:bodyPr wrap="none" rtlCol="0">
              <a:spAutoFit/>
            </a:bodyPr>
            <a:lstStyle/>
            <a:p>
              <a:r>
                <a:rPr lang="en-US" sz="1600" dirty="0"/>
                <a:t>Fish</a:t>
              </a:r>
            </a:p>
          </p:txBody>
        </p:sp>
        <p:grpSp>
          <p:nvGrpSpPr>
            <p:cNvPr id="157" name="Group 156">
              <a:extLst>
                <a:ext uri="{FF2B5EF4-FFF2-40B4-BE49-F238E27FC236}">
                  <a16:creationId xmlns:a16="http://schemas.microsoft.com/office/drawing/2014/main" id="{34AA3623-56A7-C242-BE0A-8984749559CA}"/>
                </a:ext>
              </a:extLst>
            </p:cNvPr>
            <p:cNvGrpSpPr/>
            <p:nvPr/>
          </p:nvGrpSpPr>
          <p:grpSpPr>
            <a:xfrm>
              <a:off x="5093282" y="7819577"/>
              <a:ext cx="1315821" cy="731172"/>
              <a:chOff x="3117275" y="5780766"/>
              <a:chExt cx="1227824" cy="794968"/>
            </a:xfrm>
          </p:grpSpPr>
          <p:pic>
            <p:nvPicPr>
              <p:cNvPr id="158" name="Picture 157">
                <a:extLst>
                  <a:ext uri="{FF2B5EF4-FFF2-40B4-BE49-F238E27FC236}">
                    <a16:creationId xmlns:a16="http://schemas.microsoft.com/office/drawing/2014/main" id="{A4E8DA45-3429-1943-9FB4-83A7E402813A}"/>
                  </a:ext>
                </a:extLst>
              </p:cNvPr>
              <p:cNvPicPr>
                <a:picLocks noChangeAspect="1"/>
              </p:cNvPicPr>
              <p:nvPr/>
            </p:nvPicPr>
            <p:blipFill>
              <a:blip r:embed="rId10"/>
              <a:stretch>
                <a:fillRect/>
              </a:stretch>
            </p:blipFill>
            <p:spPr>
              <a:xfrm>
                <a:off x="3117275" y="5780766"/>
                <a:ext cx="1227824" cy="508065"/>
              </a:xfrm>
              <a:prstGeom prst="rect">
                <a:avLst/>
              </a:prstGeom>
            </p:spPr>
          </p:pic>
          <p:sp>
            <p:nvSpPr>
              <p:cNvPr id="159" name="TextBox 158">
                <a:extLst>
                  <a:ext uri="{FF2B5EF4-FFF2-40B4-BE49-F238E27FC236}">
                    <a16:creationId xmlns:a16="http://schemas.microsoft.com/office/drawing/2014/main" id="{A23FF479-E039-8F46-BDF0-9A5787CF8A94}"/>
                  </a:ext>
                </a:extLst>
              </p:cNvPr>
              <p:cNvSpPr txBox="1"/>
              <p:nvPr/>
            </p:nvSpPr>
            <p:spPr>
              <a:xfrm>
                <a:off x="3382937" y="6175624"/>
                <a:ext cx="766557" cy="400110"/>
              </a:xfrm>
              <a:prstGeom prst="rect">
                <a:avLst/>
              </a:prstGeom>
              <a:noFill/>
            </p:spPr>
            <p:txBody>
              <a:bodyPr wrap="none" rtlCol="0">
                <a:spAutoFit/>
              </a:bodyPr>
              <a:lstStyle/>
              <a:p>
                <a:r>
                  <a:rPr lang="en-US" sz="1000" dirty="0"/>
                  <a:t>Zebrafish</a:t>
                </a:r>
              </a:p>
              <a:p>
                <a:r>
                  <a:rPr lang="en-US" sz="1000" i="1" dirty="0"/>
                  <a:t>Danio rerio</a:t>
                </a:r>
              </a:p>
            </p:txBody>
          </p:sp>
        </p:grpSp>
        <p:grpSp>
          <p:nvGrpSpPr>
            <p:cNvPr id="160" name="Group 159">
              <a:extLst>
                <a:ext uri="{FF2B5EF4-FFF2-40B4-BE49-F238E27FC236}">
                  <a16:creationId xmlns:a16="http://schemas.microsoft.com/office/drawing/2014/main" id="{99AAAC02-55A2-F142-83F6-D6EF2E81A6AD}"/>
                </a:ext>
              </a:extLst>
            </p:cNvPr>
            <p:cNvGrpSpPr/>
            <p:nvPr/>
          </p:nvGrpSpPr>
          <p:grpSpPr>
            <a:xfrm>
              <a:off x="8230770" y="8184047"/>
              <a:ext cx="1219253" cy="939293"/>
              <a:chOff x="5953281" y="5768322"/>
              <a:chExt cx="1219253" cy="939293"/>
            </a:xfrm>
          </p:grpSpPr>
          <p:pic>
            <p:nvPicPr>
              <p:cNvPr id="161" name="Picture 160">
                <a:extLst>
                  <a:ext uri="{FF2B5EF4-FFF2-40B4-BE49-F238E27FC236}">
                    <a16:creationId xmlns:a16="http://schemas.microsoft.com/office/drawing/2014/main" id="{81456DF3-CBD7-3B44-9208-539B9C819147}"/>
                  </a:ext>
                </a:extLst>
              </p:cNvPr>
              <p:cNvPicPr>
                <a:picLocks noChangeAspect="1"/>
              </p:cNvPicPr>
              <p:nvPr/>
            </p:nvPicPr>
            <p:blipFill>
              <a:blip r:embed="rId11"/>
              <a:stretch>
                <a:fillRect/>
              </a:stretch>
            </p:blipFill>
            <p:spPr>
              <a:xfrm>
                <a:off x="5965767" y="5768322"/>
                <a:ext cx="1206767" cy="693072"/>
              </a:xfrm>
              <a:prstGeom prst="rect">
                <a:avLst/>
              </a:prstGeom>
            </p:spPr>
          </p:pic>
          <p:sp>
            <p:nvSpPr>
              <p:cNvPr id="162" name="TextBox 161">
                <a:extLst>
                  <a:ext uri="{FF2B5EF4-FFF2-40B4-BE49-F238E27FC236}">
                    <a16:creationId xmlns:a16="http://schemas.microsoft.com/office/drawing/2014/main" id="{A4C845D2-5F1E-E747-A187-88D2C2E2EF6A}"/>
                  </a:ext>
                </a:extLst>
              </p:cNvPr>
              <p:cNvSpPr txBox="1"/>
              <p:nvPr/>
            </p:nvSpPr>
            <p:spPr>
              <a:xfrm>
                <a:off x="5953281" y="6461394"/>
                <a:ext cx="1186543" cy="246221"/>
              </a:xfrm>
              <a:prstGeom prst="rect">
                <a:avLst/>
              </a:prstGeom>
              <a:noFill/>
            </p:spPr>
            <p:txBody>
              <a:bodyPr wrap="none" rtlCol="0">
                <a:spAutoFit/>
              </a:bodyPr>
              <a:lstStyle/>
              <a:p>
                <a:r>
                  <a:rPr lang="en-US" sz="1000" dirty="0"/>
                  <a:t>Axolotl salamander</a:t>
                </a:r>
              </a:p>
            </p:txBody>
          </p:sp>
        </p:grpSp>
        <p:sp>
          <p:nvSpPr>
            <p:cNvPr id="163" name="TextBox 162">
              <a:extLst>
                <a:ext uri="{FF2B5EF4-FFF2-40B4-BE49-F238E27FC236}">
                  <a16:creationId xmlns:a16="http://schemas.microsoft.com/office/drawing/2014/main" id="{2D1361D8-C9F1-C349-8334-113DE461EBCD}"/>
                </a:ext>
              </a:extLst>
            </p:cNvPr>
            <p:cNvSpPr txBox="1"/>
            <p:nvPr/>
          </p:nvSpPr>
          <p:spPr>
            <a:xfrm>
              <a:off x="7608814" y="7845778"/>
              <a:ext cx="1087157" cy="338554"/>
            </a:xfrm>
            <a:prstGeom prst="rect">
              <a:avLst/>
            </a:prstGeom>
            <a:noFill/>
          </p:spPr>
          <p:txBody>
            <a:bodyPr wrap="none" rtlCol="0">
              <a:spAutoFit/>
            </a:bodyPr>
            <a:lstStyle/>
            <a:p>
              <a:r>
                <a:rPr lang="en-US" sz="1600" dirty="0"/>
                <a:t>Amphibian</a:t>
              </a:r>
            </a:p>
          </p:txBody>
        </p:sp>
        <p:pic>
          <p:nvPicPr>
            <p:cNvPr id="164" name="Picture 163">
              <a:extLst>
                <a:ext uri="{FF2B5EF4-FFF2-40B4-BE49-F238E27FC236}">
                  <a16:creationId xmlns:a16="http://schemas.microsoft.com/office/drawing/2014/main" id="{6F1275AD-59B8-054A-8335-C0591B309E26}"/>
                </a:ext>
              </a:extLst>
            </p:cNvPr>
            <p:cNvPicPr>
              <a:picLocks noChangeAspect="1"/>
            </p:cNvPicPr>
            <p:nvPr/>
          </p:nvPicPr>
          <p:blipFill>
            <a:blip r:embed="rId12"/>
            <a:stretch>
              <a:fillRect/>
            </a:stretch>
          </p:blipFill>
          <p:spPr>
            <a:xfrm>
              <a:off x="10632957" y="8404916"/>
              <a:ext cx="779668" cy="581752"/>
            </a:xfrm>
            <a:prstGeom prst="rect">
              <a:avLst/>
            </a:prstGeom>
          </p:spPr>
        </p:pic>
        <p:pic>
          <p:nvPicPr>
            <p:cNvPr id="165" name="Picture 164">
              <a:extLst>
                <a:ext uri="{FF2B5EF4-FFF2-40B4-BE49-F238E27FC236}">
                  <a16:creationId xmlns:a16="http://schemas.microsoft.com/office/drawing/2014/main" id="{8BD0AF66-C555-174C-ABBD-3EB1256D8E9F}"/>
                </a:ext>
              </a:extLst>
            </p:cNvPr>
            <p:cNvPicPr>
              <a:picLocks noChangeAspect="1"/>
            </p:cNvPicPr>
            <p:nvPr/>
          </p:nvPicPr>
          <p:blipFill>
            <a:blip r:embed="rId13"/>
            <a:stretch>
              <a:fillRect/>
            </a:stretch>
          </p:blipFill>
          <p:spPr>
            <a:xfrm>
              <a:off x="11209923" y="7933961"/>
              <a:ext cx="900669" cy="598255"/>
            </a:xfrm>
            <a:prstGeom prst="rect">
              <a:avLst/>
            </a:prstGeom>
          </p:spPr>
        </p:pic>
        <p:sp>
          <p:nvSpPr>
            <p:cNvPr id="166" name="TextBox 165">
              <a:extLst>
                <a:ext uri="{FF2B5EF4-FFF2-40B4-BE49-F238E27FC236}">
                  <a16:creationId xmlns:a16="http://schemas.microsoft.com/office/drawing/2014/main" id="{B2E06BB3-52D6-9F41-8C5B-39A7E0DF4C96}"/>
                </a:ext>
              </a:extLst>
            </p:cNvPr>
            <p:cNvSpPr txBox="1"/>
            <p:nvPr/>
          </p:nvSpPr>
          <p:spPr>
            <a:xfrm>
              <a:off x="9650032" y="8332641"/>
              <a:ext cx="837089" cy="400110"/>
            </a:xfrm>
            <a:prstGeom prst="rect">
              <a:avLst/>
            </a:prstGeom>
            <a:noFill/>
          </p:spPr>
          <p:txBody>
            <a:bodyPr wrap="none" rtlCol="0">
              <a:spAutoFit/>
            </a:bodyPr>
            <a:lstStyle/>
            <a:p>
              <a:r>
                <a:rPr lang="en-US" sz="1000" dirty="0"/>
                <a:t>Chick</a:t>
              </a:r>
            </a:p>
            <a:p>
              <a:r>
                <a:rPr lang="en-US" sz="1000" i="1" dirty="0"/>
                <a:t>Gallus </a:t>
              </a:r>
              <a:r>
                <a:rPr lang="en-US" sz="1000" i="1" dirty="0" err="1"/>
                <a:t>gallus</a:t>
              </a:r>
              <a:endParaRPr lang="en-US" sz="1000" i="1" dirty="0"/>
            </a:p>
          </p:txBody>
        </p:sp>
        <p:sp>
          <p:nvSpPr>
            <p:cNvPr id="167" name="TextBox 166">
              <a:extLst>
                <a:ext uri="{FF2B5EF4-FFF2-40B4-BE49-F238E27FC236}">
                  <a16:creationId xmlns:a16="http://schemas.microsoft.com/office/drawing/2014/main" id="{08E7A0A7-4A80-144E-9EF5-3B7A98B3A15C}"/>
                </a:ext>
              </a:extLst>
            </p:cNvPr>
            <p:cNvSpPr txBox="1"/>
            <p:nvPr/>
          </p:nvSpPr>
          <p:spPr>
            <a:xfrm>
              <a:off x="10453270" y="8960924"/>
              <a:ext cx="1199367" cy="400110"/>
            </a:xfrm>
            <a:prstGeom prst="rect">
              <a:avLst/>
            </a:prstGeom>
            <a:noFill/>
          </p:spPr>
          <p:txBody>
            <a:bodyPr wrap="none" rtlCol="0">
              <a:spAutoFit/>
            </a:bodyPr>
            <a:lstStyle/>
            <a:p>
              <a:pPr algn="ctr"/>
              <a:r>
                <a:rPr lang="en-US" sz="1000" dirty="0"/>
                <a:t>Duck</a:t>
              </a:r>
            </a:p>
            <a:p>
              <a:pPr algn="ctr"/>
              <a:r>
                <a:rPr lang="en-US" sz="1000" i="1" dirty="0"/>
                <a:t>Anas platyrhynchos</a:t>
              </a:r>
            </a:p>
          </p:txBody>
        </p:sp>
        <p:sp>
          <p:nvSpPr>
            <p:cNvPr id="168" name="TextBox 167">
              <a:extLst>
                <a:ext uri="{FF2B5EF4-FFF2-40B4-BE49-F238E27FC236}">
                  <a16:creationId xmlns:a16="http://schemas.microsoft.com/office/drawing/2014/main" id="{13CF58B2-1019-C845-BB6A-43BDC1023C25}"/>
                </a:ext>
              </a:extLst>
            </p:cNvPr>
            <p:cNvSpPr txBox="1"/>
            <p:nvPr/>
          </p:nvSpPr>
          <p:spPr>
            <a:xfrm>
              <a:off x="11352244" y="8352766"/>
              <a:ext cx="1199367" cy="553998"/>
            </a:xfrm>
            <a:prstGeom prst="rect">
              <a:avLst/>
            </a:prstGeom>
            <a:noFill/>
          </p:spPr>
          <p:txBody>
            <a:bodyPr wrap="square" rtlCol="0">
              <a:spAutoFit/>
            </a:bodyPr>
            <a:lstStyle/>
            <a:p>
              <a:r>
                <a:rPr lang="en-US" sz="1000" dirty="0"/>
                <a:t>Emu</a:t>
              </a:r>
            </a:p>
            <a:p>
              <a:r>
                <a:rPr lang="en-US" sz="1000" i="1" dirty="0" err="1"/>
                <a:t>Dromaius</a:t>
              </a:r>
              <a:r>
                <a:rPr lang="en-US" sz="1000" i="1" dirty="0"/>
                <a:t> </a:t>
              </a:r>
              <a:r>
                <a:rPr lang="en-US" sz="1000" i="1" dirty="0" err="1"/>
                <a:t>novaehollandiae</a:t>
              </a:r>
              <a:endParaRPr lang="en-US" sz="1000" i="1" dirty="0"/>
            </a:p>
          </p:txBody>
        </p:sp>
        <p:pic>
          <p:nvPicPr>
            <p:cNvPr id="169" name="Picture 168">
              <a:extLst>
                <a:ext uri="{FF2B5EF4-FFF2-40B4-BE49-F238E27FC236}">
                  <a16:creationId xmlns:a16="http://schemas.microsoft.com/office/drawing/2014/main" id="{A07EF437-2510-1948-920A-094DD68A4AAF}"/>
                </a:ext>
              </a:extLst>
            </p:cNvPr>
            <p:cNvPicPr>
              <a:picLocks noChangeAspect="1"/>
            </p:cNvPicPr>
            <p:nvPr/>
          </p:nvPicPr>
          <p:blipFill>
            <a:blip r:embed="rId14"/>
            <a:stretch>
              <a:fillRect/>
            </a:stretch>
          </p:blipFill>
          <p:spPr>
            <a:xfrm>
              <a:off x="12421518" y="7599007"/>
              <a:ext cx="728509" cy="715615"/>
            </a:xfrm>
            <a:prstGeom prst="rect">
              <a:avLst/>
            </a:prstGeom>
          </p:spPr>
        </p:pic>
        <p:sp>
          <p:nvSpPr>
            <p:cNvPr id="170" name="TextBox 169">
              <a:extLst>
                <a:ext uri="{FF2B5EF4-FFF2-40B4-BE49-F238E27FC236}">
                  <a16:creationId xmlns:a16="http://schemas.microsoft.com/office/drawing/2014/main" id="{22165037-1078-E544-AE14-E10FB66C726E}"/>
                </a:ext>
              </a:extLst>
            </p:cNvPr>
            <p:cNvSpPr txBox="1"/>
            <p:nvPr/>
          </p:nvSpPr>
          <p:spPr>
            <a:xfrm>
              <a:off x="12319487" y="8267669"/>
              <a:ext cx="918841" cy="246221"/>
            </a:xfrm>
            <a:prstGeom prst="rect">
              <a:avLst/>
            </a:prstGeom>
            <a:noFill/>
          </p:spPr>
          <p:txBody>
            <a:bodyPr wrap="none" rtlCol="0">
              <a:spAutoFit/>
            </a:bodyPr>
            <a:lstStyle/>
            <a:p>
              <a:r>
                <a:rPr lang="en-US" sz="1000" i="1" dirty="0"/>
                <a:t>Homo sapiens</a:t>
              </a:r>
            </a:p>
          </p:txBody>
        </p:sp>
        <p:pic>
          <p:nvPicPr>
            <p:cNvPr id="171" name="Picture 170">
              <a:extLst>
                <a:ext uri="{FF2B5EF4-FFF2-40B4-BE49-F238E27FC236}">
                  <a16:creationId xmlns:a16="http://schemas.microsoft.com/office/drawing/2014/main" id="{55FF9CE2-385C-8A42-A7BB-67C6DE814E73}"/>
                </a:ext>
              </a:extLst>
            </p:cNvPr>
            <p:cNvPicPr>
              <a:picLocks noChangeAspect="1"/>
            </p:cNvPicPr>
            <p:nvPr/>
          </p:nvPicPr>
          <p:blipFill>
            <a:blip r:embed="rId15"/>
            <a:stretch>
              <a:fillRect/>
            </a:stretch>
          </p:blipFill>
          <p:spPr>
            <a:xfrm>
              <a:off x="12469745" y="8469836"/>
              <a:ext cx="1197603" cy="670658"/>
            </a:xfrm>
            <a:prstGeom prst="rect">
              <a:avLst/>
            </a:prstGeom>
          </p:spPr>
        </p:pic>
        <p:sp>
          <p:nvSpPr>
            <p:cNvPr id="172" name="Rectangle 171">
              <a:extLst>
                <a:ext uri="{FF2B5EF4-FFF2-40B4-BE49-F238E27FC236}">
                  <a16:creationId xmlns:a16="http://schemas.microsoft.com/office/drawing/2014/main" id="{5A59935B-5437-164F-8871-7A64D99ECCE8}"/>
                </a:ext>
              </a:extLst>
            </p:cNvPr>
            <p:cNvSpPr/>
            <p:nvPr/>
          </p:nvSpPr>
          <p:spPr>
            <a:xfrm>
              <a:off x="12643344" y="9011343"/>
              <a:ext cx="917239" cy="246221"/>
            </a:xfrm>
            <a:prstGeom prst="rect">
              <a:avLst/>
            </a:prstGeom>
          </p:spPr>
          <p:txBody>
            <a:bodyPr wrap="none">
              <a:spAutoFit/>
            </a:bodyPr>
            <a:lstStyle/>
            <a:p>
              <a:r>
                <a:rPr lang="en-US" sz="1000" i="1" dirty="0">
                  <a:solidFill>
                    <a:srgbClr val="222222"/>
                  </a:solidFill>
                </a:rPr>
                <a:t>Mus musculus</a:t>
              </a:r>
              <a:endParaRPr lang="en-US" sz="1000" i="1" dirty="0"/>
            </a:p>
          </p:txBody>
        </p:sp>
        <p:pic>
          <p:nvPicPr>
            <p:cNvPr id="173" name="Picture 172">
              <a:extLst>
                <a:ext uri="{FF2B5EF4-FFF2-40B4-BE49-F238E27FC236}">
                  <a16:creationId xmlns:a16="http://schemas.microsoft.com/office/drawing/2014/main" id="{BFA6F7DE-A1AE-E049-A608-64B6ABE5136B}"/>
                </a:ext>
              </a:extLst>
            </p:cNvPr>
            <p:cNvPicPr>
              <a:picLocks noChangeAspect="1"/>
            </p:cNvPicPr>
            <p:nvPr/>
          </p:nvPicPr>
          <p:blipFill>
            <a:blip r:embed="rId16"/>
            <a:stretch>
              <a:fillRect/>
            </a:stretch>
          </p:blipFill>
          <p:spPr>
            <a:xfrm>
              <a:off x="13621242" y="8054945"/>
              <a:ext cx="759053" cy="860260"/>
            </a:xfrm>
            <a:prstGeom prst="rect">
              <a:avLst/>
            </a:prstGeom>
          </p:spPr>
        </p:pic>
        <p:sp>
          <p:nvSpPr>
            <p:cNvPr id="174" name="TextBox 173">
              <a:extLst>
                <a:ext uri="{FF2B5EF4-FFF2-40B4-BE49-F238E27FC236}">
                  <a16:creationId xmlns:a16="http://schemas.microsoft.com/office/drawing/2014/main" id="{8779A821-A0E9-F741-8CD0-4F7D02FAFE9D}"/>
                </a:ext>
              </a:extLst>
            </p:cNvPr>
            <p:cNvSpPr txBox="1"/>
            <p:nvPr/>
          </p:nvSpPr>
          <p:spPr>
            <a:xfrm>
              <a:off x="13410848" y="8863557"/>
              <a:ext cx="1164101" cy="246221"/>
            </a:xfrm>
            <a:prstGeom prst="rect">
              <a:avLst/>
            </a:prstGeom>
            <a:noFill/>
          </p:spPr>
          <p:txBody>
            <a:bodyPr wrap="none" rtlCol="0">
              <a:spAutoFit/>
            </a:bodyPr>
            <a:lstStyle/>
            <a:p>
              <a:r>
                <a:rPr lang="en-US" sz="1000" dirty="0"/>
                <a:t>Macaque monkeys</a:t>
              </a:r>
            </a:p>
          </p:txBody>
        </p:sp>
      </p:grpSp>
    </p:spTree>
    <p:extLst>
      <p:ext uri="{BB962C8B-B14F-4D97-AF65-F5344CB8AC3E}">
        <p14:creationId xmlns:p14="http://schemas.microsoft.com/office/powerpoint/2010/main" val="120401931"/>
      </p:ext>
    </p:extLst>
  </p:cSld>
  <p:clrMapOvr>
    <a:masterClrMapping/>
  </p:clrMapOvr>
  <p:transition spd="slow"/>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74">
            <a:extLst>
              <a:ext uri="{FF2B5EF4-FFF2-40B4-BE49-F238E27FC236}">
                <a16:creationId xmlns:a16="http://schemas.microsoft.com/office/drawing/2014/main" id="{EB75EC34-12E6-D14A-8264-F17D30F49D29}"/>
              </a:ext>
            </a:extLst>
          </p:cNvPr>
          <p:cNvSpPr txBox="1"/>
          <p:nvPr/>
        </p:nvSpPr>
        <p:spPr>
          <a:xfrm>
            <a:off x="1941820" y="2651761"/>
            <a:ext cx="8200409" cy="6740307"/>
          </a:xfrm>
          <a:prstGeom prst="rect">
            <a:avLst/>
          </a:prstGeom>
          <a:noFill/>
        </p:spPr>
        <p:txBody>
          <a:bodyPr wrap="square" rtlCol="0">
            <a:spAutoFit/>
          </a:bodyPr>
          <a:lstStyle/>
          <a:p>
            <a:pPr algn="l"/>
            <a:r>
              <a:rPr lang="en-US" sz="2400" u="sng" dirty="0"/>
              <a:t>Primary cell/ tissue:</a:t>
            </a:r>
          </a:p>
          <a:p>
            <a:pPr marL="342900" indent="-342900" algn="l">
              <a:buClr>
                <a:srgbClr val="307ED6"/>
              </a:buClr>
              <a:buFont typeface="Arial" panose="020B0604020202020204" pitchFamily="34" charset="0"/>
              <a:buChar char="•"/>
            </a:pPr>
            <a:r>
              <a:rPr lang="en-US" sz="2400" dirty="0"/>
              <a:t>Whole embryo</a:t>
            </a:r>
          </a:p>
          <a:p>
            <a:pPr marL="342900" indent="-342900" algn="l">
              <a:buClr>
                <a:srgbClr val="307ED6"/>
              </a:buClr>
              <a:buFont typeface="Arial" panose="020B0604020202020204" pitchFamily="34" charset="0"/>
              <a:buChar char="•"/>
            </a:pPr>
            <a:r>
              <a:rPr lang="en-US" sz="2400" dirty="0"/>
              <a:t>Blood (immune cells)</a:t>
            </a:r>
          </a:p>
          <a:p>
            <a:pPr marL="342900" indent="-342900" algn="l">
              <a:buClr>
                <a:srgbClr val="307ED6"/>
              </a:buClr>
              <a:buFont typeface="Arial" panose="020B0604020202020204" pitchFamily="34" charset="0"/>
              <a:buChar char="•"/>
            </a:pPr>
            <a:r>
              <a:rPr lang="en-US" sz="2400" dirty="0"/>
              <a:t>Bone marrow (hematopoietic stem cells)</a:t>
            </a:r>
          </a:p>
          <a:p>
            <a:pPr marL="342900" indent="-342900" algn="l">
              <a:buClr>
                <a:srgbClr val="307ED6"/>
              </a:buClr>
              <a:buFont typeface="Arial" panose="020B0604020202020204" pitchFamily="34" charset="0"/>
              <a:buChar char="•"/>
            </a:pPr>
            <a:r>
              <a:rPr lang="en-US" sz="2400" dirty="0"/>
              <a:t>Embryonic stem cells</a:t>
            </a:r>
          </a:p>
          <a:p>
            <a:pPr marL="342900" indent="-342900" algn="l">
              <a:buClr>
                <a:srgbClr val="307ED6"/>
              </a:buClr>
              <a:buFont typeface="Arial" panose="020B0604020202020204" pitchFamily="34" charset="0"/>
              <a:buChar char="•"/>
            </a:pPr>
            <a:r>
              <a:rPr lang="en-US" sz="2400" dirty="0"/>
              <a:t>Gut, Lung, Stomach, Colon (epithelium)</a:t>
            </a:r>
          </a:p>
          <a:p>
            <a:pPr marL="342900" indent="-342900" algn="l">
              <a:buClr>
                <a:srgbClr val="307ED6"/>
              </a:buClr>
              <a:buFont typeface="Arial" panose="020B0604020202020204" pitchFamily="34" charset="0"/>
              <a:buChar char="•"/>
            </a:pPr>
            <a:r>
              <a:rPr lang="en-US" sz="2400" dirty="0"/>
              <a:t>Adipose tissue (non-adipocytes)</a:t>
            </a:r>
          </a:p>
          <a:p>
            <a:pPr marL="342900" indent="-342900" algn="l">
              <a:buClr>
                <a:srgbClr val="307ED6"/>
              </a:buClr>
              <a:buFont typeface="Arial" panose="020B0604020202020204" pitchFamily="34" charset="0"/>
              <a:buChar char="•"/>
            </a:pPr>
            <a:r>
              <a:rPr lang="en-US" sz="2400" dirty="0"/>
              <a:t>Hepatocytes</a:t>
            </a:r>
          </a:p>
          <a:p>
            <a:pPr marL="342900" indent="-342900" algn="l">
              <a:buClr>
                <a:srgbClr val="307ED6"/>
              </a:buClr>
              <a:buFont typeface="Arial" panose="020B0604020202020204" pitchFamily="34" charset="0"/>
              <a:buChar char="•"/>
            </a:pPr>
            <a:r>
              <a:rPr lang="en-US" sz="2400" dirty="0"/>
              <a:t>Brain and spinal cord (neurons, microglia, astrocytes)</a:t>
            </a:r>
          </a:p>
          <a:p>
            <a:pPr marL="342900" indent="-342900" algn="l">
              <a:buClr>
                <a:srgbClr val="307ED6"/>
              </a:buClr>
              <a:buFont typeface="Arial" panose="020B0604020202020204" pitchFamily="34" charset="0"/>
              <a:buChar char="•"/>
            </a:pPr>
            <a:r>
              <a:rPr lang="en-US" sz="2400" dirty="0" smtClean="0"/>
              <a:t>Thymus</a:t>
            </a:r>
          </a:p>
          <a:p>
            <a:pPr marL="342900" indent="-342900" algn="l">
              <a:buClr>
                <a:srgbClr val="307ED6"/>
              </a:buClr>
              <a:buFont typeface="Arial" panose="020B0604020202020204" pitchFamily="34" charset="0"/>
              <a:buChar char="•"/>
            </a:pPr>
            <a:r>
              <a:rPr lang="en-US" sz="2400" dirty="0" smtClean="0"/>
              <a:t>Various </a:t>
            </a:r>
            <a:r>
              <a:rPr lang="en-US" sz="2400" dirty="0"/>
              <a:t>p</a:t>
            </a:r>
            <a:r>
              <a:rPr lang="en-US" sz="2400" dirty="0" smtClean="0"/>
              <a:t>atient samples</a:t>
            </a:r>
            <a:endParaRPr lang="en-US" sz="2400" dirty="0"/>
          </a:p>
          <a:p>
            <a:pPr algn="l"/>
            <a:endParaRPr lang="en-US" sz="2400" dirty="0"/>
          </a:p>
          <a:p>
            <a:pPr algn="l"/>
            <a:r>
              <a:rPr lang="en-US" sz="2400" u="sng" dirty="0"/>
              <a:t>Cells/ tissues grown in vitro:</a:t>
            </a:r>
          </a:p>
          <a:p>
            <a:pPr marL="342900" indent="-342900" algn="l">
              <a:buClr>
                <a:srgbClr val="307ED6"/>
              </a:buClr>
              <a:buFont typeface="Arial" panose="020B0604020202020204" pitchFamily="34" charset="0"/>
              <a:buChar char="•"/>
            </a:pPr>
            <a:r>
              <a:rPr lang="en-US" sz="2400" dirty="0"/>
              <a:t>Differentiated cells from iPSCs</a:t>
            </a:r>
          </a:p>
          <a:p>
            <a:pPr marL="342900" indent="-342900" algn="l">
              <a:buClr>
                <a:srgbClr val="307ED6"/>
              </a:buClr>
              <a:buFont typeface="Arial" panose="020B0604020202020204" pitchFamily="34" charset="0"/>
              <a:buChar char="•"/>
            </a:pPr>
            <a:r>
              <a:rPr lang="en-US" sz="2400" dirty="0"/>
              <a:t>Organoids</a:t>
            </a:r>
          </a:p>
          <a:p>
            <a:pPr algn="l"/>
            <a:endParaRPr lang="en-US" sz="2400" dirty="0"/>
          </a:p>
          <a:p>
            <a:pPr algn="l"/>
            <a:r>
              <a:rPr lang="en-US" sz="2400" u="sng" dirty="0"/>
              <a:t>Single nuclear samples: </a:t>
            </a:r>
          </a:p>
          <a:p>
            <a:pPr marL="342900" indent="-342900" algn="l">
              <a:buClr>
                <a:srgbClr val="307ED6"/>
              </a:buClr>
              <a:buFont typeface="Arial" panose="020B0604020202020204" pitchFamily="34" charset="0"/>
              <a:buChar char="•"/>
            </a:pPr>
            <a:r>
              <a:rPr lang="en-US" sz="2400" dirty="0"/>
              <a:t>Brain and </a:t>
            </a:r>
            <a:r>
              <a:rPr lang="en-US" sz="2400" dirty="0" smtClean="0"/>
              <a:t>Kidney</a:t>
            </a:r>
            <a:endParaRPr lang="en-US" sz="2400" dirty="0"/>
          </a:p>
        </p:txBody>
      </p:sp>
      <p:sp>
        <p:nvSpPr>
          <p:cNvPr id="4" name="Title 1"/>
          <p:cNvSpPr>
            <a:spLocks noGrp="1"/>
          </p:cNvSpPr>
          <p:nvPr>
            <p:ph type="title"/>
          </p:nvPr>
        </p:nvSpPr>
        <p:spPr>
          <a:xfrm>
            <a:off x="914400" y="914400"/>
            <a:ext cx="13345160" cy="924561"/>
          </a:xfrm>
        </p:spPr>
        <p:txBody>
          <a:bodyPr/>
          <a:lstStyle/>
          <a:p>
            <a:r>
              <a:rPr lang="en-US" dirty="0" smtClean="0"/>
              <a:t>Single Cell Core Sample Repertoire </a:t>
            </a:r>
            <a:endParaRPr lang="en-US" dirty="0"/>
          </a:p>
        </p:txBody>
      </p:sp>
      <p:pic>
        <p:nvPicPr>
          <p:cNvPr id="5" name="Picture 4">
            <a:extLst>
              <a:ext uri="{FF2B5EF4-FFF2-40B4-BE49-F238E27FC236}">
                <a16:creationId xmlns:a16="http://schemas.microsoft.com/office/drawing/2014/main" id="{B42CA617-AFDC-F341-B0FB-E0104D44F427}"/>
              </a:ext>
            </a:extLst>
          </p:cNvPr>
          <p:cNvPicPr>
            <a:picLocks noChangeAspect="1"/>
          </p:cNvPicPr>
          <p:nvPr/>
        </p:nvPicPr>
        <p:blipFill>
          <a:blip r:embed="rId3"/>
          <a:stretch>
            <a:fillRect/>
          </a:stretch>
        </p:blipFill>
        <p:spPr>
          <a:xfrm>
            <a:off x="11579701" y="6648450"/>
            <a:ext cx="3937000" cy="2019300"/>
          </a:xfrm>
          <a:prstGeom prst="rect">
            <a:avLst/>
          </a:prstGeom>
        </p:spPr>
      </p:pic>
      <p:pic>
        <p:nvPicPr>
          <p:cNvPr id="2" name="Picture 1"/>
          <p:cNvPicPr>
            <a:picLocks noChangeAspect="1"/>
          </p:cNvPicPr>
          <p:nvPr/>
        </p:nvPicPr>
        <p:blipFill rotWithShape="1">
          <a:blip r:embed="rId4"/>
          <a:srcRect l="5857" t="4416" r="6601" b="11808"/>
          <a:stretch/>
        </p:blipFill>
        <p:spPr>
          <a:xfrm>
            <a:off x="11555571" y="3498274"/>
            <a:ext cx="3985260" cy="1752601"/>
          </a:xfrm>
          <a:prstGeom prst="rect">
            <a:avLst/>
          </a:prstGeom>
        </p:spPr>
      </p:pic>
      <p:sp>
        <p:nvSpPr>
          <p:cNvPr id="6" name="Rectangle 5">
            <a:extLst>
              <a:ext uri="{FF2B5EF4-FFF2-40B4-BE49-F238E27FC236}">
                <a16:creationId xmlns:a16="http://schemas.microsoft.com/office/drawing/2014/main" id="{2A8B9030-B689-D34E-A856-3B666AAEC93A}"/>
              </a:ext>
            </a:extLst>
          </p:cNvPr>
          <p:cNvSpPr/>
          <p:nvPr/>
        </p:nvSpPr>
        <p:spPr>
          <a:xfrm>
            <a:off x="11707971" y="6021914"/>
            <a:ext cx="3230372" cy="461665"/>
          </a:xfrm>
          <a:prstGeom prst="rect">
            <a:avLst/>
          </a:prstGeom>
          <a:ln>
            <a:solidFill>
              <a:srgbClr val="FFFFFF"/>
            </a:solidFill>
          </a:ln>
        </p:spPr>
        <p:txBody>
          <a:bodyPr wrap="none">
            <a:spAutoFit/>
          </a:bodyPr>
          <a:lstStyle/>
          <a:p>
            <a:pPr algn="l"/>
            <a:r>
              <a:rPr lang="en-US" sz="2400" dirty="0" smtClean="0">
                <a:solidFill>
                  <a:schemeClr val="bg2">
                    <a:lumMod val="10000"/>
                  </a:schemeClr>
                </a:solidFill>
              </a:rPr>
              <a:t>Fly / Arthropod Library</a:t>
            </a:r>
            <a:endParaRPr lang="en-US" sz="2400" dirty="0">
              <a:solidFill>
                <a:schemeClr val="bg2">
                  <a:lumMod val="10000"/>
                </a:schemeClr>
              </a:solidFill>
            </a:endParaRPr>
          </a:p>
        </p:txBody>
      </p:sp>
      <p:sp>
        <p:nvSpPr>
          <p:cNvPr id="7" name="Rectangle 6">
            <a:extLst>
              <a:ext uri="{FF2B5EF4-FFF2-40B4-BE49-F238E27FC236}">
                <a16:creationId xmlns:a16="http://schemas.microsoft.com/office/drawing/2014/main" id="{2A8B9030-B689-D34E-A856-3B666AAEC93A}"/>
              </a:ext>
            </a:extLst>
          </p:cNvPr>
          <p:cNvSpPr/>
          <p:nvPr/>
        </p:nvSpPr>
        <p:spPr>
          <a:xfrm>
            <a:off x="11707971" y="3034993"/>
            <a:ext cx="2462534" cy="461665"/>
          </a:xfrm>
          <a:prstGeom prst="rect">
            <a:avLst/>
          </a:prstGeom>
          <a:ln>
            <a:solidFill>
              <a:srgbClr val="FFFFFF"/>
            </a:solidFill>
          </a:ln>
        </p:spPr>
        <p:txBody>
          <a:bodyPr wrap="none">
            <a:spAutoFit/>
          </a:bodyPr>
          <a:lstStyle/>
          <a:p>
            <a:pPr algn="l"/>
            <a:r>
              <a:rPr lang="en-US" sz="2400" dirty="0" smtClean="0">
                <a:solidFill>
                  <a:schemeClr val="bg2">
                    <a:lumMod val="10000"/>
                  </a:schemeClr>
                </a:solidFill>
              </a:rPr>
              <a:t>Standard Library</a:t>
            </a:r>
            <a:endParaRPr lang="en-US" sz="2400" dirty="0">
              <a:solidFill>
                <a:schemeClr val="bg2">
                  <a:lumMod val="10000"/>
                </a:schemeClr>
              </a:solidFill>
            </a:endParaRPr>
          </a:p>
        </p:txBody>
      </p:sp>
    </p:spTree>
    <p:extLst>
      <p:ext uri="{BB962C8B-B14F-4D97-AF65-F5344CB8AC3E}">
        <p14:creationId xmlns:p14="http://schemas.microsoft.com/office/powerpoint/2010/main" val="2772718661"/>
      </p:ext>
    </p:extLst>
  </p:cSld>
  <p:clrMapOvr>
    <a:masterClrMapping/>
  </p:clrMapOvr>
  <p:transition spd="slow"/>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Experimental Decision Making</a:t>
            </a:r>
            <a:endParaRPr lang="en-US" dirty="0"/>
          </a:p>
        </p:txBody>
      </p:sp>
      <p:sp>
        <p:nvSpPr>
          <p:cNvPr id="5" name="Rectangle 4">
            <a:extLst>
              <a:ext uri="{FF2B5EF4-FFF2-40B4-BE49-F238E27FC236}">
                <a16:creationId xmlns:a16="http://schemas.microsoft.com/office/drawing/2014/main" id="{2A8B9030-B689-D34E-A856-3B666AAEC93A}"/>
              </a:ext>
            </a:extLst>
          </p:cNvPr>
          <p:cNvSpPr/>
          <p:nvPr/>
        </p:nvSpPr>
        <p:spPr>
          <a:xfrm>
            <a:off x="1172435" y="2686425"/>
            <a:ext cx="6764993" cy="584775"/>
          </a:xfrm>
          <a:prstGeom prst="rect">
            <a:avLst/>
          </a:prstGeom>
          <a:ln>
            <a:solidFill>
              <a:srgbClr val="FFFFFF"/>
            </a:solidFill>
          </a:ln>
        </p:spPr>
        <p:txBody>
          <a:bodyPr wrap="none">
            <a:spAutoFit/>
          </a:bodyPr>
          <a:lstStyle/>
          <a:p>
            <a:r>
              <a:rPr lang="en-US" sz="3200" dirty="0" smtClean="0">
                <a:solidFill>
                  <a:schemeClr val="bg2">
                    <a:lumMod val="10000"/>
                  </a:schemeClr>
                </a:solidFill>
              </a:rPr>
              <a:t>Is </a:t>
            </a:r>
            <a:r>
              <a:rPr lang="en-US" sz="3200" dirty="0">
                <a:solidFill>
                  <a:schemeClr val="bg2">
                    <a:lumMod val="10000"/>
                  </a:schemeClr>
                </a:solidFill>
              </a:rPr>
              <a:t>your sample fairly homogeneous?</a:t>
            </a:r>
          </a:p>
        </p:txBody>
      </p:sp>
      <p:grpSp>
        <p:nvGrpSpPr>
          <p:cNvPr id="19" name="Group 18"/>
          <p:cNvGrpSpPr/>
          <p:nvPr/>
        </p:nvGrpSpPr>
        <p:grpSpPr>
          <a:xfrm>
            <a:off x="3174449" y="3341660"/>
            <a:ext cx="2779436" cy="1025114"/>
            <a:chOff x="3571417" y="3563815"/>
            <a:chExt cx="3003401" cy="1201195"/>
          </a:xfrm>
        </p:grpSpPr>
        <p:cxnSp>
          <p:nvCxnSpPr>
            <p:cNvPr id="8" name="Straight Connector 7"/>
            <p:cNvCxnSpPr/>
            <p:nvPr/>
          </p:nvCxnSpPr>
          <p:spPr>
            <a:xfrm>
              <a:off x="5073118" y="3563815"/>
              <a:ext cx="0" cy="504307"/>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flipH="1">
              <a:off x="3571417" y="4068122"/>
              <a:ext cx="3003401" cy="0"/>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17" name="Straight Connector 16"/>
            <p:cNvCxnSpPr/>
            <p:nvPr/>
          </p:nvCxnSpPr>
          <p:spPr>
            <a:xfrm>
              <a:off x="6558974" y="4068122"/>
              <a:ext cx="0" cy="696888"/>
            </a:xfrm>
            <a:prstGeom prst="line">
              <a:avLst/>
            </a:prstGeom>
            <a:ln>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18" name="Straight Connector 17"/>
            <p:cNvCxnSpPr/>
            <p:nvPr/>
          </p:nvCxnSpPr>
          <p:spPr>
            <a:xfrm>
              <a:off x="3593715" y="4060307"/>
              <a:ext cx="0" cy="696888"/>
            </a:xfrm>
            <a:prstGeom prst="line">
              <a:avLst/>
            </a:prstGeom>
            <a:ln>
              <a:solidFill>
                <a:srgbClr val="C00000"/>
              </a:solidFill>
              <a:tailEnd type="triangle"/>
            </a:ln>
          </p:spPr>
          <p:style>
            <a:lnRef idx="3">
              <a:schemeClr val="accent5"/>
            </a:lnRef>
            <a:fillRef idx="0">
              <a:schemeClr val="accent5"/>
            </a:fillRef>
            <a:effectRef idx="2">
              <a:schemeClr val="accent5"/>
            </a:effectRef>
            <a:fontRef idx="minor">
              <a:schemeClr val="tx1"/>
            </a:fontRef>
          </p:style>
        </p:cxnSp>
      </p:grpSp>
      <p:sp>
        <p:nvSpPr>
          <p:cNvPr id="28" name="Rectangle 27">
            <a:extLst>
              <a:ext uri="{FF2B5EF4-FFF2-40B4-BE49-F238E27FC236}">
                <a16:creationId xmlns:a16="http://schemas.microsoft.com/office/drawing/2014/main" id="{2A8B9030-B689-D34E-A856-3B666AAEC93A}"/>
              </a:ext>
            </a:extLst>
          </p:cNvPr>
          <p:cNvSpPr/>
          <p:nvPr/>
        </p:nvSpPr>
        <p:spPr>
          <a:xfrm>
            <a:off x="2109690" y="4298532"/>
            <a:ext cx="2170787" cy="892552"/>
          </a:xfrm>
          <a:prstGeom prst="rect">
            <a:avLst/>
          </a:prstGeom>
        </p:spPr>
        <p:txBody>
          <a:bodyPr wrap="none">
            <a:spAutoFit/>
          </a:bodyPr>
          <a:lstStyle/>
          <a:p>
            <a:r>
              <a:rPr lang="en-US" sz="2800" dirty="0" smtClean="0">
                <a:solidFill>
                  <a:schemeClr val="bg2">
                    <a:lumMod val="10000"/>
                  </a:schemeClr>
                </a:solidFill>
              </a:rPr>
              <a:t>Yes</a:t>
            </a:r>
          </a:p>
          <a:p>
            <a:r>
              <a:rPr lang="en-US" sz="2400" dirty="0" smtClean="0">
                <a:solidFill>
                  <a:schemeClr val="bg2">
                    <a:lumMod val="10000"/>
                  </a:schemeClr>
                </a:solidFill>
              </a:rPr>
              <a:t>Bulk RNA-Seq</a:t>
            </a:r>
            <a:endParaRPr lang="en-US" sz="2400" dirty="0">
              <a:solidFill>
                <a:schemeClr val="bg2">
                  <a:lumMod val="10000"/>
                </a:schemeClr>
              </a:solidFill>
            </a:endParaRPr>
          </a:p>
        </p:txBody>
      </p:sp>
      <p:sp>
        <p:nvSpPr>
          <p:cNvPr id="29" name="Rectangle 28">
            <a:extLst>
              <a:ext uri="{FF2B5EF4-FFF2-40B4-BE49-F238E27FC236}">
                <a16:creationId xmlns:a16="http://schemas.microsoft.com/office/drawing/2014/main" id="{2A8B9030-B689-D34E-A856-3B666AAEC93A}"/>
              </a:ext>
            </a:extLst>
          </p:cNvPr>
          <p:cNvSpPr/>
          <p:nvPr/>
        </p:nvSpPr>
        <p:spPr>
          <a:xfrm>
            <a:off x="5056844" y="4298532"/>
            <a:ext cx="1794082" cy="892552"/>
          </a:xfrm>
          <a:prstGeom prst="rect">
            <a:avLst/>
          </a:prstGeom>
        </p:spPr>
        <p:txBody>
          <a:bodyPr wrap="none">
            <a:spAutoFit/>
          </a:bodyPr>
          <a:lstStyle/>
          <a:p>
            <a:r>
              <a:rPr lang="en-US" sz="2800" dirty="0" smtClean="0">
                <a:solidFill>
                  <a:schemeClr val="bg2">
                    <a:lumMod val="10000"/>
                  </a:schemeClr>
                </a:solidFill>
              </a:rPr>
              <a:t>No</a:t>
            </a:r>
          </a:p>
          <a:p>
            <a:r>
              <a:rPr lang="en-US" sz="2400" dirty="0" err="1" smtClean="0">
                <a:solidFill>
                  <a:schemeClr val="bg2">
                    <a:lumMod val="10000"/>
                  </a:schemeClr>
                </a:solidFill>
              </a:rPr>
              <a:t>scRNA-seq</a:t>
            </a:r>
            <a:endParaRPr lang="en-US" sz="2400" dirty="0">
              <a:solidFill>
                <a:schemeClr val="bg2">
                  <a:lumMod val="10000"/>
                </a:schemeClr>
              </a:solidFill>
            </a:endParaRPr>
          </a:p>
        </p:txBody>
      </p:sp>
      <p:sp>
        <p:nvSpPr>
          <p:cNvPr id="30" name="Rectangle 29">
            <a:extLst>
              <a:ext uri="{FF2B5EF4-FFF2-40B4-BE49-F238E27FC236}">
                <a16:creationId xmlns:a16="http://schemas.microsoft.com/office/drawing/2014/main" id="{2A8B9030-B689-D34E-A856-3B666AAEC93A}"/>
              </a:ext>
            </a:extLst>
          </p:cNvPr>
          <p:cNvSpPr/>
          <p:nvPr/>
        </p:nvSpPr>
        <p:spPr>
          <a:xfrm>
            <a:off x="6850926" y="5476543"/>
            <a:ext cx="9647193" cy="1077218"/>
          </a:xfrm>
          <a:prstGeom prst="rect">
            <a:avLst/>
          </a:prstGeom>
          <a:ln>
            <a:solidFill>
              <a:srgbClr val="FFFFFF"/>
            </a:solidFill>
          </a:ln>
        </p:spPr>
        <p:txBody>
          <a:bodyPr wrap="none">
            <a:spAutoFit/>
          </a:bodyPr>
          <a:lstStyle/>
          <a:p>
            <a:pPr algn="l"/>
            <a:r>
              <a:rPr lang="en-US" sz="3200" dirty="0" smtClean="0">
                <a:solidFill>
                  <a:schemeClr val="bg2">
                    <a:lumMod val="10000"/>
                  </a:schemeClr>
                </a:solidFill>
              </a:rPr>
              <a:t>Do you want full length transcripts/splice variants?</a:t>
            </a:r>
          </a:p>
          <a:p>
            <a:pPr algn="l"/>
            <a:r>
              <a:rPr lang="en-US" sz="3200" dirty="0" smtClean="0">
                <a:solidFill>
                  <a:schemeClr val="bg2">
                    <a:lumMod val="10000"/>
                  </a:schemeClr>
                </a:solidFill>
              </a:rPr>
              <a:t>Is our sample limited in cell number (&lt;10,000 cells)?</a:t>
            </a:r>
            <a:endParaRPr lang="en-US" sz="3200" dirty="0">
              <a:solidFill>
                <a:schemeClr val="bg2">
                  <a:lumMod val="10000"/>
                </a:schemeClr>
              </a:solidFill>
            </a:endParaRPr>
          </a:p>
        </p:txBody>
      </p:sp>
      <p:grpSp>
        <p:nvGrpSpPr>
          <p:cNvPr id="31" name="Group 30"/>
          <p:cNvGrpSpPr/>
          <p:nvPr/>
        </p:nvGrpSpPr>
        <p:grpSpPr>
          <a:xfrm>
            <a:off x="10097253" y="6685828"/>
            <a:ext cx="2779436" cy="1025114"/>
            <a:chOff x="3571417" y="3563815"/>
            <a:chExt cx="3003401" cy="1201195"/>
          </a:xfrm>
        </p:grpSpPr>
        <p:cxnSp>
          <p:nvCxnSpPr>
            <p:cNvPr id="32" name="Straight Connector 31"/>
            <p:cNvCxnSpPr/>
            <p:nvPr/>
          </p:nvCxnSpPr>
          <p:spPr>
            <a:xfrm>
              <a:off x="5073118" y="3563815"/>
              <a:ext cx="0" cy="504307"/>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33" name="Straight Connector 32"/>
            <p:cNvCxnSpPr/>
            <p:nvPr/>
          </p:nvCxnSpPr>
          <p:spPr>
            <a:xfrm flipH="1">
              <a:off x="3571417" y="4068123"/>
              <a:ext cx="3003401" cy="0"/>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cxnSp>
          <p:nvCxnSpPr>
            <p:cNvPr id="34" name="Straight Connector 33"/>
            <p:cNvCxnSpPr/>
            <p:nvPr/>
          </p:nvCxnSpPr>
          <p:spPr>
            <a:xfrm>
              <a:off x="6558974" y="4068122"/>
              <a:ext cx="0" cy="696888"/>
            </a:xfrm>
            <a:prstGeom prst="line">
              <a:avLst/>
            </a:prstGeom>
            <a:ln>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a:off x="3593715" y="4060307"/>
              <a:ext cx="0" cy="696888"/>
            </a:xfrm>
            <a:prstGeom prst="line">
              <a:avLst/>
            </a:prstGeom>
            <a:ln>
              <a:solidFill>
                <a:srgbClr val="C00000"/>
              </a:solidFill>
              <a:tailEnd type="triangle"/>
            </a:ln>
          </p:spPr>
          <p:style>
            <a:lnRef idx="3">
              <a:schemeClr val="accent5"/>
            </a:lnRef>
            <a:fillRef idx="0">
              <a:schemeClr val="accent5"/>
            </a:fillRef>
            <a:effectRef idx="2">
              <a:schemeClr val="accent5"/>
            </a:effectRef>
            <a:fontRef idx="minor">
              <a:schemeClr val="tx1"/>
            </a:fontRef>
          </p:style>
        </p:cxnSp>
      </p:grpSp>
      <p:sp>
        <p:nvSpPr>
          <p:cNvPr id="38" name="Rectangle 37">
            <a:extLst>
              <a:ext uri="{FF2B5EF4-FFF2-40B4-BE49-F238E27FC236}">
                <a16:creationId xmlns:a16="http://schemas.microsoft.com/office/drawing/2014/main" id="{2A8B9030-B689-D34E-A856-3B666AAEC93A}"/>
              </a:ext>
            </a:extLst>
          </p:cNvPr>
          <p:cNvSpPr/>
          <p:nvPr/>
        </p:nvSpPr>
        <p:spPr>
          <a:xfrm>
            <a:off x="8496300" y="7704724"/>
            <a:ext cx="2690831" cy="1261884"/>
          </a:xfrm>
          <a:prstGeom prst="rect">
            <a:avLst/>
          </a:prstGeom>
        </p:spPr>
        <p:txBody>
          <a:bodyPr wrap="square">
            <a:spAutoFit/>
          </a:bodyPr>
          <a:lstStyle/>
          <a:p>
            <a:r>
              <a:rPr lang="en-US" sz="2800" dirty="0" smtClean="0">
                <a:solidFill>
                  <a:schemeClr val="bg2">
                    <a:lumMod val="10000"/>
                  </a:schemeClr>
                </a:solidFill>
              </a:rPr>
              <a:t>Yes</a:t>
            </a:r>
          </a:p>
          <a:p>
            <a:r>
              <a:rPr lang="en-US" sz="2400" dirty="0" smtClean="0">
                <a:solidFill>
                  <a:schemeClr val="bg2">
                    <a:lumMod val="10000"/>
                  </a:schemeClr>
                </a:solidFill>
              </a:rPr>
              <a:t>SMART-Seq/plate based method</a:t>
            </a:r>
            <a:endParaRPr lang="en-US" sz="2400" dirty="0" smtClean="0">
              <a:solidFill>
                <a:schemeClr val="bg2">
                  <a:lumMod val="10000"/>
                </a:schemeClr>
              </a:solidFill>
            </a:endParaRPr>
          </a:p>
        </p:txBody>
      </p:sp>
      <p:sp>
        <p:nvSpPr>
          <p:cNvPr id="39" name="Rectangle 38">
            <a:extLst>
              <a:ext uri="{FF2B5EF4-FFF2-40B4-BE49-F238E27FC236}">
                <a16:creationId xmlns:a16="http://schemas.microsoft.com/office/drawing/2014/main" id="{2A8B9030-B689-D34E-A856-3B666AAEC93A}"/>
              </a:ext>
            </a:extLst>
          </p:cNvPr>
          <p:cNvSpPr/>
          <p:nvPr/>
        </p:nvSpPr>
        <p:spPr>
          <a:xfrm>
            <a:off x="11415347" y="7715295"/>
            <a:ext cx="3233579" cy="892552"/>
          </a:xfrm>
          <a:prstGeom prst="rect">
            <a:avLst/>
          </a:prstGeom>
        </p:spPr>
        <p:txBody>
          <a:bodyPr wrap="none">
            <a:spAutoFit/>
          </a:bodyPr>
          <a:lstStyle/>
          <a:p>
            <a:r>
              <a:rPr lang="en-US" sz="2800" dirty="0" smtClean="0">
                <a:solidFill>
                  <a:schemeClr val="bg2">
                    <a:lumMod val="10000"/>
                  </a:schemeClr>
                </a:solidFill>
              </a:rPr>
              <a:t>No</a:t>
            </a:r>
          </a:p>
          <a:p>
            <a:r>
              <a:rPr lang="en-US" sz="2400" dirty="0" smtClean="0">
                <a:solidFill>
                  <a:schemeClr val="bg2">
                    <a:lumMod val="10000"/>
                  </a:schemeClr>
                </a:solidFill>
              </a:rPr>
              <a:t>Droplet-based method</a:t>
            </a:r>
            <a:endParaRPr lang="en-US" sz="2400" dirty="0">
              <a:solidFill>
                <a:schemeClr val="bg2">
                  <a:lumMod val="10000"/>
                </a:schemeClr>
              </a:solidFill>
            </a:endParaRPr>
          </a:p>
        </p:txBody>
      </p:sp>
    </p:spTree>
    <p:extLst>
      <p:ext uri="{BB962C8B-B14F-4D97-AF65-F5344CB8AC3E}">
        <p14:creationId xmlns:p14="http://schemas.microsoft.com/office/powerpoint/2010/main" val="470399124"/>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animBg="1"/>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1332756" cy="924561"/>
          </a:xfrm>
        </p:spPr>
        <p:txBody>
          <a:bodyPr/>
          <a:lstStyle/>
          <a:p>
            <a:r>
              <a:rPr lang="en-US" dirty="0" smtClean="0"/>
              <a:t>Transcriptome Coverage (mRNA)</a:t>
            </a:r>
            <a:endParaRPr lang="en-US" dirty="0"/>
          </a:p>
        </p:txBody>
      </p:sp>
      <p:sp>
        <p:nvSpPr>
          <p:cNvPr id="5" name="Rectangle 4"/>
          <p:cNvSpPr/>
          <p:nvPr/>
        </p:nvSpPr>
        <p:spPr>
          <a:xfrm>
            <a:off x="9023504" y="3945106"/>
            <a:ext cx="7336412" cy="3986732"/>
          </a:xfrm>
          <a:prstGeom prst="rect">
            <a:avLst/>
          </a:prstGeom>
          <a:ln w="28575">
            <a:solidFill>
              <a:srgbClr val="FFFFFF"/>
            </a:solidFill>
          </a:ln>
        </p:spPr>
        <p:txBody>
          <a:bodyPr wrap="square">
            <a:spAutoFit/>
          </a:bodyPr>
          <a:lstStyle/>
          <a:p>
            <a:pPr marL="684213" marR="445878" lvl="8" indent="-514350" algn="l" defTabSz="334409">
              <a:lnSpc>
                <a:spcPct val="120000"/>
              </a:lnSpc>
              <a:spcBef>
                <a:spcPts val="1400"/>
              </a:spcBef>
              <a:buSzPct val="100000"/>
              <a:buFont typeface="+mj-lt"/>
              <a:buAutoNum type="arabicPeriod" startAt="3"/>
              <a:defRPr sz="2400">
                <a:solidFill>
                  <a:srgbClr val="FFFFFF"/>
                </a:solidFill>
              </a:defRPr>
            </a:pPr>
            <a:r>
              <a:rPr lang="en-US" sz="2800" dirty="0" smtClean="0">
                <a:solidFill>
                  <a:schemeClr val="bg2">
                    <a:lumMod val="10000"/>
                  </a:schemeClr>
                </a:solidFill>
              </a:rPr>
              <a:t>Single Cell Methods</a:t>
            </a:r>
            <a:endParaRPr lang="en-US" sz="2800" dirty="0">
              <a:solidFill>
                <a:schemeClr val="bg2">
                  <a:lumMod val="10000"/>
                </a:schemeClr>
              </a:solidFill>
            </a:endParaRPr>
          </a:p>
          <a:p>
            <a:pPr marL="966787"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200 -10,000 </a:t>
            </a:r>
            <a:r>
              <a:rPr lang="en-US" sz="2400" dirty="0">
                <a:solidFill>
                  <a:schemeClr val="bg2">
                    <a:lumMod val="10000"/>
                  </a:schemeClr>
                </a:solidFill>
              </a:rPr>
              <a:t>transcripts per </a:t>
            </a:r>
            <a:r>
              <a:rPr lang="en-US" sz="2400" dirty="0" smtClean="0">
                <a:solidFill>
                  <a:schemeClr val="bg2">
                    <a:lumMod val="10000"/>
                  </a:schemeClr>
                </a:solidFill>
              </a:rPr>
              <a:t>cell</a:t>
            </a:r>
            <a:endParaRPr lang="en-US" sz="2400" dirty="0">
              <a:solidFill>
                <a:schemeClr val="bg2">
                  <a:lumMod val="10000"/>
                </a:schemeClr>
              </a:solidFill>
            </a:endParaRPr>
          </a:p>
          <a:p>
            <a:pPr marL="969962"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a:solidFill>
                  <a:schemeClr val="bg2">
                    <a:lumMod val="10000"/>
                  </a:schemeClr>
                </a:solidFill>
              </a:rPr>
              <a:t>Observe </a:t>
            </a:r>
            <a:r>
              <a:rPr lang="en-US" sz="2400" dirty="0" smtClean="0">
                <a:solidFill>
                  <a:schemeClr val="bg2">
                    <a:lumMod val="10000"/>
                  </a:schemeClr>
                </a:solidFill>
              </a:rPr>
              <a:t>10-50</a:t>
            </a:r>
            <a:r>
              <a:rPr lang="en-US" sz="2400" dirty="0">
                <a:solidFill>
                  <a:schemeClr val="bg2">
                    <a:lumMod val="10000"/>
                  </a:schemeClr>
                </a:solidFill>
              </a:rPr>
              <a:t>% of the </a:t>
            </a:r>
            <a:r>
              <a:rPr lang="en-US" sz="2400" dirty="0" smtClean="0">
                <a:solidFill>
                  <a:schemeClr val="bg2">
                    <a:lumMod val="10000"/>
                  </a:schemeClr>
                </a:solidFill>
              </a:rPr>
              <a:t>transcriptome</a:t>
            </a:r>
          </a:p>
          <a:p>
            <a:pPr marL="969962"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Many transcripts will show up with zero counts in every cell</a:t>
            </a:r>
            <a:r>
              <a:rPr lang="en-US" sz="2400" dirty="0">
                <a:solidFill>
                  <a:schemeClr val="bg2">
                    <a:lumMod val="10000"/>
                  </a:schemeClr>
                </a:solidFill>
              </a:rPr>
              <a:t> </a:t>
            </a:r>
            <a:r>
              <a:rPr lang="en-US" sz="2400" dirty="0" smtClean="0">
                <a:solidFill>
                  <a:schemeClr val="bg2">
                    <a:lumMod val="10000"/>
                  </a:schemeClr>
                </a:solidFill>
              </a:rPr>
              <a:t>(</a:t>
            </a:r>
            <a:r>
              <a:rPr lang="en-US" sz="2400" dirty="0" err="1" smtClean="0">
                <a:solidFill>
                  <a:schemeClr val="bg2">
                    <a:lumMod val="10000"/>
                  </a:schemeClr>
                </a:solidFill>
              </a:rPr>
              <a:t>eg</a:t>
            </a:r>
            <a:r>
              <a:rPr lang="en-US" sz="2400" dirty="0" smtClean="0">
                <a:solidFill>
                  <a:schemeClr val="bg2">
                    <a:lumMod val="10000"/>
                  </a:schemeClr>
                </a:solidFill>
              </a:rPr>
              <a:t>. GAPDH, ACTB).</a:t>
            </a:r>
          </a:p>
          <a:p>
            <a:pPr marL="969962"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If you only looked at transcripts observed in all cells numbers drop dramatically.</a:t>
            </a:r>
            <a:endParaRPr lang="en-US" sz="2400" dirty="0">
              <a:solidFill>
                <a:schemeClr val="bg2">
                  <a:lumMod val="10000"/>
                </a:schemeClr>
              </a:solidFill>
            </a:endParaRPr>
          </a:p>
        </p:txBody>
      </p:sp>
      <p:sp>
        <p:nvSpPr>
          <p:cNvPr id="6" name="Rectangle 5"/>
          <p:cNvSpPr/>
          <p:nvPr/>
        </p:nvSpPr>
        <p:spPr>
          <a:xfrm>
            <a:off x="1019327" y="2874841"/>
            <a:ext cx="8052953" cy="2846933"/>
          </a:xfrm>
          <a:prstGeom prst="rect">
            <a:avLst/>
          </a:prstGeom>
        </p:spPr>
        <p:txBody>
          <a:bodyPr wrap="square">
            <a:spAutoFit/>
          </a:bodyPr>
          <a:lstStyle/>
          <a:p>
            <a:pPr marL="692150" marR="445878" lvl="7" indent="-514350" algn="l" defTabSz="334409">
              <a:lnSpc>
                <a:spcPct val="120000"/>
              </a:lnSpc>
              <a:spcBef>
                <a:spcPts val="1400"/>
              </a:spcBef>
              <a:buSzPct val="100000"/>
              <a:buFont typeface="+mj-lt"/>
              <a:buAutoNum type="arabicPeriod"/>
              <a:defRPr sz="2400">
                <a:solidFill>
                  <a:srgbClr val="FFFFFF"/>
                </a:solidFill>
              </a:defRPr>
            </a:pPr>
            <a:r>
              <a:rPr lang="en-US" sz="2800" dirty="0" smtClean="0">
                <a:solidFill>
                  <a:schemeClr val="bg2">
                    <a:lumMod val="10000"/>
                  </a:schemeClr>
                </a:solidFill>
              </a:rPr>
              <a:t>mRNA: </a:t>
            </a:r>
            <a:r>
              <a:rPr lang="en-US" sz="2800" dirty="0" err="1" smtClean="0">
                <a:solidFill>
                  <a:schemeClr val="bg2">
                    <a:lumMod val="10000"/>
                  </a:schemeClr>
                </a:solidFill>
              </a:rPr>
              <a:t>TruSeq</a:t>
            </a:r>
            <a:r>
              <a:rPr lang="en-US" sz="2800" dirty="0" smtClean="0">
                <a:solidFill>
                  <a:schemeClr val="bg2">
                    <a:lumMod val="10000"/>
                  </a:schemeClr>
                </a:solidFill>
              </a:rPr>
              <a:t> RNA-Seq (gold standard)</a:t>
            </a:r>
          </a:p>
          <a:p>
            <a:pPr marL="966787"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~20,000 transcripts</a:t>
            </a:r>
            <a:endParaRPr lang="en-US" sz="2400" dirty="0">
              <a:solidFill>
                <a:schemeClr val="bg2">
                  <a:lumMod val="10000"/>
                </a:schemeClr>
              </a:solidFill>
            </a:endParaRPr>
          </a:p>
          <a:p>
            <a:pPr marL="1544638"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000" dirty="0" smtClean="0">
                <a:solidFill>
                  <a:schemeClr val="bg2">
                    <a:lumMod val="10000"/>
                  </a:schemeClr>
                </a:solidFill>
              </a:rPr>
              <a:t>More when consider splice variants / isoforms</a:t>
            </a:r>
          </a:p>
          <a:p>
            <a:pPr marL="969962"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Observe </a:t>
            </a:r>
            <a:r>
              <a:rPr lang="en-US" sz="2400" dirty="0">
                <a:solidFill>
                  <a:schemeClr val="bg2">
                    <a:lumMod val="10000"/>
                  </a:schemeClr>
                </a:solidFill>
              </a:rPr>
              <a:t>80-95% of </a:t>
            </a:r>
            <a:r>
              <a:rPr lang="en-US" sz="2400" dirty="0" smtClean="0">
                <a:solidFill>
                  <a:schemeClr val="bg2">
                    <a:lumMod val="10000"/>
                  </a:schemeClr>
                </a:solidFill>
              </a:rPr>
              <a:t>transcripts </a:t>
            </a:r>
            <a:r>
              <a:rPr lang="en-US" sz="2400" dirty="0">
                <a:solidFill>
                  <a:schemeClr val="bg2">
                    <a:lumMod val="10000"/>
                  </a:schemeClr>
                </a:solidFill>
              </a:rPr>
              <a:t>depending on sequencing </a:t>
            </a:r>
            <a:r>
              <a:rPr lang="en-US" sz="2400" dirty="0" smtClean="0">
                <a:solidFill>
                  <a:schemeClr val="bg2">
                    <a:lumMod val="10000"/>
                  </a:schemeClr>
                </a:solidFill>
              </a:rPr>
              <a:t>depth</a:t>
            </a:r>
          </a:p>
        </p:txBody>
      </p:sp>
      <p:sp>
        <p:nvSpPr>
          <p:cNvPr id="7" name="Rectangle 6"/>
          <p:cNvSpPr/>
          <p:nvPr/>
        </p:nvSpPr>
        <p:spPr>
          <a:xfrm>
            <a:off x="1019327" y="6420826"/>
            <a:ext cx="7961145" cy="2403735"/>
          </a:xfrm>
          <a:prstGeom prst="rect">
            <a:avLst/>
          </a:prstGeom>
          <a:ln w="28575">
            <a:noFill/>
          </a:ln>
        </p:spPr>
        <p:txBody>
          <a:bodyPr wrap="square">
            <a:spAutoFit/>
          </a:bodyPr>
          <a:lstStyle/>
          <a:p>
            <a:pPr marL="684213" marR="445878" lvl="8" indent="-514350" algn="l" defTabSz="334409">
              <a:lnSpc>
                <a:spcPct val="120000"/>
              </a:lnSpc>
              <a:spcBef>
                <a:spcPts val="1400"/>
              </a:spcBef>
              <a:buSzPct val="100000"/>
              <a:buFont typeface="+mj-lt"/>
              <a:buAutoNum type="arabicPeriod" startAt="2"/>
              <a:defRPr sz="2400">
                <a:solidFill>
                  <a:srgbClr val="FFFFFF"/>
                </a:solidFill>
              </a:defRPr>
            </a:pPr>
            <a:r>
              <a:rPr lang="en-US" sz="2800" dirty="0">
                <a:solidFill>
                  <a:schemeClr val="bg2">
                    <a:lumMod val="10000"/>
                  </a:schemeClr>
                </a:solidFill>
              </a:rPr>
              <a:t>Low </a:t>
            </a:r>
            <a:r>
              <a:rPr lang="en-US" sz="2800" dirty="0" smtClean="0">
                <a:solidFill>
                  <a:schemeClr val="bg2">
                    <a:lumMod val="10000"/>
                  </a:schemeClr>
                </a:solidFill>
              </a:rPr>
              <a:t>Input </a:t>
            </a:r>
            <a:r>
              <a:rPr lang="en-US" sz="2800" dirty="0">
                <a:solidFill>
                  <a:schemeClr val="bg2">
                    <a:lumMod val="10000"/>
                  </a:schemeClr>
                </a:solidFill>
              </a:rPr>
              <a:t>M</a:t>
            </a:r>
            <a:r>
              <a:rPr lang="en-US" sz="2800" dirty="0" smtClean="0">
                <a:solidFill>
                  <a:schemeClr val="bg2">
                    <a:lumMod val="10000"/>
                  </a:schemeClr>
                </a:solidFill>
              </a:rPr>
              <a:t>ethods</a:t>
            </a:r>
          </a:p>
          <a:p>
            <a:pPr marL="966787"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smtClean="0">
                <a:solidFill>
                  <a:schemeClr val="bg2">
                    <a:lumMod val="10000"/>
                  </a:schemeClr>
                </a:solidFill>
              </a:rPr>
              <a:t>4000-6000 transcripts per sample</a:t>
            </a:r>
          </a:p>
          <a:p>
            <a:pPr marL="1544638"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000" dirty="0" smtClean="0">
                <a:solidFill>
                  <a:schemeClr val="bg2">
                    <a:lumMod val="10000"/>
                  </a:schemeClr>
                </a:solidFill>
              </a:rPr>
              <a:t>Limiting </a:t>
            </a:r>
            <a:r>
              <a:rPr lang="en-US" sz="2000" dirty="0">
                <a:solidFill>
                  <a:schemeClr val="bg2">
                    <a:lumMod val="10000"/>
                  </a:schemeClr>
                </a:solidFill>
              </a:rPr>
              <a:t>to transcripts observed across all samples</a:t>
            </a:r>
          </a:p>
          <a:p>
            <a:pPr marL="969962" marR="445878" lvl="8" indent="-342900" algn="l" defTabSz="334409">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2400" dirty="0">
                <a:solidFill>
                  <a:schemeClr val="bg2">
                    <a:lumMod val="10000"/>
                  </a:schemeClr>
                </a:solidFill>
              </a:rPr>
              <a:t>Observe </a:t>
            </a:r>
            <a:r>
              <a:rPr lang="en-US" sz="2400" dirty="0" smtClean="0">
                <a:solidFill>
                  <a:schemeClr val="bg2">
                    <a:lumMod val="10000"/>
                  </a:schemeClr>
                </a:solidFill>
              </a:rPr>
              <a:t>20-60</a:t>
            </a:r>
            <a:r>
              <a:rPr lang="en-US" sz="2400" dirty="0">
                <a:solidFill>
                  <a:schemeClr val="bg2">
                    <a:lumMod val="10000"/>
                  </a:schemeClr>
                </a:solidFill>
              </a:rPr>
              <a:t>% of the transcriptome</a:t>
            </a:r>
          </a:p>
        </p:txBody>
      </p:sp>
      <p:sp>
        <p:nvSpPr>
          <p:cNvPr id="8" name="Rectangle 7"/>
          <p:cNvSpPr/>
          <p:nvPr/>
        </p:nvSpPr>
        <p:spPr>
          <a:xfrm>
            <a:off x="1019327" y="3987505"/>
            <a:ext cx="7961144" cy="647306"/>
          </a:xfrm>
          <a:prstGeom prst="rect">
            <a:avLst/>
          </a:prstGeom>
          <a:noFill/>
          <a:ln w="28575"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effectLst/>
              <a:uFillTx/>
              <a:latin typeface="Helvetica Neue"/>
              <a:ea typeface="Helvetica Neue"/>
              <a:cs typeface="Helvetica Neue"/>
              <a:sym typeface="Helvetica Neue"/>
            </a:endParaRPr>
          </a:p>
        </p:txBody>
      </p:sp>
      <p:sp>
        <p:nvSpPr>
          <p:cNvPr id="2" name="Rectangle 1"/>
          <p:cNvSpPr/>
          <p:nvPr/>
        </p:nvSpPr>
        <p:spPr>
          <a:xfrm>
            <a:off x="1160059" y="2861193"/>
            <a:ext cx="7456274" cy="2878259"/>
          </a:xfrm>
          <a:prstGeom prst="rect">
            <a:avLst/>
          </a:prstGeom>
          <a:noFill/>
          <a:ln w="38100" cap="flat">
            <a:solidFill>
              <a:srgbClr val="307ED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9" name="Rectangle 8"/>
          <p:cNvSpPr/>
          <p:nvPr/>
        </p:nvSpPr>
        <p:spPr>
          <a:xfrm>
            <a:off x="1160059" y="6183563"/>
            <a:ext cx="7456274" cy="2878259"/>
          </a:xfrm>
          <a:prstGeom prst="rect">
            <a:avLst/>
          </a:prstGeom>
          <a:noFill/>
          <a:ln w="38100" cap="flat">
            <a:solidFill>
              <a:srgbClr val="307ED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1" name="Rectangle 10"/>
          <p:cNvSpPr/>
          <p:nvPr/>
        </p:nvSpPr>
        <p:spPr>
          <a:xfrm>
            <a:off x="9018165" y="3873969"/>
            <a:ext cx="6990660" cy="4114800"/>
          </a:xfrm>
          <a:prstGeom prst="rect">
            <a:avLst/>
          </a:prstGeom>
          <a:noFill/>
          <a:ln w="38100" cap="flat">
            <a:solidFill>
              <a:srgbClr val="307ED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96929760"/>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 grpId="0" animBg="1"/>
      <p:bldP spid="9" grpId="0" animBg="1"/>
      <p:bldP spid="9" grpId="1"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Key to Success:  Sample Preparation</a:t>
            </a:r>
            <a:endParaRPr lang="en-US" dirty="0"/>
          </a:p>
        </p:txBody>
      </p:sp>
      <p:sp>
        <p:nvSpPr>
          <p:cNvPr id="6" name="Rectangle 5"/>
          <p:cNvSpPr/>
          <p:nvPr/>
        </p:nvSpPr>
        <p:spPr>
          <a:xfrm>
            <a:off x="2449904" y="3233954"/>
            <a:ext cx="12442042" cy="5421997"/>
          </a:xfrm>
          <a:prstGeom prst="rect">
            <a:avLst/>
          </a:prstGeom>
        </p:spPr>
        <p:txBody>
          <a:bodyPr wrap="square">
            <a:spAutoFit/>
          </a:bodyPr>
          <a:lstStyle/>
          <a:p>
            <a:pPr marL="1081087"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High </a:t>
            </a:r>
            <a:r>
              <a:rPr lang="en-US" sz="3200" dirty="0">
                <a:solidFill>
                  <a:schemeClr val="bg2">
                    <a:lumMod val="10000"/>
                  </a:schemeClr>
                </a:solidFill>
              </a:rPr>
              <a:t>cell viability (&gt;90-95% </a:t>
            </a:r>
            <a:r>
              <a:rPr lang="en-US" sz="3200" dirty="0" smtClean="0">
                <a:solidFill>
                  <a:schemeClr val="bg2">
                    <a:lumMod val="10000"/>
                  </a:schemeClr>
                </a:solidFill>
              </a:rPr>
              <a:t>preferred)</a:t>
            </a:r>
          </a:p>
          <a:p>
            <a:pPr marL="1081087"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Minimal </a:t>
            </a:r>
            <a:r>
              <a:rPr lang="en-US" sz="3200" dirty="0">
                <a:solidFill>
                  <a:schemeClr val="bg2">
                    <a:lumMod val="10000"/>
                  </a:schemeClr>
                </a:solidFill>
              </a:rPr>
              <a:t>free-floating RNA</a:t>
            </a:r>
          </a:p>
          <a:p>
            <a:pPr marL="1081087"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rPr>
              <a:t>Single cell </a:t>
            </a:r>
            <a:r>
              <a:rPr lang="en-US" sz="3200" dirty="0" smtClean="0">
                <a:solidFill>
                  <a:schemeClr val="bg2">
                    <a:lumMod val="10000"/>
                  </a:schemeClr>
                </a:solidFill>
              </a:rPr>
              <a:t>suspension</a:t>
            </a:r>
          </a:p>
          <a:p>
            <a:pPr marL="1084262"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rPr>
              <a:t>Dissociation protocol is cell type </a:t>
            </a:r>
            <a:r>
              <a:rPr lang="en-US" sz="3200" dirty="0" smtClean="0">
                <a:solidFill>
                  <a:schemeClr val="bg2">
                    <a:lumMod val="10000"/>
                  </a:schemeClr>
                </a:solidFill>
              </a:rPr>
              <a:t>dependent</a:t>
            </a:r>
          </a:p>
          <a:p>
            <a:pPr marL="1084262"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Primary samples are much more difficult </a:t>
            </a:r>
          </a:p>
          <a:p>
            <a:pPr marL="1084262" marR="445878" lvl="8" indent="-457200" algn="l" defTabSz="334409">
              <a:lnSpc>
                <a:spcPct val="15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Cryopreservation </a:t>
            </a:r>
            <a:r>
              <a:rPr lang="en-US" sz="3200" dirty="0">
                <a:solidFill>
                  <a:schemeClr val="bg2">
                    <a:lumMod val="10000"/>
                  </a:schemeClr>
                </a:solidFill>
              </a:rPr>
              <a:t>or </a:t>
            </a:r>
            <a:r>
              <a:rPr lang="en-US" sz="3200" dirty="0" err="1">
                <a:solidFill>
                  <a:schemeClr val="bg2">
                    <a:lumMod val="10000"/>
                  </a:schemeClr>
                </a:solidFill>
              </a:rPr>
              <a:t>Nuc</a:t>
            </a:r>
            <a:r>
              <a:rPr lang="en-US" sz="3200" dirty="0">
                <a:solidFill>
                  <a:schemeClr val="bg2">
                    <a:lumMod val="10000"/>
                  </a:schemeClr>
                </a:solidFill>
              </a:rPr>
              <a:t>-Seq </a:t>
            </a:r>
            <a:r>
              <a:rPr lang="en-US" sz="3200" dirty="0" smtClean="0">
                <a:solidFill>
                  <a:schemeClr val="bg2">
                    <a:lumMod val="10000"/>
                  </a:schemeClr>
                </a:solidFill>
              </a:rPr>
              <a:t>works </a:t>
            </a:r>
            <a:r>
              <a:rPr lang="en-US" sz="3200" dirty="0">
                <a:solidFill>
                  <a:schemeClr val="bg2">
                    <a:lumMod val="10000"/>
                  </a:schemeClr>
                </a:solidFill>
              </a:rPr>
              <a:t>on some sample </a:t>
            </a:r>
            <a:r>
              <a:rPr lang="en-US" sz="3200" dirty="0" smtClean="0">
                <a:solidFill>
                  <a:schemeClr val="bg2">
                    <a:lumMod val="10000"/>
                  </a:schemeClr>
                </a:solidFill>
              </a:rPr>
              <a:t>types</a:t>
            </a:r>
            <a:endParaRPr lang="en-US" sz="3200" dirty="0">
              <a:solidFill>
                <a:schemeClr val="bg2">
                  <a:lumMod val="10000"/>
                </a:schemeClr>
              </a:solidFill>
            </a:endParaRPr>
          </a:p>
        </p:txBody>
      </p:sp>
    </p:spTree>
    <p:extLst>
      <p:ext uri="{BB962C8B-B14F-4D97-AF65-F5344CB8AC3E}">
        <p14:creationId xmlns:p14="http://schemas.microsoft.com/office/powerpoint/2010/main" val="1961695644"/>
      </p:ext>
    </p:extLst>
  </p:cSld>
  <p:clrMapOvr>
    <a:masterClrMapping/>
  </p:clrMapOvr>
  <p:transition spd="slow"/>
  <p:timing>
    <p:tnLst>
      <p:par>
        <p:cTn id="1" dur="indefinite" restart="never" fill="hold"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Key to Success:  Sample Preparation</a:t>
            </a:r>
            <a:endParaRPr lang="en-US" dirty="0"/>
          </a:p>
        </p:txBody>
      </p:sp>
      <p:sp>
        <p:nvSpPr>
          <p:cNvPr id="7" name="TextBox 6">
            <a:extLst>
              <a:ext uri="{FF2B5EF4-FFF2-40B4-BE49-F238E27FC236}">
                <a16:creationId xmlns:a16="http://schemas.microsoft.com/office/drawing/2014/main" id="{C92F2FAA-1303-F945-9444-6BF2DBDC318C}"/>
              </a:ext>
            </a:extLst>
          </p:cNvPr>
          <p:cNvSpPr txBox="1"/>
          <p:nvPr/>
        </p:nvSpPr>
        <p:spPr>
          <a:xfrm>
            <a:off x="3178167" y="2511030"/>
            <a:ext cx="10976730" cy="2031325"/>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457200" indent="-457200" algn="l">
              <a:lnSpc>
                <a:spcPct val="150000"/>
              </a:lnSpc>
              <a:buClr>
                <a:srgbClr val="307ED6"/>
              </a:buClr>
              <a:buFont typeface="Arial" panose="020B0604020202020204" pitchFamily="34" charset="0"/>
              <a:buChar char="•"/>
            </a:pPr>
            <a:r>
              <a:rPr lang="en-US" sz="2800" dirty="0" smtClean="0"/>
              <a:t>Good </a:t>
            </a:r>
            <a:r>
              <a:rPr lang="en-US" sz="2800" dirty="0"/>
              <a:t>single cell suspension. No </a:t>
            </a:r>
            <a:r>
              <a:rPr lang="en-US" sz="2800" dirty="0" smtClean="0"/>
              <a:t>clumps and minimal debris.</a:t>
            </a:r>
            <a:endParaRPr lang="en-US" sz="2800" dirty="0"/>
          </a:p>
          <a:p>
            <a:pPr marL="457200" lvl="1" indent="-457200" algn="l">
              <a:lnSpc>
                <a:spcPct val="150000"/>
              </a:lnSpc>
              <a:buClr>
                <a:srgbClr val="307ED6"/>
              </a:buClr>
              <a:buFont typeface="Arial" panose="020B0604020202020204" pitchFamily="34" charset="0"/>
              <a:buChar char="•"/>
            </a:pPr>
            <a:r>
              <a:rPr lang="en-US" sz="2800" dirty="0" smtClean="0"/>
              <a:t>More </a:t>
            </a:r>
            <a:r>
              <a:rPr lang="en-US" sz="2800" dirty="0"/>
              <a:t>than 90% viability is ideal.</a:t>
            </a:r>
          </a:p>
          <a:p>
            <a:pPr marL="457200" lvl="1" indent="-457200" algn="l">
              <a:lnSpc>
                <a:spcPct val="150000"/>
              </a:lnSpc>
              <a:buClr>
                <a:srgbClr val="307ED6"/>
              </a:buClr>
              <a:buFont typeface="Arial" panose="020B0604020202020204" pitchFamily="34" charset="0"/>
              <a:buChar char="•"/>
            </a:pPr>
            <a:r>
              <a:rPr lang="en-US" sz="2800" dirty="0"/>
              <a:t>Cell membrane integrity is required until they are encapsulated.</a:t>
            </a:r>
          </a:p>
        </p:txBody>
      </p:sp>
      <p:grpSp>
        <p:nvGrpSpPr>
          <p:cNvPr id="8" name="Group 7">
            <a:extLst>
              <a:ext uri="{FF2B5EF4-FFF2-40B4-BE49-F238E27FC236}">
                <a16:creationId xmlns:a16="http://schemas.microsoft.com/office/drawing/2014/main" id="{7A77BFED-F1BF-6646-A4CA-01A9557214C2}"/>
              </a:ext>
            </a:extLst>
          </p:cNvPr>
          <p:cNvGrpSpPr/>
          <p:nvPr/>
        </p:nvGrpSpPr>
        <p:grpSpPr>
          <a:xfrm>
            <a:off x="3192127" y="4570046"/>
            <a:ext cx="10955059" cy="1561268"/>
            <a:chOff x="1369498" y="2029542"/>
            <a:chExt cx="9160394" cy="1784158"/>
          </a:xfrm>
        </p:grpSpPr>
        <p:sp>
          <p:nvSpPr>
            <p:cNvPr id="9" name="Oval 8">
              <a:extLst>
                <a:ext uri="{FF2B5EF4-FFF2-40B4-BE49-F238E27FC236}">
                  <a16:creationId xmlns:a16="http://schemas.microsoft.com/office/drawing/2014/main" id="{02CBADB5-B537-C042-8044-A3F31D466DD1}"/>
                </a:ext>
              </a:extLst>
            </p:cNvPr>
            <p:cNvSpPr/>
            <p:nvPr/>
          </p:nvSpPr>
          <p:spPr>
            <a:xfrm>
              <a:off x="1558441" y="2029542"/>
              <a:ext cx="3842238" cy="1313719"/>
            </a:xfrm>
            <a:prstGeom prst="ellipse">
              <a:avLst/>
            </a:prstGeom>
            <a:solidFill>
              <a:schemeClr val="accent6">
                <a:lumMod val="40000"/>
                <a:lumOff val="60000"/>
              </a:schemeClr>
            </a:solidFill>
            <a:ln>
              <a:solidFill>
                <a:srgbClr val="000000">
                  <a:alpha val="0"/>
                </a:srgbClr>
              </a:solid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CA56D2B-76CE-ED41-B804-8FE9A7ECADB3}"/>
                </a:ext>
              </a:extLst>
            </p:cNvPr>
            <p:cNvGrpSpPr/>
            <p:nvPr/>
          </p:nvGrpSpPr>
          <p:grpSpPr>
            <a:xfrm>
              <a:off x="1710841" y="2660755"/>
              <a:ext cx="3411415" cy="500070"/>
              <a:chOff x="1453662" y="2989379"/>
              <a:chExt cx="3411415" cy="500070"/>
            </a:xfrm>
          </p:grpSpPr>
          <p:cxnSp>
            <p:nvCxnSpPr>
              <p:cNvPr id="40" name="Straight Connector 39">
                <a:extLst>
                  <a:ext uri="{FF2B5EF4-FFF2-40B4-BE49-F238E27FC236}">
                    <a16:creationId xmlns:a16="http://schemas.microsoft.com/office/drawing/2014/main" id="{7AFF3499-AAFD-6F4E-BEA5-C915528175AB}"/>
                  </a:ext>
                </a:extLst>
              </p:cNvPr>
              <p:cNvCxnSpPr>
                <a:cxnSpLocks/>
              </p:cNvCxnSpPr>
              <p:nvPr/>
            </p:nvCxnSpPr>
            <p:spPr>
              <a:xfrm>
                <a:off x="1453662" y="2989385"/>
                <a:ext cx="0" cy="5000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405B73-3FB4-0B4A-A4F4-0A0D2A5C21CB}"/>
                  </a:ext>
                </a:extLst>
              </p:cNvPr>
              <p:cNvCxnSpPr/>
              <p:nvPr/>
            </p:nvCxnSpPr>
            <p:spPr>
              <a:xfrm>
                <a:off x="1453662" y="3489449"/>
                <a:ext cx="34114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5D6E8E-6E61-5B49-8140-36309AE73283}"/>
                  </a:ext>
                </a:extLst>
              </p:cNvPr>
              <p:cNvCxnSpPr>
                <a:cxnSpLocks/>
              </p:cNvCxnSpPr>
              <p:nvPr/>
            </p:nvCxnSpPr>
            <p:spPr>
              <a:xfrm>
                <a:off x="4865077" y="2989385"/>
                <a:ext cx="0" cy="5000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A8269F-E4AD-6F4B-A425-D74E7D14C7BA}"/>
                  </a:ext>
                </a:extLst>
              </p:cNvPr>
              <p:cNvCxnSpPr/>
              <p:nvPr/>
            </p:nvCxnSpPr>
            <p:spPr>
              <a:xfrm>
                <a:off x="1617785" y="2989383"/>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B89F21-F5DD-CA43-8454-2F9DDFCFDEE8}"/>
                  </a:ext>
                </a:extLst>
              </p:cNvPr>
              <p:cNvCxnSpPr/>
              <p:nvPr/>
            </p:nvCxnSpPr>
            <p:spPr>
              <a:xfrm>
                <a:off x="2086708" y="3001107"/>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004230-7D33-5D48-9714-A49C984CE2F2}"/>
                  </a:ext>
                </a:extLst>
              </p:cNvPr>
              <p:cNvCxnSpPr>
                <a:cxnSpLocks/>
              </p:cNvCxnSpPr>
              <p:nvPr/>
            </p:nvCxnSpPr>
            <p:spPr>
              <a:xfrm>
                <a:off x="4220308" y="2989385"/>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543F28-C0A8-3243-95D2-7DB61DB31EBF}"/>
                  </a:ext>
                </a:extLst>
              </p:cNvPr>
              <p:cNvCxnSpPr/>
              <p:nvPr/>
            </p:nvCxnSpPr>
            <p:spPr>
              <a:xfrm>
                <a:off x="4706383" y="2989385"/>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9513AB-ADBE-314F-A255-BCD2A51CF9BB}"/>
                  </a:ext>
                </a:extLst>
              </p:cNvPr>
              <p:cNvCxnSpPr/>
              <p:nvPr/>
            </p:nvCxnSpPr>
            <p:spPr>
              <a:xfrm>
                <a:off x="2250831" y="3006967"/>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B6C324-ABDB-0641-A209-32C0E188F607}"/>
                  </a:ext>
                </a:extLst>
              </p:cNvPr>
              <p:cNvCxnSpPr/>
              <p:nvPr/>
            </p:nvCxnSpPr>
            <p:spPr>
              <a:xfrm>
                <a:off x="4056185" y="2989384"/>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432BC8-CBC4-A544-9296-39ECF76DC755}"/>
                  </a:ext>
                </a:extLst>
              </p:cNvPr>
              <p:cNvCxnSpPr/>
              <p:nvPr/>
            </p:nvCxnSpPr>
            <p:spPr>
              <a:xfrm>
                <a:off x="2708031" y="3006967"/>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619F05-83F8-924D-A551-79CBA51207B1}"/>
                  </a:ext>
                </a:extLst>
              </p:cNvPr>
              <p:cNvCxnSpPr/>
              <p:nvPr/>
            </p:nvCxnSpPr>
            <p:spPr>
              <a:xfrm>
                <a:off x="2872154" y="2995244"/>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12A7B7-F569-E941-8A22-37A6DDDED2D6}"/>
                  </a:ext>
                </a:extLst>
              </p:cNvPr>
              <p:cNvCxnSpPr/>
              <p:nvPr/>
            </p:nvCxnSpPr>
            <p:spPr>
              <a:xfrm>
                <a:off x="3376246" y="2995241"/>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3E7A96-AA7B-6D4D-8E32-5D72CD3943ED}"/>
                  </a:ext>
                </a:extLst>
              </p:cNvPr>
              <p:cNvCxnSpPr/>
              <p:nvPr/>
            </p:nvCxnSpPr>
            <p:spPr>
              <a:xfrm>
                <a:off x="3540369" y="2989383"/>
                <a:ext cx="0" cy="363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4E6E1A4-6330-8A48-A77D-8BD872786006}"/>
                  </a:ext>
                </a:extLst>
              </p:cNvPr>
              <p:cNvCxnSpPr/>
              <p:nvPr/>
            </p:nvCxnSpPr>
            <p:spPr>
              <a:xfrm>
                <a:off x="1453662" y="2989383"/>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4ECB04-3B72-1843-B014-915922E6FEB4}"/>
                  </a:ext>
                </a:extLst>
              </p:cNvPr>
              <p:cNvCxnSpPr/>
              <p:nvPr/>
            </p:nvCxnSpPr>
            <p:spPr>
              <a:xfrm>
                <a:off x="2086708" y="3006965"/>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E66E26-D721-A349-818B-1AAA762CE165}"/>
                  </a:ext>
                </a:extLst>
              </p:cNvPr>
              <p:cNvCxnSpPr>
                <a:cxnSpLocks/>
              </p:cNvCxnSpPr>
              <p:nvPr/>
            </p:nvCxnSpPr>
            <p:spPr>
              <a:xfrm>
                <a:off x="2708031" y="2989383"/>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273C12-6113-0F4E-8420-CA9AC767B41E}"/>
                  </a:ext>
                </a:extLst>
              </p:cNvPr>
              <p:cNvCxnSpPr/>
              <p:nvPr/>
            </p:nvCxnSpPr>
            <p:spPr>
              <a:xfrm>
                <a:off x="3376246" y="2989383"/>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30C6994-5361-594D-BC7D-69F2AC0EC938}"/>
                  </a:ext>
                </a:extLst>
              </p:cNvPr>
              <p:cNvCxnSpPr/>
              <p:nvPr/>
            </p:nvCxnSpPr>
            <p:spPr>
              <a:xfrm>
                <a:off x="4056185" y="2989381"/>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2FEA055-830C-5F4F-8507-23AD724E190D}"/>
                  </a:ext>
                </a:extLst>
              </p:cNvPr>
              <p:cNvCxnSpPr/>
              <p:nvPr/>
            </p:nvCxnSpPr>
            <p:spPr>
              <a:xfrm>
                <a:off x="4700954" y="2989379"/>
                <a:ext cx="1641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97281E-CEAB-2E43-8D3F-560B16652C3B}"/>
                  </a:ext>
                </a:extLst>
              </p:cNvPr>
              <p:cNvCxnSpPr/>
              <p:nvPr/>
            </p:nvCxnSpPr>
            <p:spPr>
              <a:xfrm>
                <a:off x="1617785" y="3352798"/>
                <a:ext cx="4689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D2F6B9B-B808-D143-9ECA-8F5966D2E9AC}"/>
                  </a:ext>
                </a:extLst>
              </p:cNvPr>
              <p:cNvCxnSpPr/>
              <p:nvPr/>
            </p:nvCxnSpPr>
            <p:spPr>
              <a:xfrm>
                <a:off x="2250831" y="3364522"/>
                <a:ext cx="4689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5871BC-82BF-274A-8DB7-9B0C5D1C3C2D}"/>
                  </a:ext>
                </a:extLst>
              </p:cNvPr>
              <p:cNvCxnSpPr>
                <a:cxnSpLocks/>
              </p:cNvCxnSpPr>
              <p:nvPr/>
            </p:nvCxnSpPr>
            <p:spPr>
              <a:xfrm>
                <a:off x="2872154" y="3364522"/>
                <a:ext cx="5040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DA8F998-5844-E448-A39C-7ED107A17B4C}"/>
                  </a:ext>
                </a:extLst>
              </p:cNvPr>
              <p:cNvCxnSpPr>
                <a:cxnSpLocks/>
              </p:cNvCxnSpPr>
              <p:nvPr/>
            </p:nvCxnSpPr>
            <p:spPr>
              <a:xfrm>
                <a:off x="3540369" y="3352798"/>
                <a:ext cx="5212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6CD8132-554A-7A4A-8BF3-F4D775612863}"/>
                  </a:ext>
                </a:extLst>
              </p:cNvPr>
              <p:cNvCxnSpPr/>
              <p:nvPr/>
            </p:nvCxnSpPr>
            <p:spPr>
              <a:xfrm>
                <a:off x="4232031" y="3352798"/>
                <a:ext cx="4689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75EA623E-8A21-DA4A-8381-CD7E8CC438CD}"/>
                </a:ext>
              </a:extLst>
            </p:cNvPr>
            <p:cNvSpPr/>
            <p:nvPr/>
          </p:nvSpPr>
          <p:spPr>
            <a:xfrm>
              <a:off x="3445852" y="2883496"/>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3026B89-0070-D042-A6F2-E1EC88099247}"/>
                </a:ext>
              </a:extLst>
            </p:cNvPr>
            <p:cNvSpPr/>
            <p:nvPr/>
          </p:nvSpPr>
          <p:spPr>
            <a:xfrm>
              <a:off x="4137513" y="2883496"/>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5F04DE-4A4A-AC4C-9753-5B29878D9E0D}"/>
                </a:ext>
              </a:extLst>
            </p:cNvPr>
            <p:cNvSpPr/>
            <p:nvPr/>
          </p:nvSpPr>
          <p:spPr>
            <a:xfrm>
              <a:off x="4770559" y="2883496"/>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ABCF46F-AD8F-994E-9C18-F15070CA8EE9}"/>
                </a:ext>
              </a:extLst>
            </p:cNvPr>
            <p:cNvSpPr/>
            <p:nvPr/>
          </p:nvSpPr>
          <p:spPr>
            <a:xfrm>
              <a:off x="2801083" y="2871773"/>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A85601-48DF-664D-B231-B1B7F122309E}"/>
                </a:ext>
              </a:extLst>
            </p:cNvPr>
            <p:cNvSpPr/>
            <p:nvPr/>
          </p:nvSpPr>
          <p:spPr>
            <a:xfrm>
              <a:off x="2179762" y="2860049"/>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4030BA3-4438-9443-BFB1-6E2D09C39322}"/>
                </a:ext>
              </a:extLst>
            </p:cNvPr>
            <p:cNvGrpSpPr/>
            <p:nvPr/>
          </p:nvGrpSpPr>
          <p:grpSpPr>
            <a:xfrm>
              <a:off x="1898403" y="2586330"/>
              <a:ext cx="328246" cy="351692"/>
              <a:chOff x="2872154" y="4932485"/>
              <a:chExt cx="328246" cy="351692"/>
            </a:xfrm>
          </p:grpSpPr>
          <p:sp>
            <p:nvSpPr>
              <p:cNvPr id="38" name="Oval 37">
                <a:extLst>
                  <a:ext uri="{FF2B5EF4-FFF2-40B4-BE49-F238E27FC236}">
                    <a16:creationId xmlns:a16="http://schemas.microsoft.com/office/drawing/2014/main" id="{104D81A8-7BAA-9B48-A051-3ADE35DF82FA}"/>
                  </a:ext>
                </a:extLst>
              </p:cNvPr>
              <p:cNvSpPr/>
              <p:nvPr/>
            </p:nvSpPr>
            <p:spPr>
              <a:xfrm>
                <a:off x="2872154" y="4932485"/>
                <a:ext cx="328246" cy="351692"/>
              </a:xfrm>
              <a:prstGeom prst="ellipse">
                <a:avLst/>
              </a:prstGeom>
              <a:solidFill>
                <a:schemeClr val="accent6">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5F4485F-1632-EF41-8278-6F0FE56B64B7}"/>
                  </a:ext>
                </a:extLst>
              </p:cNvPr>
              <p:cNvSpPr/>
              <p:nvPr/>
            </p:nvSpPr>
            <p:spPr>
              <a:xfrm>
                <a:off x="2931835" y="4997916"/>
                <a:ext cx="201423" cy="212651"/>
              </a:xfrm>
              <a:prstGeom prst="ellipse">
                <a:avLst/>
              </a:prstGeom>
              <a:solidFill>
                <a:schemeClr val="accent6">
                  <a:lumMod val="40000"/>
                  <a:lumOff val="6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6D4B537-C781-CD41-B7BC-875465DDB5A6}"/>
                </a:ext>
              </a:extLst>
            </p:cNvPr>
            <p:cNvGrpSpPr/>
            <p:nvPr/>
          </p:nvGrpSpPr>
          <p:grpSpPr>
            <a:xfrm>
              <a:off x="3844440" y="2590420"/>
              <a:ext cx="328246" cy="351692"/>
              <a:chOff x="2872154" y="4932485"/>
              <a:chExt cx="328246" cy="351692"/>
            </a:xfrm>
          </p:grpSpPr>
          <p:sp>
            <p:nvSpPr>
              <p:cNvPr id="36" name="Oval 35">
                <a:extLst>
                  <a:ext uri="{FF2B5EF4-FFF2-40B4-BE49-F238E27FC236}">
                    <a16:creationId xmlns:a16="http://schemas.microsoft.com/office/drawing/2014/main" id="{49E49B9F-4C8E-6F4A-BFF8-450F363EE81F}"/>
                  </a:ext>
                </a:extLst>
              </p:cNvPr>
              <p:cNvSpPr/>
              <p:nvPr/>
            </p:nvSpPr>
            <p:spPr>
              <a:xfrm>
                <a:off x="2872154" y="4932485"/>
                <a:ext cx="328246" cy="351692"/>
              </a:xfrm>
              <a:prstGeom prst="ellipse">
                <a:avLst/>
              </a:prstGeom>
              <a:solidFill>
                <a:schemeClr val="accent6">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592CC49-378A-DA4E-B6E3-FDF9970DC4C3}"/>
                  </a:ext>
                </a:extLst>
              </p:cNvPr>
              <p:cNvSpPr/>
              <p:nvPr/>
            </p:nvSpPr>
            <p:spPr>
              <a:xfrm>
                <a:off x="2931835" y="4997916"/>
                <a:ext cx="201423" cy="212651"/>
              </a:xfrm>
              <a:prstGeom prst="ellipse">
                <a:avLst/>
              </a:prstGeom>
              <a:solidFill>
                <a:schemeClr val="accent6">
                  <a:lumMod val="40000"/>
                  <a:lumOff val="6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1C9312EE-E6C4-D74D-8A1D-34496BCAD60B}"/>
                </a:ext>
              </a:extLst>
            </p:cNvPr>
            <p:cNvCxnSpPr/>
            <p:nvPr/>
          </p:nvCxnSpPr>
          <p:spPr>
            <a:xfrm>
              <a:off x="6543679" y="2672483"/>
              <a:ext cx="398621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223EB0-6212-494D-9D8C-0E4A564E6744}"/>
                </a:ext>
              </a:extLst>
            </p:cNvPr>
            <p:cNvCxnSpPr/>
            <p:nvPr/>
          </p:nvCxnSpPr>
          <p:spPr>
            <a:xfrm>
              <a:off x="6543678" y="3189401"/>
              <a:ext cx="398621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B0F27BFA-A163-2A4E-BA7D-C27CD36178D7}"/>
                </a:ext>
              </a:extLst>
            </p:cNvPr>
            <p:cNvSpPr/>
            <p:nvPr/>
          </p:nvSpPr>
          <p:spPr>
            <a:xfrm>
              <a:off x="6634534" y="2728898"/>
              <a:ext cx="759068" cy="431927"/>
            </a:xfrm>
            <a:prstGeom prst="roundRect">
              <a:avLst/>
            </a:prstGeom>
            <a:solidFill>
              <a:schemeClr val="accent6">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D03D20C5-1433-4540-B7D9-234BCF362A44}"/>
                </a:ext>
              </a:extLst>
            </p:cNvPr>
            <p:cNvSpPr/>
            <p:nvPr/>
          </p:nvSpPr>
          <p:spPr>
            <a:xfrm>
              <a:off x="7632027" y="2707835"/>
              <a:ext cx="759068" cy="431927"/>
            </a:xfrm>
            <a:prstGeom prst="roundRect">
              <a:avLst/>
            </a:prstGeom>
            <a:solidFill>
              <a:schemeClr val="accent6">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404CC8B2-6478-9E42-84F0-21DC0D5F645B}"/>
                </a:ext>
              </a:extLst>
            </p:cNvPr>
            <p:cNvSpPr/>
            <p:nvPr/>
          </p:nvSpPr>
          <p:spPr>
            <a:xfrm>
              <a:off x="8629521" y="2707836"/>
              <a:ext cx="759068" cy="431927"/>
            </a:xfrm>
            <a:prstGeom prst="roundRect">
              <a:avLst/>
            </a:prstGeom>
            <a:solidFill>
              <a:schemeClr val="accent6">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3FEABD70-9DCC-F049-977C-96BD14C127B4}"/>
                </a:ext>
              </a:extLst>
            </p:cNvPr>
            <p:cNvSpPr/>
            <p:nvPr/>
          </p:nvSpPr>
          <p:spPr>
            <a:xfrm>
              <a:off x="9633237" y="2707836"/>
              <a:ext cx="759068" cy="431927"/>
            </a:xfrm>
            <a:prstGeom prst="roundRect">
              <a:avLst/>
            </a:prstGeom>
            <a:solidFill>
              <a:schemeClr val="accent6">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4F05324-6BBD-B048-BB8E-26266B07C233}"/>
                </a:ext>
              </a:extLst>
            </p:cNvPr>
            <p:cNvSpPr/>
            <p:nvPr/>
          </p:nvSpPr>
          <p:spPr>
            <a:xfrm>
              <a:off x="7192478" y="2969958"/>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BCF8A7D-B78B-3148-B3C8-B5E5BCE2E772}"/>
                </a:ext>
              </a:extLst>
            </p:cNvPr>
            <p:cNvSpPr/>
            <p:nvPr/>
          </p:nvSpPr>
          <p:spPr>
            <a:xfrm>
              <a:off x="8173552" y="2979478"/>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59D8E4-E960-8746-BF99-7B824EBFDB66}"/>
                </a:ext>
              </a:extLst>
            </p:cNvPr>
            <p:cNvSpPr/>
            <p:nvPr/>
          </p:nvSpPr>
          <p:spPr>
            <a:xfrm>
              <a:off x="9183208" y="2974710"/>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B9C9C-2117-584F-B8AF-F5AB47F842A2}"/>
                </a:ext>
              </a:extLst>
            </p:cNvPr>
            <p:cNvSpPr/>
            <p:nvPr/>
          </p:nvSpPr>
          <p:spPr>
            <a:xfrm>
              <a:off x="10192872" y="2969942"/>
              <a:ext cx="140681" cy="140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E503511-B827-304D-BD55-EC0668D8FAC3}"/>
                </a:ext>
              </a:extLst>
            </p:cNvPr>
            <p:cNvGrpSpPr/>
            <p:nvPr/>
          </p:nvGrpSpPr>
          <p:grpSpPr>
            <a:xfrm>
              <a:off x="6737108" y="2753261"/>
              <a:ext cx="328246" cy="351692"/>
              <a:chOff x="2872154" y="4932485"/>
              <a:chExt cx="328246" cy="351692"/>
            </a:xfrm>
          </p:grpSpPr>
          <p:sp>
            <p:nvSpPr>
              <p:cNvPr id="34" name="Oval 33">
                <a:extLst>
                  <a:ext uri="{FF2B5EF4-FFF2-40B4-BE49-F238E27FC236}">
                    <a16:creationId xmlns:a16="http://schemas.microsoft.com/office/drawing/2014/main" id="{B8BA232A-C370-CE4E-BA53-8D7EA63F3727}"/>
                  </a:ext>
                </a:extLst>
              </p:cNvPr>
              <p:cNvSpPr/>
              <p:nvPr/>
            </p:nvSpPr>
            <p:spPr>
              <a:xfrm>
                <a:off x="2872154" y="4932485"/>
                <a:ext cx="328246" cy="351692"/>
              </a:xfrm>
              <a:prstGeom prst="ellipse">
                <a:avLst/>
              </a:prstGeom>
              <a:solidFill>
                <a:schemeClr val="accent6">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32F3D32-2411-EB4C-9045-267C48EBB3F9}"/>
                  </a:ext>
                </a:extLst>
              </p:cNvPr>
              <p:cNvSpPr/>
              <p:nvPr/>
            </p:nvSpPr>
            <p:spPr>
              <a:xfrm>
                <a:off x="2931835" y="4997916"/>
                <a:ext cx="201423" cy="212651"/>
              </a:xfrm>
              <a:prstGeom prst="ellipse">
                <a:avLst/>
              </a:prstGeom>
              <a:solidFill>
                <a:schemeClr val="accent6">
                  <a:lumMod val="40000"/>
                  <a:lumOff val="6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542137B-DE0A-124E-BD96-6CF8FD7F4F1D}"/>
                </a:ext>
              </a:extLst>
            </p:cNvPr>
            <p:cNvGrpSpPr/>
            <p:nvPr/>
          </p:nvGrpSpPr>
          <p:grpSpPr>
            <a:xfrm>
              <a:off x="8744397" y="2747952"/>
              <a:ext cx="328246" cy="351692"/>
              <a:chOff x="2872154" y="4932485"/>
              <a:chExt cx="328246" cy="351692"/>
            </a:xfrm>
          </p:grpSpPr>
          <p:sp>
            <p:nvSpPr>
              <p:cNvPr id="32" name="Oval 31">
                <a:extLst>
                  <a:ext uri="{FF2B5EF4-FFF2-40B4-BE49-F238E27FC236}">
                    <a16:creationId xmlns:a16="http://schemas.microsoft.com/office/drawing/2014/main" id="{7D15A9DD-95E7-BB47-8610-5DF2299F9082}"/>
                  </a:ext>
                </a:extLst>
              </p:cNvPr>
              <p:cNvSpPr/>
              <p:nvPr/>
            </p:nvSpPr>
            <p:spPr>
              <a:xfrm>
                <a:off x="2872154" y="4932485"/>
                <a:ext cx="328246" cy="351692"/>
              </a:xfrm>
              <a:prstGeom prst="ellipse">
                <a:avLst/>
              </a:prstGeom>
              <a:solidFill>
                <a:schemeClr val="accent6">
                  <a:lumMod val="60000"/>
                  <a:lumOff val="4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443545C-EC60-404B-B974-D13955A20F71}"/>
                  </a:ext>
                </a:extLst>
              </p:cNvPr>
              <p:cNvSpPr/>
              <p:nvPr/>
            </p:nvSpPr>
            <p:spPr>
              <a:xfrm>
                <a:off x="2931835" y="4997916"/>
                <a:ext cx="201423" cy="212651"/>
              </a:xfrm>
              <a:prstGeom prst="ellipse">
                <a:avLst/>
              </a:prstGeom>
              <a:solidFill>
                <a:schemeClr val="accent6">
                  <a:lumMod val="40000"/>
                  <a:lumOff val="6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F07DCA3F-1447-5048-93CC-F7E5AD930EE1}"/>
                </a:ext>
              </a:extLst>
            </p:cNvPr>
            <p:cNvSpPr txBox="1"/>
            <p:nvPr/>
          </p:nvSpPr>
          <p:spPr>
            <a:xfrm>
              <a:off x="1369498" y="3286056"/>
              <a:ext cx="4280159" cy="527573"/>
            </a:xfrm>
            <a:prstGeom prst="rect">
              <a:avLst/>
            </a:prstGeom>
            <a:noFill/>
          </p:spPr>
          <p:txBody>
            <a:bodyPr wrap="none" rtlCol="0">
              <a:spAutoFit/>
            </a:bodyPr>
            <a:lstStyle/>
            <a:p>
              <a:r>
                <a:rPr lang="en-US" sz="2400" dirty="0" err="1"/>
                <a:t>Nanowell</a:t>
              </a:r>
              <a:r>
                <a:rPr lang="en-US" sz="2400" dirty="0"/>
                <a:t>-based barcoding platform </a:t>
              </a:r>
            </a:p>
          </p:txBody>
        </p:sp>
        <p:sp>
          <p:nvSpPr>
            <p:cNvPr id="31" name="TextBox 30">
              <a:extLst>
                <a:ext uri="{FF2B5EF4-FFF2-40B4-BE49-F238E27FC236}">
                  <a16:creationId xmlns:a16="http://schemas.microsoft.com/office/drawing/2014/main" id="{0DE78F85-55D3-7942-A471-ACB638098289}"/>
                </a:ext>
              </a:extLst>
            </p:cNvPr>
            <p:cNvSpPr txBox="1"/>
            <p:nvPr/>
          </p:nvSpPr>
          <p:spPr>
            <a:xfrm>
              <a:off x="6489857" y="3286127"/>
              <a:ext cx="3978569" cy="527573"/>
            </a:xfrm>
            <a:prstGeom prst="rect">
              <a:avLst/>
            </a:prstGeom>
            <a:noFill/>
          </p:spPr>
          <p:txBody>
            <a:bodyPr wrap="none" rtlCol="0">
              <a:spAutoFit/>
            </a:bodyPr>
            <a:lstStyle/>
            <a:p>
              <a:r>
                <a:rPr lang="en-US" sz="2400" dirty="0"/>
                <a:t>Droplet-based barcoding platform</a:t>
              </a:r>
            </a:p>
          </p:txBody>
        </p:sp>
      </p:grpSp>
      <p:grpSp>
        <p:nvGrpSpPr>
          <p:cNvPr id="65" name="Group 64">
            <a:extLst>
              <a:ext uri="{FF2B5EF4-FFF2-40B4-BE49-F238E27FC236}">
                <a16:creationId xmlns:a16="http://schemas.microsoft.com/office/drawing/2014/main" id="{59AFBB2A-AD0D-7044-8DE2-6AC255B068AF}"/>
              </a:ext>
            </a:extLst>
          </p:cNvPr>
          <p:cNvGrpSpPr/>
          <p:nvPr/>
        </p:nvGrpSpPr>
        <p:grpSpPr>
          <a:xfrm>
            <a:off x="3398054" y="6411716"/>
            <a:ext cx="10495863" cy="3038070"/>
            <a:chOff x="929375" y="3907375"/>
            <a:chExt cx="10495863" cy="3038070"/>
          </a:xfrm>
        </p:grpSpPr>
        <p:grpSp>
          <p:nvGrpSpPr>
            <p:cNvPr id="67" name="Group 66">
              <a:extLst>
                <a:ext uri="{FF2B5EF4-FFF2-40B4-BE49-F238E27FC236}">
                  <a16:creationId xmlns:a16="http://schemas.microsoft.com/office/drawing/2014/main" id="{C45E2A79-C448-4E4E-BA52-0851C19D26E6}"/>
                </a:ext>
              </a:extLst>
            </p:cNvPr>
            <p:cNvGrpSpPr/>
            <p:nvPr/>
          </p:nvGrpSpPr>
          <p:grpSpPr>
            <a:xfrm>
              <a:off x="929375" y="3907375"/>
              <a:ext cx="10495863" cy="2593777"/>
              <a:chOff x="870763" y="2053544"/>
              <a:chExt cx="10495863" cy="2593777"/>
            </a:xfrm>
          </p:grpSpPr>
          <p:pic>
            <p:nvPicPr>
              <p:cNvPr id="70" name="pasted-image.png">
                <a:extLst>
                  <a:ext uri="{FF2B5EF4-FFF2-40B4-BE49-F238E27FC236}">
                    <a16:creationId xmlns:a16="http://schemas.microsoft.com/office/drawing/2014/main" id="{41CD3F58-9C11-AD46-9E98-95F29F1EFB74}"/>
                  </a:ext>
                </a:extLst>
              </p:cNvPr>
              <p:cNvPicPr>
                <a:picLocks noChangeAspect="1"/>
              </p:cNvPicPr>
              <p:nvPr/>
            </p:nvPicPr>
            <p:blipFill>
              <a:blip r:embed="rId3">
                <a:extLst/>
              </a:blip>
              <a:stretch>
                <a:fillRect/>
              </a:stretch>
            </p:blipFill>
            <p:spPr>
              <a:xfrm>
                <a:off x="1024652" y="2053544"/>
                <a:ext cx="3200400" cy="2286000"/>
              </a:xfrm>
              <a:prstGeom prst="rect">
                <a:avLst/>
              </a:prstGeom>
              <a:ln w="12700">
                <a:miter lim="400000"/>
              </a:ln>
            </p:spPr>
          </p:pic>
          <p:pic>
            <p:nvPicPr>
              <p:cNvPr id="71" name="Picture 70">
                <a:extLst>
                  <a:ext uri="{FF2B5EF4-FFF2-40B4-BE49-F238E27FC236}">
                    <a16:creationId xmlns:a16="http://schemas.microsoft.com/office/drawing/2014/main" id="{2DB4BE57-D187-694E-AA9A-6F7BA8BE8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1597" y="2053544"/>
                <a:ext cx="3348806" cy="2286000"/>
              </a:xfrm>
              <a:prstGeom prst="rect">
                <a:avLst/>
              </a:prstGeom>
            </p:spPr>
          </p:pic>
          <p:pic>
            <p:nvPicPr>
              <p:cNvPr id="72" name="pasted-image.png">
                <a:extLst>
                  <a:ext uri="{FF2B5EF4-FFF2-40B4-BE49-F238E27FC236}">
                    <a16:creationId xmlns:a16="http://schemas.microsoft.com/office/drawing/2014/main" id="{9C5491C4-D1D1-EB4E-BAA5-58CAB109F29A}"/>
                  </a:ext>
                </a:extLst>
              </p:cNvPr>
              <p:cNvPicPr>
                <a:picLocks noChangeAspect="1"/>
              </p:cNvPicPr>
              <p:nvPr/>
            </p:nvPicPr>
            <p:blipFill>
              <a:blip r:embed="rId5">
                <a:extLst/>
              </a:blip>
              <a:stretch>
                <a:fillRect/>
              </a:stretch>
            </p:blipFill>
            <p:spPr>
              <a:xfrm>
                <a:off x="8166226" y="2053544"/>
                <a:ext cx="3200400" cy="2286000"/>
              </a:xfrm>
              <a:prstGeom prst="rect">
                <a:avLst/>
              </a:prstGeom>
              <a:ln w="12700">
                <a:miter lim="400000"/>
              </a:ln>
            </p:spPr>
          </p:pic>
          <p:sp>
            <p:nvSpPr>
              <p:cNvPr id="73" name="TextBox 72">
                <a:extLst>
                  <a:ext uri="{FF2B5EF4-FFF2-40B4-BE49-F238E27FC236}">
                    <a16:creationId xmlns:a16="http://schemas.microsoft.com/office/drawing/2014/main" id="{713ACE8E-7BF5-3841-B476-E507A9E9454A}"/>
                  </a:ext>
                </a:extLst>
              </p:cNvPr>
              <p:cNvSpPr txBox="1"/>
              <p:nvPr/>
            </p:nvSpPr>
            <p:spPr>
              <a:xfrm rot="16200000">
                <a:off x="210999" y="3042655"/>
                <a:ext cx="1627305" cy="307777"/>
              </a:xfrm>
              <a:prstGeom prst="rect">
                <a:avLst/>
              </a:prstGeom>
              <a:noFill/>
            </p:spPr>
            <p:txBody>
              <a:bodyPr wrap="none" rtlCol="0">
                <a:spAutoFit/>
              </a:bodyPr>
              <a:lstStyle/>
              <a:p>
                <a:r>
                  <a:rPr lang="en-US" sz="1400" dirty="0"/>
                  <a:t>% of cell population</a:t>
                </a:r>
              </a:p>
            </p:txBody>
          </p:sp>
          <p:sp>
            <p:nvSpPr>
              <p:cNvPr id="74" name="TextBox 73">
                <a:extLst>
                  <a:ext uri="{FF2B5EF4-FFF2-40B4-BE49-F238E27FC236}">
                    <a16:creationId xmlns:a16="http://schemas.microsoft.com/office/drawing/2014/main" id="{3A06C43F-80F8-7F4E-9276-52C5A3942D85}"/>
                  </a:ext>
                </a:extLst>
              </p:cNvPr>
              <p:cNvSpPr txBox="1"/>
              <p:nvPr/>
            </p:nvSpPr>
            <p:spPr>
              <a:xfrm>
                <a:off x="1949229" y="4339544"/>
                <a:ext cx="1612108" cy="307777"/>
              </a:xfrm>
              <a:prstGeom prst="rect">
                <a:avLst/>
              </a:prstGeom>
              <a:noFill/>
            </p:spPr>
            <p:txBody>
              <a:bodyPr wrap="none" rtlCol="0">
                <a:spAutoFit/>
              </a:bodyPr>
              <a:lstStyle/>
              <a:p>
                <a:r>
                  <a:rPr lang="en-US" sz="1400" dirty="0"/>
                  <a:t>Reads/ cell barcode</a:t>
                </a:r>
              </a:p>
            </p:txBody>
          </p:sp>
          <p:sp>
            <p:nvSpPr>
              <p:cNvPr id="75" name="TextBox 74">
                <a:extLst>
                  <a:ext uri="{FF2B5EF4-FFF2-40B4-BE49-F238E27FC236}">
                    <a16:creationId xmlns:a16="http://schemas.microsoft.com/office/drawing/2014/main" id="{7C12ED07-EADA-E54C-9598-541BD6FFB87B}"/>
                  </a:ext>
                </a:extLst>
              </p:cNvPr>
              <p:cNvSpPr txBox="1"/>
              <p:nvPr/>
            </p:nvSpPr>
            <p:spPr>
              <a:xfrm>
                <a:off x="5406688" y="4339543"/>
                <a:ext cx="1612108" cy="307777"/>
              </a:xfrm>
              <a:prstGeom prst="rect">
                <a:avLst/>
              </a:prstGeom>
              <a:noFill/>
            </p:spPr>
            <p:txBody>
              <a:bodyPr wrap="none" rtlCol="0">
                <a:spAutoFit/>
              </a:bodyPr>
              <a:lstStyle/>
              <a:p>
                <a:r>
                  <a:rPr lang="en-US" sz="1400" dirty="0"/>
                  <a:t>Reads/ cell barcode</a:t>
                </a:r>
              </a:p>
            </p:txBody>
          </p:sp>
          <p:sp>
            <p:nvSpPr>
              <p:cNvPr id="76" name="TextBox 75">
                <a:extLst>
                  <a:ext uri="{FF2B5EF4-FFF2-40B4-BE49-F238E27FC236}">
                    <a16:creationId xmlns:a16="http://schemas.microsoft.com/office/drawing/2014/main" id="{5D1C8561-D703-3746-A1C4-384495B56974}"/>
                  </a:ext>
                </a:extLst>
              </p:cNvPr>
              <p:cNvSpPr txBox="1"/>
              <p:nvPr/>
            </p:nvSpPr>
            <p:spPr>
              <a:xfrm>
                <a:off x="9125639" y="4339543"/>
                <a:ext cx="1612108" cy="307777"/>
              </a:xfrm>
              <a:prstGeom prst="rect">
                <a:avLst/>
              </a:prstGeom>
              <a:noFill/>
            </p:spPr>
            <p:txBody>
              <a:bodyPr wrap="none" rtlCol="0">
                <a:spAutoFit/>
              </a:bodyPr>
              <a:lstStyle/>
              <a:p>
                <a:r>
                  <a:rPr lang="en-US" sz="1400" dirty="0"/>
                  <a:t>Reads/ cell barcode</a:t>
                </a:r>
              </a:p>
            </p:txBody>
          </p:sp>
        </p:grpSp>
        <p:sp>
          <p:nvSpPr>
            <p:cNvPr id="68" name="TextBox 67">
              <a:extLst>
                <a:ext uri="{FF2B5EF4-FFF2-40B4-BE49-F238E27FC236}">
                  <a16:creationId xmlns:a16="http://schemas.microsoft.com/office/drawing/2014/main" id="{4AA74F3C-F034-B843-A82B-B58E023DAD72}"/>
                </a:ext>
              </a:extLst>
            </p:cNvPr>
            <p:cNvSpPr txBox="1"/>
            <p:nvPr/>
          </p:nvSpPr>
          <p:spPr>
            <a:xfrm>
              <a:off x="2006380" y="6440916"/>
              <a:ext cx="1537600" cy="461665"/>
            </a:xfrm>
            <a:prstGeom prst="rect">
              <a:avLst/>
            </a:prstGeom>
            <a:noFill/>
          </p:spPr>
          <p:txBody>
            <a:bodyPr wrap="none" rtlCol="0">
              <a:spAutoFit/>
            </a:bodyPr>
            <a:lstStyle/>
            <a:p>
              <a:r>
                <a:rPr lang="en-US" sz="2400" dirty="0"/>
                <a:t>Ideal data</a:t>
              </a:r>
            </a:p>
          </p:txBody>
        </p:sp>
        <p:sp>
          <p:nvSpPr>
            <p:cNvPr id="69" name="TextBox 68">
              <a:extLst>
                <a:ext uri="{FF2B5EF4-FFF2-40B4-BE49-F238E27FC236}">
                  <a16:creationId xmlns:a16="http://schemas.microsoft.com/office/drawing/2014/main" id="{F5A831AC-442A-D140-922A-9BAB4FD09747}"/>
                </a:ext>
              </a:extLst>
            </p:cNvPr>
            <p:cNvSpPr txBox="1"/>
            <p:nvPr/>
          </p:nvSpPr>
          <p:spPr>
            <a:xfrm>
              <a:off x="8717122" y="6483780"/>
              <a:ext cx="2650084" cy="461665"/>
            </a:xfrm>
            <a:prstGeom prst="rect">
              <a:avLst/>
            </a:prstGeom>
            <a:noFill/>
          </p:spPr>
          <p:txBody>
            <a:bodyPr wrap="none" rtlCol="0">
              <a:spAutoFit/>
            </a:bodyPr>
            <a:lstStyle/>
            <a:p>
              <a:r>
                <a:rPr lang="en-US" sz="2400" dirty="0"/>
                <a:t>Free-floating RNA</a:t>
              </a:r>
            </a:p>
          </p:txBody>
        </p:sp>
      </p:grpSp>
      <p:sp>
        <p:nvSpPr>
          <p:cNvPr id="77" name="TextBox 76">
            <a:extLst>
              <a:ext uri="{FF2B5EF4-FFF2-40B4-BE49-F238E27FC236}">
                <a16:creationId xmlns:a16="http://schemas.microsoft.com/office/drawing/2014/main" id="{9E9A55A9-945D-6E46-988F-A3E7EF2C7D88}"/>
              </a:ext>
            </a:extLst>
          </p:cNvPr>
          <p:cNvSpPr txBox="1"/>
          <p:nvPr/>
        </p:nvSpPr>
        <p:spPr>
          <a:xfrm>
            <a:off x="4311080" y="7231550"/>
            <a:ext cx="8738291" cy="646331"/>
          </a:xfrm>
          <a:prstGeom prst="rect">
            <a:avLst/>
          </a:prstGeom>
          <a:noFill/>
        </p:spPr>
        <p:txBody>
          <a:bodyPr wrap="none" rtlCol="0">
            <a:spAutoFit/>
          </a:bodyPr>
          <a:lstStyle/>
          <a:p>
            <a:r>
              <a:rPr lang="en-US" sz="3600" b="1" dirty="0">
                <a:solidFill>
                  <a:srgbClr val="307ED6"/>
                </a:solidFill>
              </a:rPr>
              <a:t>More background = More wasted reads</a:t>
            </a:r>
          </a:p>
        </p:txBody>
      </p:sp>
    </p:spTree>
    <p:extLst>
      <p:ext uri="{BB962C8B-B14F-4D97-AF65-F5344CB8AC3E}">
        <p14:creationId xmlns:p14="http://schemas.microsoft.com/office/powerpoint/2010/main" val="4158207531"/>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Key to Success:  Sample Preparation</a:t>
            </a:r>
            <a:endParaRPr lang="en-US" dirty="0"/>
          </a:p>
        </p:txBody>
      </p:sp>
      <p:sp>
        <p:nvSpPr>
          <p:cNvPr id="7" name="TextBox 6">
            <a:extLst>
              <a:ext uri="{FF2B5EF4-FFF2-40B4-BE49-F238E27FC236}">
                <a16:creationId xmlns:a16="http://schemas.microsoft.com/office/drawing/2014/main" id="{C92F2FAA-1303-F945-9444-6BF2DBDC318C}"/>
              </a:ext>
            </a:extLst>
          </p:cNvPr>
          <p:cNvSpPr txBox="1"/>
          <p:nvPr/>
        </p:nvSpPr>
        <p:spPr>
          <a:xfrm>
            <a:off x="2289015" y="2522042"/>
            <a:ext cx="12763819" cy="2123658"/>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457200" indent="-457200" algn="l">
              <a:lnSpc>
                <a:spcPct val="150000"/>
              </a:lnSpc>
              <a:buClr>
                <a:srgbClr val="307ED6"/>
              </a:buClr>
              <a:buFont typeface="Arial" panose="020B0604020202020204" pitchFamily="34" charset="0"/>
              <a:buChar char="•"/>
            </a:pPr>
            <a:r>
              <a:rPr lang="en-US" sz="3200" dirty="0"/>
              <a:t>What is your sample of interest? And how would you obtain that?</a:t>
            </a:r>
          </a:p>
          <a:p>
            <a:pPr marL="914400" lvl="3" indent="-457200" algn="l">
              <a:lnSpc>
                <a:spcPct val="150000"/>
              </a:lnSpc>
              <a:buClr>
                <a:srgbClr val="307ED6"/>
              </a:buClr>
              <a:buFont typeface="Arial" panose="020B0604020202020204" pitchFamily="34" charset="0"/>
              <a:buChar char="•"/>
            </a:pPr>
            <a:r>
              <a:rPr lang="en-US" sz="2800" dirty="0"/>
              <a:t>Which population in a tissue should be examined?</a:t>
            </a:r>
          </a:p>
          <a:p>
            <a:pPr marL="914400" indent="-457200" algn="l">
              <a:lnSpc>
                <a:spcPct val="150000"/>
              </a:lnSpc>
              <a:buClr>
                <a:srgbClr val="307ED6"/>
              </a:buClr>
              <a:buFont typeface="Arial" panose="020B0604020202020204" pitchFamily="34" charset="0"/>
              <a:buChar char="•"/>
            </a:pPr>
            <a:r>
              <a:rPr lang="en-US" sz="2800" dirty="0"/>
              <a:t>Does it require some sort of enrichment?</a:t>
            </a:r>
          </a:p>
        </p:txBody>
      </p:sp>
      <p:grpSp>
        <p:nvGrpSpPr>
          <p:cNvPr id="78" name="Group 77">
            <a:extLst>
              <a:ext uri="{FF2B5EF4-FFF2-40B4-BE49-F238E27FC236}">
                <a16:creationId xmlns:a16="http://schemas.microsoft.com/office/drawing/2014/main" id="{3572D90C-ABBB-2645-B4D8-9BFF0FC0FE29}"/>
              </a:ext>
            </a:extLst>
          </p:cNvPr>
          <p:cNvGrpSpPr/>
          <p:nvPr/>
        </p:nvGrpSpPr>
        <p:grpSpPr>
          <a:xfrm>
            <a:off x="697628" y="3784985"/>
            <a:ext cx="15880844" cy="5531073"/>
            <a:chOff x="350564" y="2540081"/>
            <a:chExt cx="11569970" cy="3989307"/>
          </a:xfrm>
        </p:grpSpPr>
        <p:sp>
          <p:nvSpPr>
            <p:cNvPr id="79" name="TextBox 78">
              <a:extLst>
                <a:ext uri="{FF2B5EF4-FFF2-40B4-BE49-F238E27FC236}">
                  <a16:creationId xmlns:a16="http://schemas.microsoft.com/office/drawing/2014/main" id="{8D8FFF80-B77E-F54C-AE7F-6CF910182ACA}"/>
                </a:ext>
              </a:extLst>
            </p:cNvPr>
            <p:cNvSpPr txBox="1"/>
            <p:nvPr/>
          </p:nvSpPr>
          <p:spPr>
            <a:xfrm>
              <a:off x="358008" y="3214688"/>
              <a:ext cx="1237794" cy="324608"/>
            </a:xfrm>
            <a:prstGeom prst="rect">
              <a:avLst/>
            </a:prstGeom>
            <a:noFill/>
            <a:ln>
              <a:solidFill>
                <a:schemeClr val="tx1"/>
              </a:solidFill>
            </a:ln>
          </p:spPr>
          <p:txBody>
            <a:bodyPr wrap="none" rtlCol="0">
              <a:spAutoFit/>
            </a:bodyPr>
            <a:lstStyle/>
            <a:p>
              <a:r>
                <a:rPr lang="en-US" sz="2400" dirty="0"/>
                <a:t>Solid tissue</a:t>
              </a:r>
            </a:p>
          </p:txBody>
        </p:sp>
        <p:sp>
          <p:nvSpPr>
            <p:cNvPr id="80" name="TextBox 79">
              <a:extLst>
                <a:ext uri="{FF2B5EF4-FFF2-40B4-BE49-F238E27FC236}">
                  <a16:creationId xmlns:a16="http://schemas.microsoft.com/office/drawing/2014/main" id="{F3EAA3A2-24F7-E140-BA3F-18869CD34050}"/>
                </a:ext>
              </a:extLst>
            </p:cNvPr>
            <p:cNvSpPr txBox="1"/>
            <p:nvPr/>
          </p:nvSpPr>
          <p:spPr>
            <a:xfrm>
              <a:off x="382228" y="3875007"/>
              <a:ext cx="2104542" cy="324608"/>
            </a:xfrm>
            <a:prstGeom prst="rect">
              <a:avLst/>
            </a:prstGeom>
            <a:noFill/>
            <a:ln>
              <a:solidFill>
                <a:schemeClr val="tx1"/>
              </a:solidFill>
            </a:ln>
          </p:spPr>
          <p:txBody>
            <a:bodyPr wrap="none" rtlCol="0">
              <a:spAutoFit/>
            </a:bodyPr>
            <a:lstStyle/>
            <a:p>
              <a:r>
                <a:rPr lang="en-US" sz="2400" dirty="0"/>
                <a:t>Adherent cell culture</a:t>
              </a:r>
            </a:p>
          </p:txBody>
        </p:sp>
        <p:sp>
          <p:nvSpPr>
            <p:cNvPr id="81" name="TextBox 80">
              <a:extLst>
                <a:ext uri="{FF2B5EF4-FFF2-40B4-BE49-F238E27FC236}">
                  <a16:creationId xmlns:a16="http://schemas.microsoft.com/office/drawing/2014/main" id="{F12B5143-B708-2E46-91C8-B898663C8F10}"/>
                </a:ext>
              </a:extLst>
            </p:cNvPr>
            <p:cNvSpPr txBox="1"/>
            <p:nvPr/>
          </p:nvSpPr>
          <p:spPr>
            <a:xfrm>
              <a:off x="350564" y="4918946"/>
              <a:ext cx="2322075" cy="324608"/>
            </a:xfrm>
            <a:prstGeom prst="rect">
              <a:avLst/>
            </a:prstGeom>
            <a:noFill/>
            <a:ln>
              <a:solidFill>
                <a:schemeClr val="tx1"/>
              </a:solidFill>
            </a:ln>
          </p:spPr>
          <p:txBody>
            <a:bodyPr wrap="none" rtlCol="0">
              <a:spAutoFit/>
            </a:bodyPr>
            <a:lstStyle/>
            <a:p>
              <a:r>
                <a:rPr lang="en-US" sz="2400" dirty="0"/>
                <a:t>Suspended cell culture</a:t>
              </a:r>
            </a:p>
          </p:txBody>
        </p:sp>
        <p:sp>
          <p:nvSpPr>
            <p:cNvPr id="82" name="TextBox 81">
              <a:extLst>
                <a:ext uri="{FF2B5EF4-FFF2-40B4-BE49-F238E27FC236}">
                  <a16:creationId xmlns:a16="http://schemas.microsoft.com/office/drawing/2014/main" id="{17FA8412-F3E2-F441-A31A-37B274E7543C}"/>
                </a:ext>
              </a:extLst>
            </p:cNvPr>
            <p:cNvSpPr txBox="1"/>
            <p:nvPr/>
          </p:nvSpPr>
          <p:spPr>
            <a:xfrm>
              <a:off x="366449" y="5579265"/>
              <a:ext cx="1334725" cy="324608"/>
            </a:xfrm>
            <a:prstGeom prst="rect">
              <a:avLst/>
            </a:prstGeom>
            <a:noFill/>
            <a:ln>
              <a:solidFill>
                <a:schemeClr val="tx1"/>
              </a:solidFill>
            </a:ln>
          </p:spPr>
          <p:txBody>
            <a:bodyPr wrap="none" rtlCol="0">
              <a:spAutoFit/>
            </a:bodyPr>
            <a:lstStyle/>
            <a:p>
              <a:r>
                <a:rPr lang="en-US" sz="2400" dirty="0"/>
                <a:t>Liquid tissue</a:t>
              </a:r>
            </a:p>
          </p:txBody>
        </p:sp>
        <p:cxnSp>
          <p:nvCxnSpPr>
            <p:cNvPr id="83" name="Straight Connector 82">
              <a:extLst>
                <a:ext uri="{FF2B5EF4-FFF2-40B4-BE49-F238E27FC236}">
                  <a16:creationId xmlns:a16="http://schemas.microsoft.com/office/drawing/2014/main" id="{33DC32CF-3DDE-9942-9960-1686EF537749}"/>
                </a:ext>
              </a:extLst>
            </p:cNvPr>
            <p:cNvCxnSpPr>
              <a:stCxn id="79" idx="3"/>
            </p:cNvCxnSpPr>
            <p:nvPr/>
          </p:nvCxnSpPr>
          <p:spPr>
            <a:xfrm>
              <a:off x="1596626" y="3399354"/>
              <a:ext cx="1289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4CF3CC-AE5F-FC4F-8D43-551212464053}"/>
                </a:ext>
              </a:extLst>
            </p:cNvPr>
            <p:cNvCxnSpPr>
              <a:stCxn id="80" idx="3"/>
            </p:cNvCxnSpPr>
            <p:nvPr/>
          </p:nvCxnSpPr>
          <p:spPr>
            <a:xfrm>
              <a:off x="2511813" y="4059673"/>
              <a:ext cx="388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0A9A42-1D1A-5E43-B521-133175742349}"/>
                </a:ext>
              </a:extLst>
            </p:cNvPr>
            <p:cNvCxnSpPr/>
            <p:nvPr/>
          </p:nvCxnSpPr>
          <p:spPr>
            <a:xfrm>
              <a:off x="2886072" y="3399354"/>
              <a:ext cx="342900" cy="315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57CFCEC-68EB-B84C-A799-4FB7D2597B1C}"/>
                </a:ext>
              </a:extLst>
            </p:cNvPr>
            <p:cNvCxnSpPr>
              <a:cxnSpLocks/>
            </p:cNvCxnSpPr>
            <p:nvPr/>
          </p:nvCxnSpPr>
          <p:spPr>
            <a:xfrm flipV="1">
              <a:off x="2900359" y="3714750"/>
              <a:ext cx="328613" cy="344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08C97A0-4E88-0A4C-8128-2CD368CD175A}"/>
                </a:ext>
              </a:extLst>
            </p:cNvPr>
            <p:cNvCxnSpPr/>
            <p:nvPr/>
          </p:nvCxnSpPr>
          <p:spPr>
            <a:xfrm>
              <a:off x="3228972" y="3714750"/>
              <a:ext cx="214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C0F7E4-37CE-664C-8D97-687210079961}"/>
                </a:ext>
              </a:extLst>
            </p:cNvPr>
            <p:cNvSpPr txBox="1"/>
            <p:nvPr/>
          </p:nvSpPr>
          <p:spPr>
            <a:xfrm>
              <a:off x="3451091" y="3530084"/>
              <a:ext cx="1298657" cy="324608"/>
            </a:xfrm>
            <a:prstGeom prst="rect">
              <a:avLst/>
            </a:prstGeom>
            <a:noFill/>
            <a:ln>
              <a:solidFill>
                <a:schemeClr val="tx1"/>
              </a:solidFill>
            </a:ln>
          </p:spPr>
          <p:txBody>
            <a:bodyPr wrap="none" rtlCol="0">
              <a:spAutoFit/>
            </a:bodyPr>
            <a:lstStyle/>
            <a:p>
              <a:r>
                <a:rPr lang="en-US" sz="2400" dirty="0"/>
                <a:t>Dissociation</a:t>
              </a:r>
            </a:p>
          </p:txBody>
        </p:sp>
        <p:cxnSp>
          <p:nvCxnSpPr>
            <p:cNvPr id="89" name="Straight Connector 88">
              <a:extLst>
                <a:ext uri="{FF2B5EF4-FFF2-40B4-BE49-F238E27FC236}">
                  <a16:creationId xmlns:a16="http://schemas.microsoft.com/office/drawing/2014/main" id="{680842FB-2C2A-0643-9DD8-1F395B181692}"/>
                </a:ext>
              </a:extLst>
            </p:cNvPr>
            <p:cNvCxnSpPr>
              <a:stCxn id="81" idx="3"/>
            </p:cNvCxnSpPr>
            <p:nvPr/>
          </p:nvCxnSpPr>
          <p:spPr>
            <a:xfrm>
              <a:off x="2666020" y="5103612"/>
              <a:ext cx="398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FE3A32-5758-494B-813D-EA78DE49A0CD}"/>
                </a:ext>
              </a:extLst>
            </p:cNvPr>
            <p:cNvCxnSpPr>
              <a:stCxn id="82" idx="3"/>
            </p:cNvCxnSpPr>
            <p:nvPr/>
          </p:nvCxnSpPr>
          <p:spPr>
            <a:xfrm>
              <a:off x="1710440" y="5763931"/>
              <a:ext cx="1354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2FD6FE-C567-2D49-8781-5AAF5C187A1E}"/>
                </a:ext>
              </a:extLst>
            </p:cNvPr>
            <p:cNvCxnSpPr/>
            <p:nvPr/>
          </p:nvCxnSpPr>
          <p:spPr>
            <a:xfrm>
              <a:off x="3057522" y="5103612"/>
              <a:ext cx="385762" cy="297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BDF139E-3DD6-534D-8510-E1DE22A06E26}"/>
                </a:ext>
              </a:extLst>
            </p:cNvPr>
            <p:cNvCxnSpPr/>
            <p:nvPr/>
          </p:nvCxnSpPr>
          <p:spPr>
            <a:xfrm flipV="1">
              <a:off x="3057522" y="5377573"/>
              <a:ext cx="385762" cy="386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267B9D-71DA-9745-9F32-4281A34BD0CF}"/>
                </a:ext>
              </a:extLst>
            </p:cNvPr>
            <p:cNvCxnSpPr>
              <a:cxnSpLocks/>
            </p:cNvCxnSpPr>
            <p:nvPr/>
          </p:nvCxnSpPr>
          <p:spPr>
            <a:xfrm>
              <a:off x="3443284" y="5377573"/>
              <a:ext cx="1971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3B8574D-0B70-D142-8640-1645156B1CC0}"/>
                </a:ext>
              </a:extLst>
            </p:cNvPr>
            <p:cNvCxnSpPr>
              <a:stCxn id="88" idx="3"/>
            </p:cNvCxnSpPr>
            <p:nvPr/>
          </p:nvCxnSpPr>
          <p:spPr>
            <a:xfrm>
              <a:off x="4757555" y="3714750"/>
              <a:ext cx="657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65EAD57-DEB3-2741-A9E6-71823F7C4C40}"/>
                </a:ext>
              </a:extLst>
            </p:cNvPr>
            <p:cNvCxnSpPr/>
            <p:nvPr/>
          </p:nvCxnSpPr>
          <p:spPr>
            <a:xfrm>
              <a:off x="5414959" y="3714750"/>
              <a:ext cx="514350" cy="7286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698C4D-4555-FB4D-9AD5-89A98AEE9F03}"/>
                </a:ext>
              </a:extLst>
            </p:cNvPr>
            <p:cNvCxnSpPr>
              <a:cxnSpLocks/>
            </p:cNvCxnSpPr>
            <p:nvPr/>
          </p:nvCxnSpPr>
          <p:spPr>
            <a:xfrm flipV="1">
              <a:off x="5414959" y="4457700"/>
              <a:ext cx="514350" cy="919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2649603-EEDD-6148-B10F-15495A9E162A}"/>
                </a:ext>
              </a:extLst>
            </p:cNvPr>
            <p:cNvCxnSpPr/>
            <p:nvPr/>
          </p:nvCxnSpPr>
          <p:spPr>
            <a:xfrm>
              <a:off x="5929309" y="4450556"/>
              <a:ext cx="4714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C03C32E0-9BEF-5D44-A1DE-FF5DFBC3DF3F}"/>
                </a:ext>
              </a:extLst>
            </p:cNvPr>
            <p:cNvSpPr txBox="1"/>
            <p:nvPr/>
          </p:nvSpPr>
          <p:spPr>
            <a:xfrm>
              <a:off x="6433093" y="4275235"/>
              <a:ext cx="1225396" cy="324608"/>
            </a:xfrm>
            <a:prstGeom prst="rect">
              <a:avLst/>
            </a:prstGeom>
            <a:noFill/>
            <a:ln>
              <a:solidFill>
                <a:schemeClr val="tx1"/>
              </a:solidFill>
            </a:ln>
          </p:spPr>
          <p:txBody>
            <a:bodyPr wrap="none" rtlCol="0">
              <a:spAutoFit/>
            </a:bodyPr>
            <a:lstStyle/>
            <a:p>
              <a:r>
                <a:rPr lang="en-US" sz="2400" dirty="0"/>
                <a:t>Enrichment</a:t>
              </a:r>
            </a:p>
          </p:txBody>
        </p:sp>
        <p:cxnSp>
          <p:nvCxnSpPr>
            <p:cNvPr id="99" name="Straight Connector 98">
              <a:extLst>
                <a:ext uri="{FF2B5EF4-FFF2-40B4-BE49-F238E27FC236}">
                  <a16:creationId xmlns:a16="http://schemas.microsoft.com/office/drawing/2014/main" id="{53F02620-3D69-B44B-B564-382A4568A3CF}"/>
                </a:ext>
              </a:extLst>
            </p:cNvPr>
            <p:cNvCxnSpPr>
              <a:stCxn id="98" idx="3"/>
            </p:cNvCxnSpPr>
            <p:nvPr/>
          </p:nvCxnSpPr>
          <p:spPr>
            <a:xfrm>
              <a:off x="7679683" y="4459901"/>
              <a:ext cx="618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09362C2-3619-9B4F-8A56-C3B6CB1BD30F}"/>
                </a:ext>
              </a:extLst>
            </p:cNvPr>
            <p:cNvSpPr txBox="1"/>
            <p:nvPr/>
          </p:nvSpPr>
          <p:spPr>
            <a:xfrm>
              <a:off x="8307866" y="4264099"/>
              <a:ext cx="1429403" cy="324608"/>
            </a:xfrm>
            <a:prstGeom prst="rect">
              <a:avLst/>
            </a:prstGeom>
            <a:noFill/>
            <a:ln>
              <a:solidFill>
                <a:schemeClr val="tx1"/>
              </a:solidFill>
            </a:ln>
          </p:spPr>
          <p:txBody>
            <a:bodyPr wrap="none" rtlCol="0">
              <a:spAutoFit/>
            </a:bodyPr>
            <a:lstStyle/>
            <a:p>
              <a:r>
                <a:rPr lang="en-US" sz="2400" dirty="0"/>
                <a:t>Quality check</a:t>
              </a:r>
            </a:p>
          </p:txBody>
        </p:sp>
        <p:grpSp>
          <p:nvGrpSpPr>
            <p:cNvPr id="101" name="Group 100">
              <a:extLst>
                <a:ext uri="{FF2B5EF4-FFF2-40B4-BE49-F238E27FC236}">
                  <a16:creationId xmlns:a16="http://schemas.microsoft.com/office/drawing/2014/main" id="{2C0DD8CD-B3C4-FA41-9E34-632E62898B2E}"/>
                </a:ext>
              </a:extLst>
            </p:cNvPr>
            <p:cNvGrpSpPr/>
            <p:nvPr/>
          </p:nvGrpSpPr>
          <p:grpSpPr>
            <a:xfrm>
              <a:off x="9881177" y="2640352"/>
              <a:ext cx="1959415" cy="3770960"/>
              <a:chOff x="10152643" y="2640352"/>
              <a:chExt cx="1959415" cy="3770960"/>
            </a:xfrm>
          </p:grpSpPr>
          <p:pic>
            <p:nvPicPr>
              <p:cNvPr id="105" name="Picture 104">
                <a:extLst>
                  <a:ext uri="{FF2B5EF4-FFF2-40B4-BE49-F238E27FC236}">
                    <a16:creationId xmlns:a16="http://schemas.microsoft.com/office/drawing/2014/main" id="{0AAF06B0-DF13-D542-AAF1-606FFBAC26AD}"/>
                  </a:ext>
                </a:extLst>
              </p:cNvPr>
              <p:cNvPicPr>
                <a:picLocks noChangeAspect="1"/>
              </p:cNvPicPr>
              <p:nvPr/>
            </p:nvPicPr>
            <p:blipFill>
              <a:blip r:embed="rId3"/>
              <a:stretch>
                <a:fillRect/>
              </a:stretch>
            </p:blipFill>
            <p:spPr>
              <a:xfrm>
                <a:off x="10152643" y="2640352"/>
                <a:ext cx="1954944" cy="658731"/>
              </a:xfrm>
              <a:prstGeom prst="rect">
                <a:avLst/>
              </a:prstGeom>
            </p:spPr>
          </p:pic>
          <p:pic>
            <p:nvPicPr>
              <p:cNvPr id="106" name="Picture 105">
                <a:extLst>
                  <a:ext uri="{FF2B5EF4-FFF2-40B4-BE49-F238E27FC236}">
                    <a16:creationId xmlns:a16="http://schemas.microsoft.com/office/drawing/2014/main" id="{2408114F-DD0D-4042-8118-79635EA03110}"/>
                  </a:ext>
                </a:extLst>
              </p:cNvPr>
              <p:cNvPicPr>
                <a:picLocks noChangeAspect="1"/>
              </p:cNvPicPr>
              <p:nvPr/>
            </p:nvPicPr>
            <p:blipFill>
              <a:blip r:embed="rId4"/>
              <a:stretch>
                <a:fillRect/>
              </a:stretch>
            </p:blipFill>
            <p:spPr>
              <a:xfrm>
                <a:off x="10297484" y="3421063"/>
                <a:ext cx="1810103" cy="1007898"/>
              </a:xfrm>
              <a:prstGeom prst="rect">
                <a:avLst/>
              </a:prstGeom>
            </p:spPr>
          </p:pic>
          <p:pic>
            <p:nvPicPr>
              <p:cNvPr id="107" name="Picture 106">
                <a:extLst>
                  <a:ext uri="{FF2B5EF4-FFF2-40B4-BE49-F238E27FC236}">
                    <a16:creationId xmlns:a16="http://schemas.microsoft.com/office/drawing/2014/main" id="{3E8B4DBB-A346-E14F-AA94-1004B51E497C}"/>
                  </a:ext>
                </a:extLst>
              </p:cNvPr>
              <p:cNvPicPr>
                <a:picLocks noChangeAspect="1"/>
              </p:cNvPicPr>
              <p:nvPr/>
            </p:nvPicPr>
            <p:blipFill>
              <a:blip r:embed="rId5"/>
              <a:stretch>
                <a:fillRect/>
              </a:stretch>
            </p:blipFill>
            <p:spPr>
              <a:xfrm>
                <a:off x="10384812" y="4595706"/>
                <a:ext cx="1727246" cy="776729"/>
              </a:xfrm>
              <a:prstGeom prst="rect">
                <a:avLst/>
              </a:prstGeom>
            </p:spPr>
          </p:pic>
          <p:pic>
            <p:nvPicPr>
              <p:cNvPr id="108" name="Picture 107">
                <a:extLst>
                  <a:ext uri="{FF2B5EF4-FFF2-40B4-BE49-F238E27FC236}">
                    <a16:creationId xmlns:a16="http://schemas.microsoft.com/office/drawing/2014/main" id="{3AEC15D4-9AC7-E34E-B112-5C31B86E9962}"/>
                  </a:ext>
                </a:extLst>
              </p:cNvPr>
              <p:cNvPicPr>
                <a:picLocks noChangeAspect="1"/>
              </p:cNvPicPr>
              <p:nvPr/>
            </p:nvPicPr>
            <p:blipFill>
              <a:blip r:embed="rId6"/>
              <a:stretch>
                <a:fillRect/>
              </a:stretch>
            </p:blipFill>
            <p:spPr>
              <a:xfrm>
                <a:off x="10768582" y="5485881"/>
                <a:ext cx="959706" cy="925431"/>
              </a:xfrm>
              <a:prstGeom prst="rect">
                <a:avLst/>
              </a:prstGeom>
            </p:spPr>
          </p:pic>
        </p:grpSp>
        <p:sp>
          <p:nvSpPr>
            <p:cNvPr id="102" name="Rectangle 101">
              <a:extLst>
                <a:ext uri="{FF2B5EF4-FFF2-40B4-BE49-F238E27FC236}">
                  <a16:creationId xmlns:a16="http://schemas.microsoft.com/office/drawing/2014/main" id="{D4623458-6D45-BE49-B937-B8B57216A801}"/>
                </a:ext>
              </a:extLst>
            </p:cNvPr>
            <p:cNvSpPr/>
            <p:nvPr/>
          </p:nvSpPr>
          <p:spPr>
            <a:xfrm>
              <a:off x="9881177" y="2540081"/>
              <a:ext cx="2039357" cy="3989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35"/>
            </a:p>
          </p:txBody>
        </p:sp>
        <p:cxnSp>
          <p:nvCxnSpPr>
            <p:cNvPr id="103" name="Straight Connector 102">
              <a:extLst>
                <a:ext uri="{FF2B5EF4-FFF2-40B4-BE49-F238E27FC236}">
                  <a16:creationId xmlns:a16="http://schemas.microsoft.com/office/drawing/2014/main" id="{9E7AE005-2AFB-3642-9D2A-D07C05626E29}"/>
                </a:ext>
              </a:extLst>
            </p:cNvPr>
            <p:cNvCxnSpPr>
              <a:cxnSpLocks/>
            </p:cNvCxnSpPr>
            <p:nvPr/>
          </p:nvCxnSpPr>
          <p:spPr>
            <a:xfrm flipV="1">
              <a:off x="9736107" y="2540081"/>
              <a:ext cx="145070" cy="1718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9D701A2-5AC6-614C-9BF5-43315D0C5C31}"/>
                </a:ext>
              </a:extLst>
            </p:cNvPr>
            <p:cNvCxnSpPr/>
            <p:nvPr/>
          </p:nvCxnSpPr>
          <p:spPr>
            <a:xfrm>
              <a:off x="9736183" y="4595706"/>
              <a:ext cx="144841" cy="1933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431279"/>
      </p:ext>
    </p:extLst>
  </p:cSld>
  <p:clrMapOvr>
    <a:masterClrMapping/>
  </p:clrMapOvr>
  <p:transition spd="slow"/>
  <p:timing>
    <p:tnLst>
      <p:par>
        <p:cTn id="1" dur="indefinite" restart="never" fill="hold"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749670" cy="924561"/>
          </a:xfrm>
        </p:spPr>
        <p:txBody>
          <a:bodyPr/>
          <a:lstStyle/>
          <a:p>
            <a:r>
              <a:rPr lang="en-US" dirty="0" smtClean="0"/>
              <a:t>Sample preparation protocol varies by cell-type</a:t>
            </a:r>
            <a:endParaRPr lang="en-US" dirty="0"/>
          </a:p>
        </p:txBody>
      </p:sp>
      <p:grpSp>
        <p:nvGrpSpPr>
          <p:cNvPr id="78" name="Group 77">
            <a:extLst>
              <a:ext uri="{FF2B5EF4-FFF2-40B4-BE49-F238E27FC236}">
                <a16:creationId xmlns:a16="http://schemas.microsoft.com/office/drawing/2014/main" id="{3572D90C-ABBB-2645-B4D8-9BFF0FC0FE29}"/>
              </a:ext>
            </a:extLst>
          </p:cNvPr>
          <p:cNvGrpSpPr/>
          <p:nvPr/>
        </p:nvGrpSpPr>
        <p:grpSpPr>
          <a:xfrm>
            <a:off x="727447" y="3320350"/>
            <a:ext cx="15880844" cy="5531073"/>
            <a:chOff x="350564" y="2540081"/>
            <a:chExt cx="11569970" cy="3989307"/>
          </a:xfrm>
        </p:grpSpPr>
        <p:sp>
          <p:nvSpPr>
            <p:cNvPr id="79" name="TextBox 78">
              <a:extLst>
                <a:ext uri="{FF2B5EF4-FFF2-40B4-BE49-F238E27FC236}">
                  <a16:creationId xmlns:a16="http://schemas.microsoft.com/office/drawing/2014/main" id="{8D8FFF80-B77E-F54C-AE7F-6CF910182ACA}"/>
                </a:ext>
              </a:extLst>
            </p:cNvPr>
            <p:cNvSpPr txBox="1"/>
            <p:nvPr/>
          </p:nvSpPr>
          <p:spPr>
            <a:xfrm>
              <a:off x="358008" y="3214688"/>
              <a:ext cx="1237794" cy="324608"/>
            </a:xfrm>
            <a:prstGeom prst="rect">
              <a:avLst/>
            </a:prstGeom>
            <a:noFill/>
            <a:ln>
              <a:solidFill>
                <a:schemeClr val="tx1"/>
              </a:solidFill>
            </a:ln>
          </p:spPr>
          <p:txBody>
            <a:bodyPr wrap="none" rtlCol="0">
              <a:spAutoFit/>
            </a:bodyPr>
            <a:lstStyle/>
            <a:p>
              <a:r>
                <a:rPr lang="en-US" sz="2400" dirty="0"/>
                <a:t>Solid tissue</a:t>
              </a:r>
            </a:p>
          </p:txBody>
        </p:sp>
        <p:sp>
          <p:nvSpPr>
            <p:cNvPr id="80" name="TextBox 79">
              <a:extLst>
                <a:ext uri="{FF2B5EF4-FFF2-40B4-BE49-F238E27FC236}">
                  <a16:creationId xmlns:a16="http://schemas.microsoft.com/office/drawing/2014/main" id="{F3EAA3A2-24F7-E140-BA3F-18869CD34050}"/>
                </a:ext>
              </a:extLst>
            </p:cNvPr>
            <p:cNvSpPr txBox="1"/>
            <p:nvPr/>
          </p:nvSpPr>
          <p:spPr>
            <a:xfrm>
              <a:off x="382228" y="3875007"/>
              <a:ext cx="2104542" cy="324608"/>
            </a:xfrm>
            <a:prstGeom prst="rect">
              <a:avLst/>
            </a:prstGeom>
            <a:noFill/>
            <a:ln>
              <a:solidFill>
                <a:schemeClr val="tx1"/>
              </a:solidFill>
            </a:ln>
          </p:spPr>
          <p:txBody>
            <a:bodyPr wrap="none" rtlCol="0">
              <a:spAutoFit/>
            </a:bodyPr>
            <a:lstStyle/>
            <a:p>
              <a:r>
                <a:rPr lang="en-US" sz="2400" dirty="0"/>
                <a:t>Adherent cell culture</a:t>
              </a:r>
            </a:p>
          </p:txBody>
        </p:sp>
        <p:sp>
          <p:nvSpPr>
            <p:cNvPr id="81" name="TextBox 80">
              <a:extLst>
                <a:ext uri="{FF2B5EF4-FFF2-40B4-BE49-F238E27FC236}">
                  <a16:creationId xmlns:a16="http://schemas.microsoft.com/office/drawing/2014/main" id="{F12B5143-B708-2E46-91C8-B898663C8F10}"/>
                </a:ext>
              </a:extLst>
            </p:cNvPr>
            <p:cNvSpPr txBox="1"/>
            <p:nvPr/>
          </p:nvSpPr>
          <p:spPr>
            <a:xfrm>
              <a:off x="350564" y="4918946"/>
              <a:ext cx="2322075" cy="324608"/>
            </a:xfrm>
            <a:prstGeom prst="rect">
              <a:avLst/>
            </a:prstGeom>
            <a:noFill/>
            <a:ln>
              <a:solidFill>
                <a:schemeClr val="tx1"/>
              </a:solidFill>
            </a:ln>
          </p:spPr>
          <p:txBody>
            <a:bodyPr wrap="none" rtlCol="0">
              <a:spAutoFit/>
            </a:bodyPr>
            <a:lstStyle/>
            <a:p>
              <a:r>
                <a:rPr lang="en-US" sz="2400" dirty="0"/>
                <a:t>Suspended cell culture</a:t>
              </a:r>
            </a:p>
          </p:txBody>
        </p:sp>
        <p:sp>
          <p:nvSpPr>
            <p:cNvPr id="82" name="TextBox 81">
              <a:extLst>
                <a:ext uri="{FF2B5EF4-FFF2-40B4-BE49-F238E27FC236}">
                  <a16:creationId xmlns:a16="http://schemas.microsoft.com/office/drawing/2014/main" id="{17FA8412-F3E2-F441-A31A-37B274E7543C}"/>
                </a:ext>
              </a:extLst>
            </p:cNvPr>
            <p:cNvSpPr txBox="1"/>
            <p:nvPr/>
          </p:nvSpPr>
          <p:spPr>
            <a:xfrm>
              <a:off x="366449" y="5579265"/>
              <a:ext cx="1334725" cy="324608"/>
            </a:xfrm>
            <a:prstGeom prst="rect">
              <a:avLst/>
            </a:prstGeom>
            <a:noFill/>
            <a:ln>
              <a:solidFill>
                <a:schemeClr val="tx1"/>
              </a:solidFill>
            </a:ln>
          </p:spPr>
          <p:txBody>
            <a:bodyPr wrap="none" rtlCol="0">
              <a:spAutoFit/>
            </a:bodyPr>
            <a:lstStyle/>
            <a:p>
              <a:r>
                <a:rPr lang="en-US" sz="2400" dirty="0"/>
                <a:t>Liquid tissue</a:t>
              </a:r>
            </a:p>
          </p:txBody>
        </p:sp>
        <p:cxnSp>
          <p:nvCxnSpPr>
            <p:cNvPr id="83" name="Straight Connector 82">
              <a:extLst>
                <a:ext uri="{FF2B5EF4-FFF2-40B4-BE49-F238E27FC236}">
                  <a16:creationId xmlns:a16="http://schemas.microsoft.com/office/drawing/2014/main" id="{33DC32CF-3DDE-9942-9960-1686EF537749}"/>
                </a:ext>
              </a:extLst>
            </p:cNvPr>
            <p:cNvCxnSpPr>
              <a:stCxn id="79" idx="3"/>
            </p:cNvCxnSpPr>
            <p:nvPr/>
          </p:nvCxnSpPr>
          <p:spPr>
            <a:xfrm>
              <a:off x="1596626" y="3399354"/>
              <a:ext cx="1289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4CF3CC-AE5F-FC4F-8D43-551212464053}"/>
                </a:ext>
              </a:extLst>
            </p:cNvPr>
            <p:cNvCxnSpPr>
              <a:stCxn id="80" idx="3"/>
            </p:cNvCxnSpPr>
            <p:nvPr/>
          </p:nvCxnSpPr>
          <p:spPr>
            <a:xfrm>
              <a:off x="2511813" y="4059673"/>
              <a:ext cx="388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0A9A42-1D1A-5E43-B521-133175742349}"/>
                </a:ext>
              </a:extLst>
            </p:cNvPr>
            <p:cNvCxnSpPr/>
            <p:nvPr/>
          </p:nvCxnSpPr>
          <p:spPr>
            <a:xfrm>
              <a:off x="2886072" y="3399354"/>
              <a:ext cx="342900" cy="315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57CFCEC-68EB-B84C-A799-4FB7D2597B1C}"/>
                </a:ext>
              </a:extLst>
            </p:cNvPr>
            <p:cNvCxnSpPr>
              <a:cxnSpLocks/>
            </p:cNvCxnSpPr>
            <p:nvPr/>
          </p:nvCxnSpPr>
          <p:spPr>
            <a:xfrm flipV="1">
              <a:off x="2900359" y="3714750"/>
              <a:ext cx="328613" cy="344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08C97A0-4E88-0A4C-8128-2CD368CD175A}"/>
                </a:ext>
              </a:extLst>
            </p:cNvPr>
            <p:cNvCxnSpPr/>
            <p:nvPr/>
          </p:nvCxnSpPr>
          <p:spPr>
            <a:xfrm>
              <a:off x="3228972" y="3714750"/>
              <a:ext cx="214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C0F7E4-37CE-664C-8D97-687210079961}"/>
                </a:ext>
              </a:extLst>
            </p:cNvPr>
            <p:cNvSpPr txBox="1"/>
            <p:nvPr/>
          </p:nvSpPr>
          <p:spPr>
            <a:xfrm>
              <a:off x="3451091" y="3530084"/>
              <a:ext cx="1298657" cy="324608"/>
            </a:xfrm>
            <a:prstGeom prst="rect">
              <a:avLst/>
            </a:prstGeom>
            <a:noFill/>
            <a:ln>
              <a:solidFill>
                <a:schemeClr val="tx1"/>
              </a:solidFill>
            </a:ln>
          </p:spPr>
          <p:txBody>
            <a:bodyPr wrap="none" rtlCol="0">
              <a:spAutoFit/>
            </a:bodyPr>
            <a:lstStyle/>
            <a:p>
              <a:r>
                <a:rPr lang="en-US" sz="2400" dirty="0"/>
                <a:t>Dissociation</a:t>
              </a:r>
            </a:p>
          </p:txBody>
        </p:sp>
        <p:cxnSp>
          <p:nvCxnSpPr>
            <p:cNvPr id="89" name="Straight Connector 88">
              <a:extLst>
                <a:ext uri="{FF2B5EF4-FFF2-40B4-BE49-F238E27FC236}">
                  <a16:creationId xmlns:a16="http://schemas.microsoft.com/office/drawing/2014/main" id="{680842FB-2C2A-0643-9DD8-1F395B181692}"/>
                </a:ext>
              </a:extLst>
            </p:cNvPr>
            <p:cNvCxnSpPr>
              <a:stCxn id="81" idx="3"/>
            </p:cNvCxnSpPr>
            <p:nvPr/>
          </p:nvCxnSpPr>
          <p:spPr>
            <a:xfrm>
              <a:off x="2666020" y="5103612"/>
              <a:ext cx="398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FE3A32-5758-494B-813D-EA78DE49A0CD}"/>
                </a:ext>
              </a:extLst>
            </p:cNvPr>
            <p:cNvCxnSpPr>
              <a:stCxn id="82" idx="3"/>
            </p:cNvCxnSpPr>
            <p:nvPr/>
          </p:nvCxnSpPr>
          <p:spPr>
            <a:xfrm>
              <a:off x="1710440" y="5763931"/>
              <a:ext cx="1354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2FD6FE-C567-2D49-8781-5AAF5C187A1E}"/>
                </a:ext>
              </a:extLst>
            </p:cNvPr>
            <p:cNvCxnSpPr/>
            <p:nvPr/>
          </p:nvCxnSpPr>
          <p:spPr>
            <a:xfrm>
              <a:off x="3057522" y="5103612"/>
              <a:ext cx="385762" cy="297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BDF139E-3DD6-534D-8510-E1DE22A06E26}"/>
                </a:ext>
              </a:extLst>
            </p:cNvPr>
            <p:cNvCxnSpPr/>
            <p:nvPr/>
          </p:nvCxnSpPr>
          <p:spPr>
            <a:xfrm flipV="1">
              <a:off x="3057522" y="5377573"/>
              <a:ext cx="385762" cy="386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267B9D-71DA-9745-9F32-4281A34BD0CF}"/>
                </a:ext>
              </a:extLst>
            </p:cNvPr>
            <p:cNvCxnSpPr>
              <a:cxnSpLocks/>
            </p:cNvCxnSpPr>
            <p:nvPr/>
          </p:nvCxnSpPr>
          <p:spPr>
            <a:xfrm>
              <a:off x="3443284" y="5377573"/>
              <a:ext cx="1971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3B8574D-0B70-D142-8640-1645156B1CC0}"/>
                </a:ext>
              </a:extLst>
            </p:cNvPr>
            <p:cNvCxnSpPr>
              <a:stCxn id="88" idx="3"/>
            </p:cNvCxnSpPr>
            <p:nvPr/>
          </p:nvCxnSpPr>
          <p:spPr>
            <a:xfrm>
              <a:off x="4757555" y="3714750"/>
              <a:ext cx="6574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65EAD57-DEB3-2741-A9E6-71823F7C4C40}"/>
                </a:ext>
              </a:extLst>
            </p:cNvPr>
            <p:cNvCxnSpPr/>
            <p:nvPr/>
          </p:nvCxnSpPr>
          <p:spPr>
            <a:xfrm>
              <a:off x="5414959" y="3714750"/>
              <a:ext cx="514350" cy="7286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698C4D-4555-FB4D-9AD5-89A98AEE9F03}"/>
                </a:ext>
              </a:extLst>
            </p:cNvPr>
            <p:cNvCxnSpPr>
              <a:cxnSpLocks/>
            </p:cNvCxnSpPr>
            <p:nvPr/>
          </p:nvCxnSpPr>
          <p:spPr>
            <a:xfrm flipV="1">
              <a:off x="5414959" y="4457700"/>
              <a:ext cx="514350" cy="919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2649603-EEDD-6148-B10F-15495A9E162A}"/>
                </a:ext>
              </a:extLst>
            </p:cNvPr>
            <p:cNvCxnSpPr/>
            <p:nvPr/>
          </p:nvCxnSpPr>
          <p:spPr>
            <a:xfrm>
              <a:off x="5929309" y="4450556"/>
              <a:ext cx="4714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C03C32E0-9BEF-5D44-A1DE-FF5DFBC3DF3F}"/>
                </a:ext>
              </a:extLst>
            </p:cNvPr>
            <p:cNvSpPr txBox="1"/>
            <p:nvPr/>
          </p:nvSpPr>
          <p:spPr>
            <a:xfrm>
              <a:off x="6421990" y="4258747"/>
              <a:ext cx="1225396" cy="324608"/>
            </a:xfrm>
            <a:prstGeom prst="rect">
              <a:avLst/>
            </a:prstGeom>
            <a:noFill/>
            <a:ln>
              <a:solidFill>
                <a:schemeClr val="tx1"/>
              </a:solidFill>
            </a:ln>
          </p:spPr>
          <p:txBody>
            <a:bodyPr wrap="none" rtlCol="0">
              <a:spAutoFit/>
            </a:bodyPr>
            <a:lstStyle/>
            <a:p>
              <a:r>
                <a:rPr lang="en-US" sz="2400" dirty="0"/>
                <a:t>Enrichment</a:t>
              </a:r>
            </a:p>
          </p:txBody>
        </p:sp>
        <p:cxnSp>
          <p:nvCxnSpPr>
            <p:cNvPr id="99" name="Straight Connector 98">
              <a:extLst>
                <a:ext uri="{FF2B5EF4-FFF2-40B4-BE49-F238E27FC236}">
                  <a16:creationId xmlns:a16="http://schemas.microsoft.com/office/drawing/2014/main" id="{53F02620-3D69-B44B-B564-382A4568A3CF}"/>
                </a:ext>
              </a:extLst>
            </p:cNvPr>
            <p:cNvCxnSpPr>
              <a:stCxn id="98" idx="3"/>
            </p:cNvCxnSpPr>
            <p:nvPr/>
          </p:nvCxnSpPr>
          <p:spPr>
            <a:xfrm>
              <a:off x="7668580" y="4443413"/>
              <a:ext cx="618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09362C2-3619-9B4F-8A56-C3B6CB1BD30F}"/>
                </a:ext>
              </a:extLst>
            </p:cNvPr>
            <p:cNvSpPr txBox="1"/>
            <p:nvPr/>
          </p:nvSpPr>
          <p:spPr>
            <a:xfrm>
              <a:off x="8296762" y="4231123"/>
              <a:ext cx="1429403" cy="324608"/>
            </a:xfrm>
            <a:prstGeom prst="rect">
              <a:avLst/>
            </a:prstGeom>
            <a:noFill/>
            <a:ln>
              <a:solidFill>
                <a:schemeClr val="tx1"/>
              </a:solidFill>
            </a:ln>
          </p:spPr>
          <p:txBody>
            <a:bodyPr wrap="none" rtlCol="0">
              <a:spAutoFit/>
            </a:bodyPr>
            <a:lstStyle/>
            <a:p>
              <a:r>
                <a:rPr lang="en-US" sz="2400" dirty="0"/>
                <a:t>Quality check</a:t>
              </a:r>
            </a:p>
          </p:txBody>
        </p:sp>
        <p:grpSp>
          <p:nvGrpSpPr>
            <p:cNvPr id="101" name="Group 100">
              <a:extLst>
                <a:ext uri="{FF2B5EF4-FFF2-40B4-BE49-F238E27FC236}">
                  <a16:creationId xmlns:a16="http://schemas.microsoft.com/office/drawing/2014/main" id="{2C0DD8CD-B3C4-FA41-9E34-632E62898B2E}"/>
                </a:ext>
              </a:extLst>
            </p:cNvPr>
            <p:cNvGrpSpPr/>
            <p:nvPr/>
          </p:nvGrpSpPr>
          <p:grpSpPr>
            <a:xfrm>
              <a:off x="9881177" y="2640352"/>
              <a:ext cx="1959415" cy="3770960"/>
              <a:chOff x="10152643" y="2640352"/>
              <a:chExt cx="1959415" cy="3770960"/>
            </a:xfrm>
          </p:grpSpPr>
          <p:pic>
            <p:nvPicPr>
              <p:cNvPr id="105" name="Picture 104">
                <a:extLst>
                  <a:ext uri="{FF2B5EF4-FFF2-40B4-BE49-F238E27FC236}">
                    <a16:creationId xmlns:a16="http://schemas.microsoft.com/office/drawing/2014/main" id="{0AAF06B0-DF13-D542-AAF1-606FFBAC26AD}"/>
                  </a:ext>
                </a:extLst>
              </p:cNvPr>
              <p:cNvPicPr>
                <a:picLocks noChangeAspect="1"/>
              </p:cNvPicPr>
              <p:nvPr/>
            </p:nvPicPr>
            <p:blipFill>
              <a:blip r:embed="rId3"/>
              <a:stretch>
                <a:fillRect/>
              </a:stretch>
            </p:blipFill>
            <p:spPr>
              <a:xfrm>
                <a:off x="10152643" y="2640352"/>
                <a:ext cx="1954944" cy="658731"/>
              </a:xfrm>
              <a:prstGeom prst="rect">
                <a:avLst/>
              </a:prstGeom>
            </p:spPr>
          </p:pic>
          <p:pic>
            <p:nvPicPr>
              <p:cNvPr id="106" name="Picture 105">
                <a:extLst>
                  <a:ext uri="{FF2B5EF4-FFF2-40B4-BE49-F238E27FC236}">
                    <a16:creationId xmlns:a16="http://schemas.microsoft.com/office/drawing/2014/main" id="{2408114F-DD0D-4042-8118-79635EA03110}"/>
                  </a:ext>
                </a:extLst>
              </p:cNvPr>
              <p:cNvPicPr>
                <a:picLocks noChangeAspect="1"/>
              </p:cNvPicPr>
              <p:nvPr/>
            </p:nvPicPr>
            <p:blipFill>
              <a:blip r:embed="rId4"/>
              <a:stretch>
                <a:fillRect/>
              </a:stretch>
            </p:blipFill>
            <p:spPr>
              <a:xfrm>
                <a:off x="10297484" y="3421063"/>
                <a:ext cx="1810103" cy="1007898"/>
              </a:xfrm>
              <a:prstGeom prst="rect">
                <a:avLst/>
              </a:prstGeom>
            </p:spPr>
          </p:pic>
          <p:pic>
            <p:nvPicPr>
              <p:cNvPr id="107" name="Picture 106">
                <a:extLst>
                  <a:ext uri="{FF2B5EF4-FFF2-40B4-BE49-F238E27FC236}">
                    <a16:creationId xmlns:a16="http://schemas.microsoft.com/office/drawing/2014/main" id="{3E8B4DBB-A346-E14F-AA94-1004B51E497C}"/>
                  </a:ext>
                </a:extLst>
              </p:cNvPr>
              <p:cNvPicPr>
                <a:picLocks noChangeAspect="1"/>
              </p:cNvPicPr>
              <p:nvPr/>
            </p:nvPicPr>
            <p:blipFill>
              <a:blip r:embed="rId5"/>
              <a:stretch>
                <a:fillRect/>
              </a:stretch>
            </p:blipFill>
            <p:spPr>
              <a:xfrm>
                <a:off x="10384812" y="4595706"/>
                <a:ext cx="1727246" cy="776729"/>
              </a:xfrm>
              <a:prstGeom prst="rect">
                <a:avLst/>
              </a:prstGeom>
            </p:spPr>
          </p:pic>
          <p:pic>
            <p:nvPicPr>
              <p:cNvPr id="108" name="Picture 107">
                <a:extLst>
                  <a:ext uri="{FF2B5EF4-FFF2-40B4-BE49-F238E27FC236}">
                    <a16:creationId xmlns:a16="http://schemas.microsoft.com/office/drawing/2014/main" id="{3AEC15D4-9AC7-E34E-B112-5C31B86E9962}"/>
                  </a:ext>
                </a:extLst>
              </p:cNvPr>
              <p:cNvPicPr>
                <a:picLocks noChangeAspect="1"/>
              </p:cNvPicPr>
              <p:nvPr/>
            </p:nvPicPr>
            <p:blipFill>
              <a:blip r:embed="rId6"/>
              <a:stretch>
                <a:fillRect/>
              </a:stretch>
            </p:blipFill>
            <p:spPr>
              <a:xfrm>
                <a:off x="10768582" y="5485881"/>
                <a:ext cx="959706" cy="925431"/>
              </a:xfrm>
              <a:prstGeom prst="rect">
                <a:avLst/>
              </a:prstGeom>
            </p:spPr>
          </p:pic>
        </p:grpSp>
        <p:sp>
          <p:nvSpPr>
            <p:cNvPr id="102" name="Rectangle 101">
              <a:extLst>
                <a:ext uri="{FF2B5EF4-FFF2-40B4-BE49-F238E27FC236}">
                  <a16:creationId xmlns:a16="http://schemas.microsoft.com/office/drawing/2014/main" id="{D4623458-6D45-BE49-B937-B8B57216A801}"/>
                </a:ext>
              </a:extLst>
            </p:cNvPr>
            <p:cNvSpPr/>
            <p:nvPr/>
          </p:nvSpPr>
          <p:spPr>
            <a:xfrm>
              <a:off x="9881177" y="2540081"/>
              <a:ext cx="2039357" cy="3989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35"/>
            </a:p>
          </p:txBody>
        </p:sp>
        <p:cxnSp>
          <p:nvCxnSpPr>
            <p:cNvPr id="103" name="Straight Connector 102">
              <a:extLst>
                <a:ext uri="{FF2B5EF4-FFF2-40B4-BE49-F238E27FC236}">
                  <a16:creationId xmlns:a16="http://schemas.microsoft.com/office/drawing/2014/main" id="{9E7AE005-2AFB-3642-9D2A-D07C05626E29}"/>
                </a:ext>
              </a:extLst>
            </p:cNvPr>
            <p:cNvCxnSpPr>
              <a:cxnSpLocks/>
            </p:cNvCxnSpPr>
            <p:nvPr/>
          </p:nvCxnSpPr>
          <p:spPr>
            <a:xfrm flipV="1">
              <a:off x="9736107" y="2540081"/>
              <a:ext cx="145070" cy="1718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9D701A2-5AC6-614C-9BF5-43315D0C5C31}"/>
                </a:ext>
              </a:extLst>
            </p:cNvPr>
            <p:cNvCxnSpPr/>
            <p:nvPr/>
          </p:nvCxnSpPr>
          <p:spPr>
            <a:xfrm>
              <a:off x="9736183" y="4595706"/>
              <a:ext cx="144841" cy="1933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Curved Up Arrow 35">
            <a:extLst>
              <a:ext uri="{FF2B5EF4-FFF2-40B4-BE49-F238E27FC236}">
                <a16:creationId xmlns:a16="http://schemas.microsoft.com/office/drawing/2014/main" id="{B1FE87B9-AFE3-2445-839E-D093CE82784F}"/>
              </a:ext>
            </a:extLst>
          </p:cNvPr>
          <p:cNvSpPr/>
          <p:nvPr/>
        </p:nvSpPr>
        <p:spPr>
          <a:xfrm rot="18555657">
            <a:off x="5776578" y="4343688"/>
            <a:ext cx="659876" cy="37621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a:solidFill>
                <a:schemeClr val="tx1"/>
              </a:solidFill>
            </a:endParaRPr>
          </a:p>
        </p:txBody>
      </p:sp>
      <p:sp>
        <p:nvSpPr>
          <p:cNvPr id="37" name="TextBox 36">
            <a:extLst>
              <a:ext uri="{FF2B5EF4-FFF2-40B4-BE49-F238E27FC236}">
                <a16:creationId xmlns:a16="http://schemas.microsoft.com/office/drawing/2014/main" id="{4191C89B-53F7-4F49-86E6-66BC4146E4DD}"/>
              </a:ext>
            </a:extLst>
          </p:cNvPr>
          <p:cNvSpPr txBox="1"/>
          <p:nvPr/>
        </p:nvSpPr>
        <p:spPr>
          <a:xfrm>
            <a:off x="2972136" y="2625832"/>
            <a:ext cx="10119305" cy="1569660"/>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50000"/>
              </a:lnSpc>
              <a:buClr>
                <a:srgbClr val="307ED6"/>
              </a:buClr>
              <a:buFont typeface="Arial" panose="020B0604020202020204" pitchFamily="34" charset="0"/>
              <a:buChar char="•"/>
              <a:defRPr sz="3200"/>
            </a:lvl1pPr>
            <a:lvl4pPr marL="914400" lvl="3" indent="-457200" algn="l">
              <a:lnSpc>
                <a:spcPct val="150000"/>
              </a:lnSpc>
              <a:buClr>
                <a:srgbClr val="307ED6"/>
              </a:buClr>
              <a:buFont typeface="Arial" panose="020B0604020202020204" pitchFamily="34" charset="0"/>
              <a:buChar char="•"/>
              <a:defRPr sz="2800"/>
            </a:lvl4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288925" indent="-288925">
              <a:lnSpc>
                <a:spcPct val="100000"/>
              </a:lnSpc>
            </a:pPr>
            <a:r>
              <a:rPr lang="en-US" sz="2400" dirty="0"/>
              <a:t>Enzyme-based dissociation- trypsin, collagenase, </a:t>
            </a:r>
            <a:r>
              <a:rPr lang="en-US" sz="2400" dirty="0" err="1"/>
              <a:t>liberase</a:t>
            </a:r>
            <a:r>
              <a:rPr lang="en-US" sz="2400" dirty="0"/>
              <a:t>, </a:t>
            </a:r>
            <a:r>
              <a:rPr lang="en-US" sz="2400" dirty="0" err="1"/>
              <a:t>accutase</a:t>
            </a:r>
            <a:r>
              <a:rPr lang="en-US" sz="2400" dirty="0"/>
              <a:t>.</a:t>
            </a:r>
          </a:p>
          <a:p>
            <a:pPr marL="288925" indent="-288925">
              <a:lnSpc>
                <a:spcPct val="100000"/>
              </a:lnSpc>
            </a:pPr>
            <a:r>
              <a:rPr lang="en-US" sz="2400" dirty="0"/>
              <a:t>Gentle washes.</a:t>
            </a:r>
          </a:p>
          <a:p>
            <a:pPr marL="288925" indent="-288925">
              <a:lnSpc>
                <a:spcPct val="100000"/>
              </a:lnSpc>
            </a:pPr>
            <a:r>
              <a:rPr lang="en-US" sz="2400" dirty="0"/>
              <a:t>Dead cell removal kit, filtering out the debris.</a:t>
            </a:r>
          </a:p>
          <a:p>
            <a:pPr marL="288925" indent="-288925">
              <a:lnSpc>
                <a:spcPct val="100000"/>
              </a:lnSpc>
            </a:pPr>
            <a:r>
              <a:rPr lang="en-US" sz="2400" dirty="0"/>
              <a:t>Density gradient (</a:t>
            </a:r>
            <a:r>
              <a:rPr lang="en-US" sz="2400" dirty="0" err="1"/>
              <a:t>Ficoll</a:t>
            </a:r>
            <a:r>
              <a:rPr lang="en-US" sz="2400" dirty="0"/>
              <a:t>, </a:t>
            </a:r>
            <a:r>
              <a:rPr lang="en-US" sz="2400" dirty="0" err="1"/>
              <a:t>Optiprep</a:t>
            </a:r>
            <a:r>
              <a:rPr lang="en-US" sz="2400" dirty="0"/>
              <a:t>)</a:t>
            </a:r>
          </a:p>
        </p:txBody>
      </p:sp>
      <p:sp>
        <p:nvSpPr>
          <p:cNvPr id="38" name="TextBox 37">
            <a:extLst>
              <a:ext uri="{FF2B5EF4-FFF2-40B4-BE49-F238E27FC236}">
                <a16:creationId xmlns:a16="http://schemas.microsoft.com/office/drawing/2014/main" id="{4191C89B-53F7-4F49-86E6-66BC4146E4DD}"/>
              </a:ext>
            </a:extLst>
          </p:cNvPr>
          <p:cNvSpPr txBox="1"/>
          <p:nvPr/>
        </p:nvSpPr>
        <p:spPr>
          <a:xfrm>
            <a:off x="11604059" y="3542214"/>
            <a:ext cx="2006010" cy="193899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50000"/>
              </a:lnSpc>
              <a:buClr>
                <a:srgbClr val="307ED6"/>
              </a:buClr>
              <a:buFont typeface="Arial" panose="020B0604020202020204" pitchFamily="34" charset="0"/>
              <a:buChar char="•"/>
              <a:defRPr sz="3200"/>
            </a:lvl1pPr>
            <a:lvl4pPr marL="914400" lvl="3" indent="-457200" algn="l">
              <a:lnSpc>
                <a:spcPct val="150000"/>
              </a:lnSpc>
              <a:buClr>
                <a:srgbClr val="307ED6"/>
              </a:buClr>
              <a:buFont typeface="Arial" panose="020B0604020202020204" pitchFamily="34" charset="0"/>
              <a:buChar char="•"/>
              <a:defRPr sz="2800"/>
            </a:lvl4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0" indent="0">
              <a:lnSpc>
                <a:spcPct val="100000"/>
              </a:lnSpc>
              <a:buNone/>
            </a:pPr>
            <a:r>
              <a:rPr lang="en-US" sz="2000" dirty="0">
                <a:solidFill>
                  <a:srgbClr val="307ED6"/>
                </a:solidFill>
              </a:rPr>
              <a:t>Note: the final sample buffer should be devoid </a:t>
            </a:r>
            <a:r>
              <a:rPr lang="en-US" sz="2000" dirty="0" smtClean="0">
                <a:solidFill>
                  <a:srgbClr val="307ED6"/>
                </a:solidFill>
              </a:rPr>
              <a:t>of heparin, </a:t>
            </a:r>
            <a:r>
              <a:rPr lang="en-US" sz="2000" dirty="0">
                <a:solidFill>
                  <a:srgbClr val="307ED6"/>
                </a:solidFill>
              </a:rPr>
              <a:t>Ca</a:t>
            </a:r>
            <a:r>
              <a:rPr lang="en-US" sz="2000" baseline="30000" dirty="0">
                <a:solidFill>
                  <a:srgbClr val="307ED6"/>
                </a:solidFill>
              </a:rPr>
              <a:t>2+</a:t>
            </a:r>
            <a:r>
              <a:rPr lang="en-US" sz="2000" dirty="0">
                <a:solidFill>
                  <a:srgbClr val="307ED6"/>
                </a:solidFill>
              </a:rPr>
              <a:t>, Mg</a:t>
            </a:r>
            <a:r>
              <a:rPr lang="en-US" sz="2000" baseline="30000" dirty="0">
                <a:solidFill>
                  <a:srgbClr val="307ED6"/>
                </a:solidFill>
              </a:rPr>
              <a:t>2+</a:t>
            </a:r>
            <a:r>
              <a:rPr lang="en-US" sz="2000" dirty="0">
                <a:solidFill>
                  <a:srgbClr val="307ED6"/>
                </a:solidFill>
              </a:rPr>
              <a:t> and EDTA</a:t>
            </a:r>
          </a:p>
        </p:txBody>
      </p:sp>
      <p:sp>
        <p:nvSpPr>
          <p:cNvPr id="39" name="Curved Down Arrow 38">
            <a:extLst>
              <a:ext uri="{FF2B5EF4-FFF2-40B4-BE49-F238E27FC236}">
                <a16:creationId xmlns:a16="http://schemas.microsoft.com/office/drawing/2014/main" id="{4588D975-A1D7-F84D-BA4C-42816C2AEA8F}"/>
              </a:ext>
            </a:extLst>
          </p:cNvPr>
          <p:cNvSpPr/>
          <p:nvPr/>
        </p:nvSpPr>
        <p:spPr>
          <a:xfrm rot="5023421">
            <a:off x="9780178" y="6303594"/>
            <a:ext cx="504837" cy="2072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wn Arrow 39">
            <a:extLst>
              <a:ext uri="{FF2B5EF4-FFF2-40B4-BE49-F238E27FC236}">
                <a16:creationId xmlns:a16="http://schemas.microsoft.com/office/drawing/2014/main" id="{871AD738-6186-0A48-A911-56E008496957}"/>
              </a:ext>
            </a:extLst>
          </p:cNvPr>
          <p:cNvSpPr/>
          <p:nvPr/>
        </p:nvSpPr>
        <p:spPr>
          <a:xfrm>
            <a:off x="13005170" y="6306695"/>
            <a:ext cx="45719" cy="2052114"/>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191C89B-53F7-4F49-86E6-66BC4146E4DD}"/>
              </a:ext>
            </a:extLst>
          </p:cNvPr>
          <p:cNvSpPr txBox="1"/>
          <p:nvPr/>
        </p:nvSpPr>
        <p:spPr>
          <a:xfrm>
            <a:off x="9743284" y="8448030"/>
            <a:ext cx="4488520" cy="830997"/>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50000"/>
              </a:lnSpc>
              <a:buClr>
                <a:srgbClr val="307ED6"/>
              </a:buClr>
              <a:buFont typeface="Arial" panose="020B0604020202020204" pitchFamily="34" charset="0"/>
              <a:buChar char="•"/>
              <a:defRPr sz="3200"/>
            </a:lvl1pPr>
            <a:lvl4pPr marL="914400" lvl="3" indent="-457200" algn="l">
              <a:lnSpc>
                <a:spcPct val="150000"/>
              </a:lnSpc>
              <a:buClr>
                <a:srgbClr val="307ED6"/>
              </a:buClr>
              <a:buFont typeface="Arial" panose="020B0604020202020204" pitchFamily="34" charset="0"/>
              <a:buChar char="•"/>
              <a:defRPr sz="2800"/>
            </a:lvl4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288925" indent="-288925">
              <a:lnSpc>
                <a:spcPct val="100000"/>
              </a:lnSpc>
            </a:pPr>
            <a:r>
              <a:rPr lang="en-US" sz="2400" dirty="0" smtClean="0"/>
              <a:t>Cell concentration</a:t>
            </a:r>
          </a:p>
          <a:p>
            <a:pPr marL="288925" indent="-288925">
              <a:lnSpc>
                <a:spcPct val="100000"/>
              </a:lnSpc>
            </a:pPr>
            <a:r>
              <a:rPr lang="en-US" sz="2400" dirty="0" smtClean="0"/>
              <a:t>Cell Viability (</a:t>
            </a:r>
            <a:r>
              <a:rPr lang="en-US" sz="2400" dirty="0" err="1" smtClean="0"/>
              <a:t>Trypan</a:t>
            </a:r>
            <a:r>
              <a:rPr lang="en-US" sz="2400" dirty="0" smtClean="0"/>
              <a:t> Blue)</a:t>
            </a:r>
            <a:endParaRPr lang="en-US" sz="2400" dirty="0"/>
          </a:p>
        </p:txBody>
      </p:sp>
      <p:sp>
        <p:nvSpPr>
          <p:cNvPr id="42" name="TextBox 41">
            <a:extLst>
              <a:ext uri="{FF2B5EF4-FFF2-40B4-BE49-F238E27FC236}">
                <a16:creationId xmlns:a16="http://schemas.microsoft.com/office/drawing/2014/main" id="{4191C89B-53F7-4F49-86E6-66BC4146E4DD}"/>
              </a:ext>
            </a:extLst>
          </p:cNvPr>
          <p:cNvSpPr txBox="1"/>
          <p:nvPr/>
        </p:nvSpPr>
        <p:spPr>
          <a:xfrm>
            <a:off x="8028179" y="6665057"/>
            <a:ext cx="5422553" cy="830997"/>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50000"/>
              </a:lnSpc>
              <a:buClr>
                <a:srgbClr val="307ED6"/>
              </a:buClr>
              <a:buFont typeface="Arial" panose="020B0604020202020204" pitchFamily="34" charset="0"/>
              <a:buChar char="•"/>
              <a:defRPr sz="3200"/>
            </a:lvl1pPr>
            <a:lvl4pPr marL="914400" lvl="3" indent="-457200" algn="l">
              <a:lnSpc>
                <a:spcPct val="150000"/>
              </a:lnSpc>
              <a:buClr>
                <a:srgbClr val="307ED6"/>
              </a:buClr>
              <a:buFont typeface="Arial" panose="020B0604020202020204" pitchFamily="34" charset="0"/>
              <a:buChar char="•"/>
              <a:defRPr sz="2800"/>
            </a:lvl4pPr>
            <a:lvl9pPr marL="1081087" marR="445878" lvl="8" indent="-457200" algn="l" defTabSz="334409">
              <a:lnSpc>
                <a:spcPct val="150000"/>
              </a:lnSpc>
              <a:spcBef>
                <a:spcPts val="1400"/>
              </a:spcBef>
              <a:buClr>
                <a:srgbClr val="307ED6"/>
              </a:buClr>
              <a:buSzPct val="100000"/>
              <a:buFont typeface="Arial" panose="020B0604020202020204" pitchFamily="34" charset="0"/>
              <a:buChar char="•"/>
              <a:defRPr sz="3200">
                <a:solidFill>
                  <a:schemeClr val="bg2">
                    <a:lumMod val="10000"/>
                  </a:schemeClr>
                </a:solidFill>
              </a:defRPr>
            </a:lvl9pPr>
          </a:lstStyle>
          <a:p>
            <a:pPr marL="288925" indent="-288925">
              <a:lnSpc>
                <a:spcPct val="100000"/>
              </a:lnSpc>
            </a:pPr>
            <a:r>
              <a:rPr lang="en-US" sz="2400" dirty="0"/>
              <a:t>Magnetic bead </a:t>
            </a:r>
            <a:r>
              <a:rPr lang="en-US" sz="2400" dirty="0" smtClean="0"/>
              <a:t>selection (MACS)</a:t>
            </a:r>
          </a:p>
          <a:p>
            <a:pPr marL="288925" indent="-288925">
              <a:lnSpc>
                <a:spcPct val="100000"/>
              </a:lnSpc>
            </a:pPr>
            <a:r>
              <a:rPr lang="en-US" sz="2400" dirty="0" smtClean="0"/>
              <a:t>FAC sorting</a:t>
            </a:r>
            <a:endParaRPr lang="en-US" sz="2400" dirty="0"/>
          </a:p>
        </p:txBody>
      </p:sp>
    </p:spTree>
    <p:extLst>
      <p:ext uri="{BB962C8B-B14F-4D97-AF65-F5344CB8AC3E}">
        <p14:creationId xmlns:p14="http://schemas.microsoft.com/office/powerpoint/2010/main" val="3647172275"/>
      </p:ext>
    </p:extLst>
  </p:cSld>
  <p:clrMapOvr>
    <a:masterClrMapping/>
  </p:clrMapOvr>
  <p:transition spd="slow"/>
  <p:timing>
    <p:tnLst>
      <p:par>
        <p:cT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Enrichment Methods: Pros &amp; Cons</a:t>
            </a:r>
            <a:endParaRPr lang="en-US" dirty="0"/>
          </a:p>
        </p:txBody>
      </p:sp>
      <p:sp>
        <p:nvSpPr>
          <p:cNvPr id="2" name="Rectangle 1"/>
          <p:cNvSpPr/>
          <p:nvPr/>
        </p:nvSpPr>
        <p:spPr>
          <a:xfrm>
            <a:off x="705157" y="2725159"/>
            <a:ext cx="7573008" cy="6370975"/>
          </a:xfrm>
          <a:prstGeom prst="rect">
            <a:avLst/>
          </a:prstGeom>
        </p:spPr>
        <p:txBody>
          <a:bodyPr wrap="square">
            <a:spAutoFit/>
          </a:bodyPr>
          <a:lstStyle/>
          <a:p>
            <a:pPr lvl="1" indent="0" algn="l" defTabSz="457200" hangingPunct="1">
              <a:spcBef>
                <a:spcPts val="1200"/>
              </a:spcBef>
              <a:buClr>
                <a:srgbClr val="307ED6"/>
              </a:buClr>
              <a:buSzPct val="100000"/>
              <a:defRPr sz="3500">
                <a:solidFill>
                  <a:srgbClr val="FFBC00"/>
                </a:solidFill>
              </a:defRPr>
            </a:pPr>
            <a:r>
              <a:rPr lang="en-US" sz="2800" u="sng" dirty="0">
                <a:solidFill>
                  <a:schemeClr val="bg2">
                    <a:lumMod val="10000"/>
                  </a:schemeClr>
                </a:solidFill>
              </a:rPr>
              <a:t>FACS (Fluorescence activated cell sorting)</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endParaRPr lang="en-US" sz="2800" dirty="0">
              <a:solidFill>
                <a:schemeClr val="bg2">
                  <a:lumMod val="10000"/>
                </a:schemeClr>
              </a:solidFill>
            </a:endParaRPr>
          </a:p>
          <a:p>
            <a:pPr lvl="1" indent="0" algn="l" defTabSz="457200" hangingPunct="1">
              <a:spcBef>
                <a:spcPts val="1200"/>
              </a:spcBef>
              <a:buClr>
                <a:srgbClr val="307ED6"/>
              </a:buClr>
              <a:buSzPct val="100000"/>
              <a:defRPr sz="3500">
                <a:solidFill>
                  <a:srgbClr val="FFBC00"/>
                </a:solidFill>
              </a:defRPr>
            </a:pPr>
            <a:r>
              <a:rPr lang="en-US" sz="2800" dirty="0">
                <a:solidFill>
                  <a:srgbClr val="00882B"/>
                </a:solidFill>
              </a:rPr>
              <a:t>Pros: </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Enrichment is robust. </a:t>
            </a:r>
            <a:endParaRPr lang="en-US" sz="2800" dirty="0" smtClean="0">
              <a:solidFill>
                <a:schemeClr val="bg2">
                  <a:lumMod val="10000"/>
                </a:schemeClr>
              </a:solidFill>
            </a:endParaRP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Yields </a:t>
            </a:r>
            <a:r>
              <a:rPr lang="en-US" sz="2800" dirty="0">
                <a:solidFill>
                  <a:schemeClr val="bg2">
                    <a:lumMod val="10000"/>
                  </a:schemeClr>
                </a:solidFill>
              </a:rPr>
              <a:t>good single cell suspension.</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Live/dead sorting by DNA stains, </a:t>
            </a:r>
            <a:r>
              <a:rPr lang="en-US" sz="2800" dirty="0" err="1">
                <a:solidFill>
                  <a:schemeClr val="bg2">
                    <a:lumMod val="10000"/>
                  </a:schemeClr>
                </a:solidFill>
              </a:rPr>
              <a:t>eg</a:t>
            </a:r>
            <a:r>
              <a:rPr lang="en-US" sz="2800" dirty="0">
                <a:solidFill>
                  <a:schemeClr val="bg2">
                    <a:lumMod val="10000"/>
                  </a:schemeClr>
                </a:solidFill>
              </a:rPr>
              <a:t>. DAPI.</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endParaRPr lang="en-US" sz="2800" dirty="0">
              <a:solidFill>
                <a:schemeClr val="bg2">
                  <a:lumMod val="10000"/>
                </a:schemeClr>
              </a:solidFill>
            </a:endParaRPr>
          </a:p>
          <a:p>
            <a:pPr lvl="1" indent="0" algn="l" defTabSz="457200" hangingPunct="1">
              <a:spcBef>
                <a:spcPts val="1200"/>
              </a:spcBef>
              <a:buClr>
                <a:srgbClr val="307ED6"/>
              </a:buClr>
              <a:buSzPct val="100000"/>
              <a:defRPr sz="3500">
                <a:solidFill>
                  <a:srgbClr val="FFBC00"/>
                </a:solidFill>
              </a:defRPr>
            </a:pPr>
            <a:r>
              <a:rPr lang="en-US" sz="2800" dirty="0">
                <a:solidFill>
                  <a:srgbClr val="DE6A10"/>
                </a:solidFill>
              </a:rPr>
              <a:t>Cons:</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Uses high pressure to sort the </a:t>
            </a:r>
            <a:r>
              <a:rPr lang="en-US" sz="2800" dirty="0" smtClean="0">
                <a:solidFill>
                  <a:schemeClr val="bg2">
                    <a:lumMod val="10000"/>
                  </a:schemeClr>
                </a:solidFill>
              </a:rPr>
              <a:t>cells.</a:t>
            </a:r>
            <a:endParaRPr lang="en-US" sz="2800" dirty="0">
              <a:solidFill>
                <a:schemeClr val="bg2">
                  <a:lumMod val="10000"/>
                </a:schemeClr>
              </a:solidFill>
            </a:endParaRP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Can introduce bias in the </a:t>
            </a:r>
            <a:r>
              <a:rPr lang="en-US" sz="2800" dirty="0" smtClean="0">
                <a:solidFill>
                  <a:schemeClr val="bg2">
                    <a:lumMod val="10000"/>
                  </a:schemeClr>
                </a:solidFill>
              </a:rPr>
              <a:t>experiment.</a:t>
            </a:r>
            <a:endParaRPr lang="en-US" sz="2800" dirty="0">
              <a:solidFill>
                <a:schemeClr val="bg2">
                  <a:lumMod val="10000"/>
                </a:schemeClr>
              </a:solidFill>
            </a:endParaRP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Long sample prep protocol.</a:t>
            </a:r>
          </a:p>
        </p:txBody>
      </p:sp>
      <p:sp>
        <p:nvSpPr>
          <p:cNvPr id="5" name="Rectangle 4"/>
          <p:cNvSpPr/>
          <p:nvPr/>
        </p:nvSpPr>
        <p:spPr>
          <a:xfrm>
            <a:off x="9037461" y="2725159"/>
            <a:ext cx="7471435" cy="6647974"/>
          </a:xfrm>
          <a:prstGeom prst="rect">
            <a:avLst/>
          </a:prstGeom>
        </p:spPr>
        <p:txBody>
          <a:bodyPr wrap="square">
            <a:spAutoFit/>
          </a:bodyPr>
          <a:lstStyle/>
          <a:p>
            <a:pPr lvl="1" indent="0" algn="l" defTabSz="457200" hangingPunct="1">
              <a:spcBef>
                <a:spcPts val="1200"/>
              </a:spcBef>
              <a:buClr>
                <a:srgbClr val="307ED6"/>
              </a:buClr>
              <a:buSzPct val="100000"/>
              <a:defRPr sz="3500">
                <a:solidFill>
                  <a:srgbClr val="FFBC00"/>
                </a:solidFill>
              </a:defRPr>
            </a:pPr>
            <a:r>
              <a:rPr lang="en-US" sz="2800" u="sng" dirty="0" smtClean="0">
                <a:solidFill>
                  <a:schemeClr val="bg2">
                    <a:lumMod val="10000"/>
                  </a:schemeClr>
                </a:solidFill>
              </a:rPr>
              <a:t>MACS (Magnetic </a:t>
            </a:r>
            <a:r>
              <a:rPr lang="en-US" sz="2800" u="sng" dirty="0">
                <a:solidFill>
                  <a:schemeClr val="bg2">
                    <a:lumMod val="10000"/>
                  </a:schemeClr>
                </a:solidFill>
              </a:rPr>
              <a:t>activated cell sorting)</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endParaRPr lang="en-US" sz="2800" dirty="0">
              <a:solidFill>
                <a:schemeClr val="bg2">
                  <a:lumMod val="10000"/>
                </a:schemeClr>
              </a:solidFill>
            </a:endParaRPr>
          </a:p>
          <a:p>
            <a:pPr lvl="1" indent="0" algn="l" defTabSz="457200" hangingPunct="1">
              <a:spcBef>
                <a:spcPts val="1200"/>
              </a:spcBef>
              <a:buClr>
                <a:srgbClr val="307ED6"/>
              </a:buClr>
              <a:buSzPct val="100000"/>
              <a:defRPr sz="3500">
                <a:solidFill>
                  <a:srgbClr val="FFBC00"/>
                </a:solidFill>
              </a:defRPr>
            </a:pPr>
            <a:r>
              <a:rPr lang="en-US" sz="2800" dirty="0">
                <a:solidFill>
                  <a:srgbClr val="00882B"/>
                </a:solidFill>
              </a:rPr>
              <a:t>Pros: </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Gentile on cells and faster protocol</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Greater number of cells can be processed.</a:t>
            </a:r>
            <a:endParaRPr lang="en-US" sz="2800" dirty="0">
              <a:solidFill>
                <a:schemeClr val="bg2">
                  <a:lumMod val="10000"/>
                </a:schemeClr>
              </a:solidFill>
            </a:endParaRP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Not limited by FACS sorter availability.</a:t>
            </a:r>
            <a:endParaRPr lang="en-US" sz="2800" dirty="0">
              <a:solidFill>
                <a:schemeClr val="bg2">
                  <a:lumMod val="10000"/>
                </a:schemeClr>
              </a:solidFill>
            </a:endParaRP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endParaRPr lang="en-US" sz="2800" dirty="0">
              <a:solidFill>
                <a:schemeClr val="bg2">
                  <a:lumMod val="10000"/>
                </a:schemeClr>
              </a:solidFill>
            </a:endParaRPr>
          </a:p>
          <a:p>
            <a:pPr lvl="1" indent="0" algn="l" defTabSz="457200" hangingPunct="1">
              <a:spcBef>
                <a:spcPts val="1200"/>
              </a:spcBef>
              <a:buClr>
                <a:srgbClr val="307ED6"/>
              </a:buClr>
              <a:buSzPct val="100000"/>
              <a:defRPr sz="3500">
                <a:solidFill>
                  <a:srgbClr val="FFBC00"/>
                </a:solidFill>
              </a:defRPr>
            </a:pPr>
            <a:r>
              <a:rPr lang="en-US" sz="2800" dirty="0">
                <a:solidFill>
                  <a:srgbClr val="DE6A10"/>
                </a:solidFill>
              </a:rPr>
              <a:t>Cons:</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Number of available surface marker-conjugated to magnet is limited.</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Enrichment is not precise. Not applicable for rare population.</a:t>
            </a:r>
          </a:p>
        </p:txBody>
      </p:sp>
    </p:spTree>
    <p:extLst>
      <p:ext uri="{BB962C8B-B14F-4D97-AF65-F5344CB8AC3E}">
        <p14:creationId xmlns:p14="http://schemas.microsoft.com/office/powerpoint/2010/main" val="4288568792"/>
      </p:ext>
    </p:extLst>
  </p:cSld>
  <p:clrMapOvr>
    <a:masterClrMapping/>
  </p:clrMapOvr>
  <p:transition spd="slow"/>
  <p:timing>
    <p:tnLst>
      <p:par>
        <p:cT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increasing cell viability</a:t>
            </a:r>
            <a:endParaRPr lang="en-US" dirty="0"/>
          </a:p>
        </p:txBody>
      </p:sp>
      <p:sp>
        <p:nvSpPr>
          <p:cNvPr id="2" name="Rectangle 1"/>
          <p:cNvSpPr/>
          <p:nvPr/>
        </p:nvSpPr>
        <p:spPr>
          <a:xfrm>
            <a:off x="2529817" y="2881488"/>
            <a:ext cx="12282216" cy="5496889"/>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Mild dissociation reagent (</a:t>
            </a:r>
            <a:r>
              <a:rPr lang="en-US" sz="3200" dirty="0" err="1">
                <a:solidFill>
                  <a:schemeClr val="bg2">
                    <a:lumMod val="10000"/>
                  </a:schemeClr>
                </a:solidFill>
              </a:rPr>
              <a:t>TrypLE</a:t>
            </a:r>
            <a:r>
              <a:rPr lang="en-US" sz="3200" dirty="0">
                <a:solidFill>
                  <a:schemeClr val="bg2">
                    <a:lumMod val="10000"/>
                  </a:schemeClr>
                </a:solidFill>
              </a:rPr>
              <a:t>, </a:t>
            </a:r>
            <a:r>
              <a:rPr lang="en-US" sz="3200" dirty="0" err="1">
                <a:solidFill>
                  <a:schemeClr val="bg2">
                    <a:lumMod val="10000"/>
                  </a:schemeClr>
                </a:solidFill>
              </a:rPr>
              <a:t>StemPro</a:t>
            </a:r>
            <a:r>
              <a:rPr lang="en-US" sz="3200" dirty="0">
                <a:solidFill>
                  <a:schemeClr val="bg2">
                    <a:lumMod val="10000"/>
                  </a:schemeClr>
                </a:solidFill>
              </a:rPr>
              <a:t>, </a:t>
            </a:r>
            <a:r>
              <a:rPr lang="en-US" sz="3200" dirty="0" err="1">
                <a:solidFill>
                  <a:schemeClr val="bg2">
                    <a:lumMod val="10000"/>
                  </a:schemeClr>
                </a:solidFill>
              </a:rPr>
              <a:t>Accutase</a:t>
            </a:r>
            <a:r>
              <a:rPr lang="en-US" sz="3200" dirty="0">
                <a:solidFill>
                  <a:schemeClr val="bg2">
                    <a:lumMod val="10000"/>
                  </a:schemeClr>
                </a:solidFill>
              </a:rPr>
              <a:t>, </a:t>
            </a:r>
            <a:r>
              <a:rPr lang="en-US" sz="3200" dirty="0" err="1">
                <a:solidFill>
                  <a:schemeClr val="bg2">
                    <a:lumMod val="10000"/>
                  </a:schemeClr>
                </a:solidFill>
              </a:rPr>
              <a:t>Liberase</a:t>
            </a:r>
            <a:r>
              <a:rPr lang="en-US" sz="3200" dirty="0">
                <a:solidFill>
                  <a:schemeClr val="bg2">
                    <a:lumMod val="10000"/>
                  </a:schemeClr>
                </a:solidFill>
              </a:rPr>
              <a:t>)</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Shorten dissociation time</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Reduce dissociation temperature</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Using ROCK inhibitor/ apoptosis inhibitor </a:t>
            </a:r>
            <a:r>
              <a:rPr lang="en-US" sz="3200" dirty="0" smtClean="0">
                <a:solidFill>
                  <a:schemeClr val="bg2">
                    <a:lumMod val="10000"/>
                  </a:schemeClr>
                </a:solidFill>
              </a:rPr>
              <a:t>(esp. epithelial </a:t>
            </a:r>
            <a:r>
              <a:rPr lang="en-US" sz="3200" dirty="0">
                <a:solidFill>
                  <a:schemeClr val="bg2">
                    <a:lumMod val="10000"/>
                  </a:schemeClr>
                </a:solidFill>
              </a:rPr>
              <a:t>cells)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Avoid </a:t>
            </a:r>
            <a:r>
              <a:rPr lang="en-US" sz="3200" dirty="0">
                <a:solidFill>
                  <a:schemeClr val="bg2">
                    <a:lumMod val="10000"/>
                  </a:schemeClr>
                </a:solidFill>
              </a:rPr>
              <a:t>cell pelleting</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Avoid FACS sorting on more fragile cell types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Try </a:t>
            </a:r>
            <a:r>
              <a:rPr lang="en-US" sz="3200" dirty="0" smtClean="0">
                <a:solidFill>
                  <a:schemeClr val="bg2">
                    <a:lumMod val="10000"/>
                  </a:schemeClr>
                </a:solidFill>
              </a:rPr>
              <a:t>magnetic activated cell sorting (MACS)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242" y="6915211"/>
            <a:ext cx="2381250" cy="1847850"/>
          </a:xfrm>
          <a:prstGeom prst="rect">
            <a:avLst/>
          </a:prstGeom>
        </p:spPr>
      </p:pic>
    </p:spTree>
    <p:extLst>
      <p:ext uri="{BB962C8B-B14F-4D97-AF65-F5344CB8AC3E}">
        <p14:creationId xmlns:p14="http://schemas.microsoft.com/office/powerpoint/2010/main" val="3277596224"/>
      </p:ext>
    </p:extLst>
  </p:cSld>
  <p:clrMapOvr>
    <a:masterClrMapping/>
  </p:clrMapOvr>
  <p:transition spd="slow"/>
  <p:timing>
    <p:tnLst>
      <p:par>
        <p:cTn id="1" dur="indefinite" restart="never" fill="hold"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cell numbers</a:t>
            </a:r>
            <a:endParaRPr lang="en-US" dirty="0"/>
          </a:p>
        </p:txBody>
      </p:sp>
      <p:sp>
        <p:nvSpPr>
          <p:cNvPr id="2" name="Rectangle 1"/>
          <p:cNvSpPr/>
          <p:nvPr/>
        </p:nvSpPr>
        <p:spPr>
          <a:xfrm>
            <a:off x="2454442" y="2794732"/>
            <a:ext cx="11606439" cy="6370975"/>
          </a:xfrm>
          <a:prstGeom prst="rect">
            <a:avLst/>
          </a:prstGeom>
        </p:spPr>
        <p:txBody>
          <a:bodyPr wrap="square">
            <a:spAutoFit/>
          </a:bodyPr>
          <a:lstStyle/>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Droplet methods have a 10,000-25,000 </a:t>
            </a:r>
            <a:r>
              <a:rPr lang="en-US" sz="3200" dirty="0">
                <a:solidFill>
                  <a:schemeClr val="bg2">
                    <a:lumMod val="10000"/>
                  </a:schemeClr>
                </a:solidFill>
              </a:rPr>
              <a:t>cell </a:t>
            </a:r>
            <a:r>
              <a:rPr lang="en-US" sz="3200" dirty="0" smtClean="0">
                <a:solidFill>
                  <a:schemeClr val="bg2">
                    <a:lumMod val="10000"/>
                  </a:schemeClr>
                </a:solidFill>
              </a:rPr>
              <a:t>minimum</a:t>
            </a:r>
          </a:p>
          <a:p>
            <a:pPr marL="800100" lvl="1" indent="-3429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need ~50-100 cells with a unique transcriptome to identify a population cluster</a:t>
            </a:r>
          </a:p>
          <a:p>
            <a:pPr marL="800100" lvl="1" indent="-3429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100-1000 cells per </a:t>
            </a:r>
            <a:r>
              <a:rPr lang="en-US" sz="2400" dirty="0" err="1" smtClean="0">
                <a:solidFill>
                  <a:schemeClr val="bg2">
                    <a:lumMod val="10000"/>
                  </a:schemeClr>
                </a:solidFill>
              </a:rPr>
              <a:t>ul</a:t>
            </a:r>
            <a:r>
              <a:rPr lang="en-US" sz="2400" dirty="0" smtClean="0">
                <a:solidFill>
                  <a:schemeClr val="bg2">
                    <a:lumMod val="10000"/>
                  </a:schemeClr>
                </a:solidFill>
              </a:rPr>
              <a:t> = 100,000-1,000,000 cells per ml</a:t>
            </a:r>
            <a:endParaRPr lang="en-US" sz="2000" dirty="0" smtClean="0">
              <a:solidFill>
                <a:schemeClr val="bg2">
                  <a:lumMod val="10000"/>
                </a:schemeClr>
              </a:solidFill>
            </a:endParaRP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Count cells by </a:t>
            </a:r>
            <a:r>
              <a:rPr lang="en-US" sz="3200" dirty="0" err="1" smtClean="0">
                <a:solidFill>
                  <a:schemeClr val="bg2">
                    <a:lumMod val="10000"/>
                  </a:schemeClr>
                </a:solidFill>
              </a:rPr>
              <a:t>hemocytometer</a:t>
            </a:r>
            <a:r>
              <a:rPr lang="en-US" sz="3200" dirty="0" smtClean="0">
                <a:solidFill>
                  <a:schemeClr val="bg2">
                    <a:lumMod val="10000"/>
                  </a:schemeClr>
                </a:solidFill>
              </a:rPr>
              <a:t> – do not trust sorter counts</a:t>
            </a:r>
          </a:p>
          <a:p>
            <a:pPr marL="801688" lvl="2" indent="-339725"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2400" dirty="0">
                <a:solidFill>
                  <a:schemeClr val="bg2">
                    <a:lumMod val="10000"/>
                  </a:schemeClr>
                </a:solidFill>
              </a:rPr>
              <a:t>c</a:t>
            </a:r>
            <a:r>
              <a:rPr lang="en-US" sz="2400" dirty="0" smtClean="0">
                <a:solidFill>
                  <a:schemeClr val="bg2">
                    <a:lumMod val="10000"/>
                  </a:schemeClr>
                </a:solidFill>
              </a:rPr>
              <a:t>ounts from the sorter are often ½ of actual cell counts</a:t>
            </a: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Try negative selection to remove unwanted cells</a:t>
            </a: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Sort on a broader marker to increase cell numbers</a:t>
            </a: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For unavoidably low </a:t>
            </a:r>
            <a:r>
              <a:rPr lang="en-US" sz="3200" dirty="0">
                <a:solidFill>
                  <a:schemeClr val="bg2">
                    <a:lumMod val="10000"/>
                  </a:schemeClr>
                </a:solidFill>
              </a:rPr>
              <a:t>density </a:t>
            </a:r>
            <a:r>
              <a:rPr lang="en-US" sz="3200" dirty="0" smtClean="0">
                <a:solidFill>
                  <a:schemeClr val="bg2">
                    <a:lumMod val="10000"/>
                  </a:schemeClr>
                </a:solidFill>
              </a:rPr>
              <a:t>samples</a:t>
            </a:r>
          </a:p>
          <a:p>
            <a:pPr marL="800100" lvl="2" indent="-3429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spike </a:t>
            </a:r>
            <a:r>
              <a:rPr lang="en-US" sz="2400" dirty="0">
                <a:solidFill>
                  <a:schemeClr val="bg2">
                    <a:lumMod val="10000"/>
                  </a:schemeClr>
                </a:solidFill>
              </a:rPr>
              <a:t>the sample with cells with distinct expression </a:t>
            </a:r>
            <a:r>
              <a:rPr lang="en-US" sz="2400" dirty="0" smtClean="0">
                <a:solidFill>
                  <a:schemeClr val="bg2">
                    <a:lumMod val="10000"/>
                  </a:schemeClr>
                </a:solidFill>
              </a:rPr>
              <a:t>profile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330" t="8035" r="22362" b="25862"/>
          <a:stretch/>
        </p:blipFill>
        <p:spPr>
          <a:xfrm>
            <a:off x="13108774" y="6744588"/>
            <a:ext cx="2048194" cy="1950195"/>
          </a:xfrm>
          <a:prstGeom prst="rect">
            <a:avLst/>
          </a:prstGeom>
        </p:spPr>
      </p:pic>
    </p:spTree>
    <p:extLst>
      <p:ext uri="{BB962C8B-B14F-4D97-AF65-F5344CB8AC3E}">
        <p14:creationId xmlns:p14="http://schemas.microsoft.com/office/powerpoint/2010/main" val="814512206"/>
      </p:ext>
    </p:extLst>
  </p:cSld>
  <p:clrMapOvr>
    <a:masterClrMapping/>
  </p:clrMapOvr>
  <p:transition spd="slow"/>
  <p:timing>
    <p:tnLst>
      <p:par>
        <p:cTn id="1" dur="indefinite" restart="never" fill="hold"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a:t>
            </a:r>
            <a:r>
              <a:rPr lang="en-US" dirty="0"/>
              <a:t>:  </a:t>
            </a:r>
            <a:r>
              <a:rPr lang="en-US" dirty="0" smtClean="0"/>
              <a:t>single </a:t>
            </a:r>
            <a:r>
              <a:rPr lang="en-US" dirty="0"/>
              <a:t>cell </a:t>
            </a:r>
            <a:r>
              <a:rPr lang="en-US" dirty="0" smtClean="0"/>
              <a:t>suspension</a:t>
            </a:r>
            <a:endParaRPr lang="en-US" dirty="0"/>
          </a:p>
        </p:txBody>
      </p:sp>
      <p:sp>
        <p:nvSpPr>
          <p:cNvPr id="2" name="Rectangle 1"/>
          <p:cNvSpPr/>
          <p:nvPr/>
        </p:nvSpPr>
        <p:spPr>
          <a:xfrm>
            <a:off x="1348590" y="2544215"/>
            <a:ext cx="15121368" cy="6377130"/>
          </a:xfrm>
          <a:prstGeom prst="rect">
            <a:avLst/>
          </a:prstGeom>
        </p:spPr>
        <p:txBody>
          <a:bodyPr wrap="square">
            <a:spAutoFit/>
          </a:bodyPr>
          <a:lstStyle/>
          <a:p>
            <a:pPr marL="457223" lvl="1" indent="-457223"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Use appropriate </a:t>
            </a:r>
            <a:r>
              <a:rPr lang="en-US" sz="3200" dirty="0">
                <a:solidFill>
                  <a:schemeClr val="bg2">
                    <a:lumMod val="10000"/>
                  </a:schemeClr>
                </a:solidFill>
              </a:rPr>
              <a:t>cell strainer to get rid off </a:t>
            </a:r>
            <a:r>
              <a:rPr lang="en-US" sz="3200" dirty="0" smtClean="0">
                <a:solidFill>
                  <a:schemeClr val="bg2">
                    <a:lumMod val="10000"/>
                  </a:schemeClr>
                </a:solidFill>
              </a:rPr>
              <a:t>clumps.</a:t>
            </a:r>
            <a:endParaRPr lang="en-US" sz="3200" dirty="0">
              <a:solidFill>
                <a:schemeClr val="bg2">
                  <a:lumMod val="10000"/>
                </a:schemeClr>
              </a:solidFill>
            </a:endParaRPr>
          </a:p>
          <a:p>
            <a:pPr marL="457223" lvl="1" indent="-457223"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Use </a:t>
            </a:r>
            <a:r>
              <a:rPr lang="en-US" sz="3200" dirty="0">
                <a:solidFill>
                  <a:schemeClr val="bg2">
                    <a:lumMod val="10000"/>
                  </a:schemeClr>
                </a:solidFill>
              </a:rPr>
              <a:t>metabolically inert, non-toxic density gradient </a:t>
            </a:r>
            <a:r>
              <a:rPr lang="en-US" sz="3200" dirty="0" smtClean="0">
                <a:solidFill>
                  <a:schemeClr val="bg2">
                    <a:lumMod val="10000"/>
                  </a:schemeClr>
                </a:solidFill>
              </a:rPr>
              <a:t>media to fractionate cells. </a:t>
            </a:r>
            <a:endParaRPr lang="en-US" sz="3200" dirty="0">
              <a:solidFill>
                <a:schemeClr val="bg2">
                  <a:lumMod val="10000"/>
                </a:schemeClr>
              </a:solidFill>
            </a:endParaRPr>
          </a:p>
          <a:p>
            <a:pPr marL="914400" lvl="2"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We routinely use 15% </a:t>
            </a:r>
            <a:r>
              <a:rPr lang="en-US" sz="2800" dirty="0" err="1" smtClean="0">
                <a:solidFill>
                  <a:schemeClr val="bg2">
                    <a:lumMod val="10000"/>
                  </a:schemeClr>
                </a:solidFill>
              </a:rPr>
              <a:t>Opti</a:t>
            </a:r>
            <a:r>
              <a:rPr lang="en-US" sz="2800" dirty="0" smtClean="0">
                <a:solidFill>
                  <a:schemeClr val="bg2">
                    <a:lumMod val="10000"/>
                  </a:schemeClr>
                </a:solidFill>
              </a:rPr>
              <a:t>-prep to keep cells in single cell suspension while loading sample, </a:t>
            </a:r>
            <a:r>
              <a:rPr lang="en-US" sz="2800" dirty="0">
                <a:solidFill>
                  <a:schemeClr val="bg2">
                    <a:lumMod val="10000"/>
                  </a:schemeClr>
                </a:solidFill>
              </a:rPr>
              <a:t>but the concentration might vary from cell to cell</a:t>
            </a:r>
            <a:r>
              <a:rPr lang="en-US" sz="2800" dirty="0" smtClean="0">
                <a:solidFill>
                  <a:schemeClr val="bg2">
                    <a:lumMod val="10000"/>
                  </a:schemeClr>
                </a:solidFill>
              </a:rPr>
              <a:t>.</a:t>
            </a:r>
          </a:p>
          <a:p>
            <a:pPr marL="571500" lvl="1" indent="-5715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800" dirty="0">
              <a:solidFill>
                <a:schemeClr val="bg2">
                  <a:lumMod val="10000"/>
                </a:schemeClr>
              </a:solidFill>
            </a:endParaRPr>
          </a:p>
          <a:p>
            <a:pPr marL="571500" lvl="1" indent="-5715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800" dirty="0">
              <a:solidFill>
                <a:schemeClr val="bg2">
                  <a:lumMod val="10000"/>
                </a:schemeClr>
              </a:solidFill>
            </a:endParaRPr>
          </a:p>
          <a:p>
            <a:pPr marL="457223" lvl="1" indent="-457223"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3200" dirty="0" smtClean="0">
              <a:solidFill>
                <a:schemeClr val="bg2">
                  <a:lumMod val="10000"/>
                </a:schemeClr>
              </a:solidFill>
            </a:endParaRPr>
          </a:p>
          <a:p>
            <a:pPr marL="457223" lvl="1" indent="-457223"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u="sng" dirty="0" smtClean="0">
                <a:solidFill>
                  <a:schemeClr val="bg2">
                    <a:lumMod val="10000"/>
                  </a:schemeClr>
                </a:solidFill>
                <a:uFill>
                  <a:solidFill>
                    <a:srgbClr val="307ED6"/>
                  </a:solidFill>
                </a:uFill>
              </a:rPr>
              <a:t>Make sure final buffer does not contain calcium, EDTA, or heparin (inhibit RT).</a:t>
            </a:r>
            <a:endParaRPr lang="en-US" sz="3200" u="sng" dirty="0">
              <a:solidFill>
                <a:schemeClr val="bg2">
                  <a:lumMod val="10000"/>
                </a:schemeClr>
              </a:solidFill>
              <a:uFill>
                <a:solidFill>
                  <a:srgbClr val="307ED6"/>
                </a:solidFill>
              </a:uFill>
            </a:endParaRPr>
          </a:p>
        </p:txBody>
      </p:sp>
      <p:pic>
        <p:nvPicPr>
          <p:cNvPr id="5" name="Picture 4">
            <a:extLst>
              <a:ext uri="{FF2B5EF4-FFF2-40B4-BE49-F238E27FC236}">
                <a16:creationId xmlns:a16="http://schemas.microsoft.com/office/drawing/2014/main" id="{22BAB848-F5AF-4F42-8AFD-76F210D8C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257" y="5439237"/>
            <a:ext cx="3999336" cy="2559798"/>
          </a:xfrm>
          <a:prstGeom prst="rect">
            <a:avLst/>
          </a:prstGeom>
        </p:spPr>
      </p:pic>
    </p:spTree>
    <p:extLst>
      <p:ext uri="{BB962C8B-B14F-4D97-AF65-F5344CB8AC3E}">
        <p14:creationId xmlns:p14="http://schemas.microsoft.com/office/powerpoint/2010/main" val="286272591"/>
      </p:ext>
    </p:extLst>
  </p:cSld>
  <p:clrMapOvr>
    <a:masterClrMapping/>
  </p:clrMapOvr>
  <p:transition spd="slow"/>
  <p:timing>
    <p:tnLst>
      <p:par>
        <p:cTn id="1" dur="indefinite" restart="never" fill="hold"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buffers</a:t>
            </a:r>
            <a:endParaRPr lang="en-US" dirty="0"/>
          </a:p>
        </p:txBody>
      </p:sp>
      <p:sp>
        <p:nvSpPr>
          <p:cNvPr id="2" name="Rectangle 1"/>
          <p:cNvSpPr/>
          <p:nvPr/>
        </p:nvSpPr>
        <p:spPr>
          <a:xfrm>
            <a:off x="914400" y="2814432"/>
            <a:ext cx="16072953" cy="6297108"/>
          </a:xfrm>
          <a:prstGeom prst="rect">
            <a:avLst/>
          </a:prstGeom>
        </p:spPr>
        <p:txBody>
          <a:bodyPr wrap="square">
            <a:spAutoFit/>
          </a:bodyPr>
          <a:lstStyle/>
          <a:p>
            <a:pPr marL="514350" lvl="1"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Suggest final sample prepared in:</a:t>
            </a:r>
          </a:p>
          <a:p>
            <a:pPr marL="971550" lvl="2"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PBS with 0.1-1% BSA</a:t>
            </a:r>
          </a:p>
          <a:p>
            <a:pPr marL="971550" lvl="2"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Defined media without </a:t>
            </a:r>
            <a:r>
              <a:rPr lang="en-US" sz="2800" dirty="0" smtClean="0">
                <a:solidFill>
                  <a:schemeClr val="bg2">
                    <a:lumMod val="10000"/>
                  </a:schemeClr>
                </a:solidFill>
              </a:rPr>
              <a:t>calcium, magnesium, </a:t>
            </a:r>
            <a:r>
              <a:rPr lang="en-US" sz="2800" dirty="0" smtClean="0">
                <a:solidFill>
                  <a:schemeClr val="bg2">
                    <a:lumMod val="10000"/>
                  </a:schemeClr>
                </a:solidFill>
              </a:rPr>
              <a:t>or EDTA</a:t>
            </a:r>
          </a:p>
          <a:p>
            <a:pPr marL="514350" lvl="1"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endParaRPr lang="en-US" sz="1400" dirty="0" smtClean="0">
              <a:solidFill>
                <a:schemeClr val="bg2">
                  <a:lumMod val="10000"/>
                </a:schemeClr>
              </a:solidFill>
            </a:endParaRPr>
          </a:p>
          <a:p>
            <a:pPr marL="514350" lvl="1"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bg2">
                    <a:lumMod val="10000"/>
                  </a:schemeClr>
                </a:solidFill>
              </a:rPr>
              <a:t>2% FBS in defined media without calcium or EDTA has worked for some users.</a:t>
            </a:r>
          </a:p>
          <a:p>
            <a:pPr marL="514350" lvl="1" indent="-514350" algn="l" defTabSz="457200" hangingPunct="1">
              <a:lnSpc>
                <a:spcPct val="130000"/>
              </a:lnSpc>
              <a:spcBef>
                <a:spcPts val="1200"/>
              </a:spcBef>
              <a:buSzPct val="100000"/>
              <a:buFont typeface="Arial" panose="020B0604020202020204" pitchFamily="34" charset="0"/>
              <a:buChar char="•"/>
              <a:defRPr sz="3500">
                <a:solidFill>
                  <a:srgbClr val="FFBC00"/>
                </a:solidFill>
              </a:defRPr>
            </a:pPr>
            <a:endParaRPr lang="en-US" sz="1400" dirty="0">
              <a:solidFill>
                <a:schemeClr val="bg2">
                  <a:lumMod val="10000"/>
                </a:schemeClr>
              </a:solidFill>
            </a:endParaRPr>
          </a:p>
          <a:p>
            <a:pPr marL="457223" lvl="1" indent="-457223" algn="l" defTabSz="457200" hangingPunct="1">
              <a:lnSpc>
                <a:spcPct val="130000"/>
              </a:lnSpc>
              <a:spcBef>
                <a:spcPts val="1200"/>
              </a:spcBef>
              <a:buSzPct val="100000"/>
              <a:buFont typeface="Arial" panose="020B0604020202020204" pitchFamily="34" charset="0"/>
              <a:buChar char="•"/>
              <a:defRPr sz="3500">
                <a:solidFill>
                  <a:srgbClr val="FFBC00"/>
                </a:solidFill>
              </a:defRPr>
            </a:pPr>
            <a:r>
              <a:rPr lang="en-US" sz="3600" u="sng" dirty="0">
                <a:solidFill>
                  <a:schemeClr val="bg2">
                    <a:lumMod val="10000"/>
                  </a:schemeClr>
                </a:solidFill>
                <a:uFill>
                  <a:solidFill>
                    <a:srgbClr val="307ED6"/>
                  </a:solidFill>
                </a:uFill>
              </a:rPr>
              <a:t>Make sure </a:t>
            </a:r>
            <a:r>
              <a:rPr lang="en-US" sz="3600" u="sng" dirty="0" smtClean="0">
                <a:solidFill>
                  <a:schemeClr val="bg2">
                    <a:lumMod val="10000"/>
                  </a:schemeClr>
                </a:solidFill>
                <a:uFill>
                  <a:solidFill>
                    <a:srgbClr val="307ED6"/>
                  </a:solidFill>
                </a:uFill>
              </a:rPr>
              <a:t>buffer </a:t>
            </a:r>
            <a:r>
              <a:rPr lang="en-US" sz="3600" u="sng" dirty="0">
                <a:solidFill>
                  <a:schemeClr val="bg2">
                    <a:lumMod val="10000"/>
                  </a:schemeClr>
                </a:solidFill>
                <a:uFill>
                  <a:solidFill>
                    <a:srgbClr val="307ED6"/>
                  </a:solidFill>
                </a:uFill>
              </a:rPr>
              <a:t>does not contain calcium</a:t>
            </a:r>
            <a:r>
              <a:rPr lang="en-US" sz="3600" u="sng" dirty="0" smtClean="0">
                <a:solidFill>
                  <a:schemeClr val="bg2">
                    <a:lumMod val="10000"/>
                  </a:schemeClr>
                </a:solidFill>
                <a:uFill>
                  <a:solidFill>
                    <a:srgbClr val="307ED6"/>
                  </a:solidFill>
                </a:uFill>
              </a:rPr>
              <a:t>, magnesium, </a:t>
            </a:r>
            <a:r>
              <a:rPr lang="en-US" sz="3600" u="sng" dirty="0">
                <a:solidFill>
                  <a:schemeClr val="bg2">
                    <a:lumMod val="10000"/>
                  </a:schemeClr>
                </a:solidFill>
                <a:uFill>
                  <a:solidFill>
                    <a:srgbClr val="307ED6"/>
                  </a:solidFill>
                </a:uFill>
              </a:rPr>
              <a:t>EDTA, or heparin (inhibit RT</a:t>
            </a:r>
            <a:r>
              <a:rPr lang="en-US" sz="3600" u="sng" dirty="0" smtClean="0">
                <a:solidFill>
                  <a:schemeClr val="bg2">
                    <a:lumMod val="10000"/>
                  </a:schemeClr>
                </a:solidFill>
                <a:uFill>
                  <a:solidFill>
                    <a:srgbClr val="307ED6"/>
                  </a:solidFill>
                </a:uFill>
              </a:rPr>
              <a:t>).</a:t>
            </a:r>
            <a:endParaRPr lang="en-US" sz="3600" u="sng" dirty="0" smtClean="0">
              <a:solidFill>
                <a:schemeClr val="bg2">
                  <a:lumMod val="10000"/>
                </a:schemeClr>
              </a:solidFill>
              <a:uFill>
                <a:solidFill>
                  <a:srgbClr val="307ED6"/>
                </a:solidFill>
              </a:uFill>
            </a:endParaRPr>
          </a:p>
        </p:txBody>
      </p:sp>
    </p:spTree>
    <p:extLst>
      <p:ext uri="{BB962C8B-B14F-4D97-AF65-F5344CB8AC3E}">
        <p14:creationId xmlns:p14="http://schemas.microsoft.com/office/powerpoint/2010/main" val="1383687890"/>
      </p:ext>
    </p:extLst>
  </p:cSld>
  <p:clrMapOvr>
    <a:masterClrMapping/>
  </p:clrMapOvr>
  <p:transition spd="slow"/>
  <p:timing>
    <p:tnLst>
      <p:par>
        <p:cTn id="1" dur="indefinite" restart="never" fill="hold"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viability checks</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1978267" y="2539935"/>
                <a:ext cx="13411085" cy="6444841"/>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u="sng" dirty="0" smtClean="0">
                    <a:solidFill>
                      <a:schemeClr val="bg2">
                        <a:lumMod val="10000"/>
                      </a:schemeClr>
                    </a:solidFill>
                    <a:uFill>
                      <a:solidFill>
                        <a:srgbClr val="307ED6"/>
                      </a:solidFill>
                    </a:uFill>
                  </a:rPr>
                  <a:t>Check viability of sample over time</a:t>
                </a:r>
              </a:p>
              <a:p>
                <a:pPr marL="800100" lvl="2" indent="-3429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If viability decreases over a short period of time this will be reflected in transcriptional data.</a:t>
                </a:r>
              </a:p>
              <a:p>
                <a:pPr marL="800100" lvl="2" indent="-3429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Will see high mitochondrial read counts.</a:t>
                </a:r>
              </a:p>
              <a:p>
                <a:pPr marL="628650" lvl="2" indent="-17145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4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u="sng" dirty="0" smtClean="0">
                    <a:solidFill>
                      <a:schemeClr val="bg2">
                        <a:lumMod val="10000"/>
                      </a:schemeClr>
                    </a:solidFill>
                    <a:uFill>
                      <a:solidFill>
                        <a:srgbClr val="307ED6"/>
                      </a:solidFill>
                    </a:uFill>
                  </a:rPr>
                  <a:t>Check single cell suspension supernatant for the presence of free floating RNA </a:t>
                </a:r>
                <a:r>
                  <a:rPr lang="en-US" sz="3200" dirty="0" smtClean="0">
                    <a:solidFill>
                      <a:schemeClr val="bg2">
                        <a:lumMod val="10000"/>
                      </a:schemeClr>
                    </a:solidFill>
                  </a:rPr>
                  <a:t>(</a:t>
                </a:r>
                <a:r>
                  <a:rPr lang="en-US" sz="3200" dirty="0" err="1" smtClean="0">
                    <a:solidFill>
                      <a:schemeClr val="bg2">
                        <a:lumMod val="10000"/>
                      </a:schemeClr>
                    </a:solidFill>
                  </a:rPr>
                  <a:t>Ribogreen</a:t>
                </a:r>
                <a:r>
                  <a:rPr lang="en-US" sz="3200" dirty="0" smtClean="0">
                    <a:solidFill>
                      <a:schemeClr val="bg2">
                        <a:lumMod val="10000"/>
                      </a:schemeClr>
                    </a:solidFill>
                  </a:rPr>
                  <a:t>)</a:t>
                </a:r>
              </a:p>
              <a:p>
                <a:pPr marL="800100" lvl="1" indent="-3429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Creates background noise in all samples and complicates analysis.</a:t>
                </a:r>
              </a:p>
              <a:p>
                <a:pPr marL="628650" lvl="1" indent="-17145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endParaRPr lang="en-US" sz="4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u="sng" dirty="0" smtClean="0">
                    <a:solidFill>
                      <a:schemeClr val="bg2">
                        <a:lumMod val="10000"/>
                      </a:schemeClr>
                    </a:solidFill>
                    <a:uFill>
                      <a:solidFill>
                        <a:srgbClr val="307ED6"/>
                      </a:solidFill>
                    </a:uFill>
                  </a:rPr>
                  <a:t>Number of </a:t>
                </a:r>
                <a:r>
                  <a:rPr lang="en-US" sz="3200" u="sng" dirty="0" err="1" smtClean="0">
                    <a:solidFill>
                      <a:schemeClr val="bg2">
                        <a:lumMod val="10000"/>
                      </a:schemeClr>
                    </a:solidFill>
                    <a:uFill>
                      <a:solidFill>
                        <a:srgbClr val="307ED6"/>
                      </a:solidFill>
                    </a:uFill>
                  </a:rPr>
                  <a:t>trypan</a:t>
                </a:r>
                <a:r>
                  <a:rPr lang="en-US" sz="3200" u="sng" dirty="0" smtClean="0">
                    <a:solidFill>
                      <a:schemeClr val="bg2">
                        <a:lumMod val="10000"/>
                      </a:schemeClr>
                    </a:solidFill>
                    <a:uFill>
                      <a:solidFill>
                        <a:srgbClr val="307ED6"/>
                      </a:solidFill>
                    </a:uFill>
                  </a:rPr>
                  <a:t> positive cells </a:t>
                </a:r>
                <a14:m>
                  <m:oMath xmlns:m="http://schemas.openxmlformats.org/officeDocument/2006/math">
                    <m:r>
                      <a:rPr lang="en-US" sz="3200" i="1" u="sng" smtClean="0">
                        <a:solidFill>
                          <a:schemeClr val="bg2">
                            <a:lumMod val="10000"/>
                          </a:schemeClr>
                        </a:solidFill>
                        <a:uFill>
                          <a:solidFill>
                            <a:srgbClr val="307ED6"/>
                          </a:solidFill>
                        </a:uFill>
                        <a:latin typeface="Cambria Math" panose="02040503050406030204" pitchFamily="18" charset="0"/>
                        <a:ea typeface="Cambria Math" panose="02040503050406030204" pitchFamily="18" charset="0"/>
                      </a:rPr>
                      <m:t>∝</m:t>
                    </m:r>
                  </m:oMath>
                </a14:m>
                <a:r>
                  <a:rPr lang="en-US" sz="3200" u="sng" dirty="0" smtClean="0">
                    <a:solidFill>
                      <a:schemeClr val="bg2">
                        <a:lumMod val="10000"/>
                      </a:schemeClr>
                    </a:solidFill>
                    <a:uFill>
                      <a:solidFill>
                        <a:srgbClr val="307ED6"/>
                      </a:solidFill>
                    </a:uFill>
                  </a:rPr>
                  <a:t> number of wasted sequencing reads</a:t>
                </a:r>
              </a:p>
              <a:p>
                <a:pPr marL="800100" lvl="1" indent="-3429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2400" dirty="0" smtClean="0">
                    <a:solidFill>
                      <a:schemeClr val="bg2">
                        <a:lumMod val="10000"/>
                      </a:schemeClr>
                    </a:solidFill>
                  </a:rPr>
                  <a:t>If 30% of your cells are dead at the time of encapsulation then at most you will be able to use 70% of your sequencing data.</a:t>
                </a:r>
              </a:p>
            </p:txBody>
          </p:sp>
        </mc:Choice>
        <mc:Fallback xmlns="">
          <p:sp>
            <p:nvSpPr>
              <p:cNvPr id="2" name="Rectangle 1"/>
              <p:cNvSpPr>
                <a:spLocks noRot="1" noChangeAspect="1" noMove="1" noResize="1" noEditPoints="1" noAdjustHandles="1" noChangeArrowheads="1" noChangeShapeType="1" noTextEdit="1"/>
              </p:cNvSpPr>
              <p:nvPr/>
            </p:nvSpPr>
            <p:spPr>
              <a:xfrm>
                <a:off x="1978267" y="2539935"/>
                <a:ext cx="13411085" cy="6444841"/>
              </a:xfrm>
              <a:prstGeom prst="rect">
                <a:avLst/>
              </a:prstGeom>
              <a:blipFill>
                <a:blip r:embed="rId3"/>
                <a:stretch>
                  <a:fillRect l="-1045" b="-568"/>
                </a:stretch>
              </a:blipFill>
            </p:spPr>
            <p:txBody>
              <a:bodyPr/>
              <a:lstStyle/>
              <a:p>
                <a:r>
                  <a:rPr lang="en-US">
                    <a:noFill/>
                  </a:rPr>
                  <a:t> </a:t>
                </a:r>
              </a:p>
            </p:txBody>
          </p:sp>
        </mc:Fallback>
      </mc:AlternateContent>
    </p:spTree>
    <p:extLst>
      <p:ext uri="{BB962C8B-B14F-4D97-AF65-F5344CB8AC3E}">
        <p14:creationId xmlns:p14="http://schemas.microsoft.com/office/powerpoint/2010/main" val="150795478"/>
      </p:ext>
    </p:extLst>
  </p:cSld>
  <p:clrMapOvr>
    <a:masterClrMapping/>
  </p:clrMapOvr>
  <p:transition spd="slow"/>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75"/>
          <p:cNvSpPr/>
          <p:nvPr/>
        </p:nvSpPr>
        <p:spPr>
          <a:xfrm>
            <a:off x="914400" y="914400"/>
            <a:ext cx="13295243"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The World Between </a:t>
            </a:r>
            <a:r>
              <a:rPr lang="en-US" sz="5400" dirty="0" smtClean="0">
                <a:solidFill>
                  <a:srgbClr val="307ED6"/>
                </a:solidFill>
              </a:rPr>
              <a:t>Bulk </a:t>
            </a:r>
            <a:r>
              <a:rPr lang="en-US" sz="5400" dirty="0">
                <a:solidFill>
                  <a:srgbClr val="307ED6"/>
                </a:solidFill>
              </a:rPr>
              <a:t>&amp; </a:t>
            </a:r>
            <a:r>
              <a:rPr lang="en-US" sz="5400" dirty="0" err="1">
                <a:solidFill>
                  <a:srgbClr val="307ED6"/>
                </a:solidFill>
              </a:rPr>
              <a:t>scRNA</a:t>
            </a:r>
            <a:r>
              <a:rPr lang="en-US" sz="5400" dirty="0">
                <a:solidFill>
                  <a:srgbClr val="307ED6"/>
                </a:solidFill>
              </a:rPr>
              <a:t>-Seq</a:t>
            </a:r>
            <a:endParaRPr lang="en-US" sz="5400" dirty="0">
              <a:solidFill>
                <a:srgbClr val="307ED6"/>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44953318"/>
              </p:ext>
            </p:extLst>
          </p:nvPr>
        </p:nvGraphicFramePr>
        <p:xfrm>
          <a:off x="2627042" y="2883876"/>
          <a:ext cx="12087766" cy="6205319"/>
        </p:xfrm>
        <a:graphic>
          <a:graphicData uri="http://schemas.openxmlformats.org/drawingml/2006/table">
            <a:tbl>
              <a:tblPr firstRow="1" firstCol="1" bandRow="1">
                <a:tableStyleId>{5940675A-B579-460E-94D1-54222C63F5DA}</a:tableStyleId>
              </a:tblPr>
              <a:tblGrid>
                <a:gridCol w="3355495">
                  <a:extLst>
                    <a:ext uri="{9D8B030D-6E8A-4147-A177-3AD203B41FA5}">
                      <a16:colId xmlns:a16="http://schemas.microsoft.com/office/drawing/2014/main" val="2710546801"/>
                    </a:ext>
                  </a:extLst>
                </a:gridCol>
                <a:gridCol w="2576289">
                  <a:extLst>
                    <a:ext uri="{9D8B030D-6E8A-4147-A177-3AD203B41FA5}">
                      <a16:colId xmlns:a16="http://schemas.microsoft.com/office/drawing/2014/main" val="2822556193"/>
                    </a:ext>
                  </a:extLst>
                </a:gridCol>
                <a:gridCol w="2034831">
                  <a:extLst>
                    <a:ext uri="{9D8B030D-6E8A-4147-A177-3AD203B41FA5}">
                      <a16:colId xmlns:a16="http://schemas.microsoft.com/office/drawing/2014/main" val="4068611881"/>
                    </a:ext>
                  </a:extLst>
                </a:gridCol>
                <a:gridCol w="2069765">
                  <a:extLst>
                    <a:ext uri="{9D8B030D-6E8A-4147-A177-3AD203B41FA5}">
                      <a16:colId xmlns:a16="http://schemas.microsoft.com/office/drawing/2014/main" val="340013249"/>
                    </a:ext>
                  </a:extLst>
                </a:gridCol>
                <a:gridCol w="2051386">
                  <a:extLst>
                    <a:ext uri="{9D8B030D-6E8A-4147-A177-3AD203B41FA5}">
                      <a16:colId xmlns:a16="http://schemas.microsoft.com/office/drawing/2014/main" val="1011521919"/>
                    </a:ext>
                  </a:extLst>
                </a:gridCol>
              </a:tblGrid>
              <a:tr h="1050801">
                <a:tc>
                  <a:txBody>
                    <a:bodyPr/>
                    <a:lstStyle/>
                    <a:p>
                      <a:endParaRPr lang="en-US" sz="24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2400" b="1" dirty="0" smtClean="0"/>
                        <a:t>Deep</a:t>
                      </a:r>
                      <a:r>
                        <a:rPr lang="en-US" sz="2400" b="1" baseline="0" dirty="0" smtClean="0"/>
                        <a:t> RNA-Seq</a:t>
                      </a:r>
                      <a:endParaRPr lang="en-US" sz="2400" b="1" dirty="0"/>
                    </a:p>
                  </a:txBody>
                  <a:tcPr anchor="ctr"/>
                </a:tc>
                <a:tc>
                  <a:txBody>
                    <a:bodyPr/>
                    <a:lstStyle/>
                    <a:p>
                      <a:pPr algn="ctr"/>
                      <a:r>
                        <a:rPr lang="en-US" sz="2400" b="1" dirty="0" smtClean="0"/>
                        <a:t>Sort-Seq</a:t>
                      </a:r>
                      <a:endParaRPr lang="en-US" sz="2400" b="1" dirty="0"/>
                    </a:p>
                  </a:txBody>
                  <a:tcPr anchor="ctr"/>
                </a:tc>
                <a:tc>
                  <a:txBody>
                    <a:bodyPr/>
                    <a:lstStyle/>
                    <a:p>
                      <a:pPr algn="ctr"/>
                      <a:r>
                        <a:rPr lang="en-US" sz="2400" b="1" dirty="0" smtClean="0"/>
                        <a:t>Low input</a:t>
                      </a:r>
                      <a:endParaRPr lang="en-US" sz="2400" b="1" dirty="0"/>
                    </a:p>
                  </a:txBody>
                  <a:tcPr anchor="ctr"/>
                </a:tc>
                <a:tc>
                  <a:txBody>
                    <a:bodyPr/>
                    <a:lstStyle/>
                    <a:p>
                      <a:pPr algn="ctr"/>
                      <a:r>
                        <a:rPr lang="en-US" sz="2400" b="1" dirty="0" err="1" smtClean="0"/>
                        <a:t>scRNA</a:t>
                      </a:r>
                      <a:r>
                        <a:rPr lang="en-US" sz="2400" b="1" dirty="0" smtClean="0"/>
                        <a:t>-Seq</a:t>
                      </a:r>
                      <a:endParaRPr lang="en-US" sz="2400" b="1" dirty="0"/>
                    </a:p>
                  </a:txBody>
                  <a:tcPr anchor="ctr"/>
                </a:tc>
                <a:extLst>
                  <a:ext uri="{0D108BD9-81ED-4DB2-BD59-A6C34878D82A}">
                    <a16:rowId xmlns:a16="http://schemas.microsoft.com/office/drawing/2014/main" val="500303338"/>
                  </a:ext>
                </a:extLst>
              </a:tr>
              <a:tr h="1050801">
                <a:tc>
                  <a:txBody>
                    <a:bodyPr/>
                    <a:lstStyle/>
                    <a:p>
                      <a:r>
                        <a:rPr lang="en-US" sz="2400" b="1" dirty="0" smtClean="0"/>
                        <a:t>Transcriptome Coverage</a:t>
                      </a:r>
                    </a:p>
                  </a:txBody>
                  <a:tcPr/>
                </a:tc>
                <a:tc>
                  <a:txBody>
                    <a:bodyPr/>
                    <a:lstStyle/>
                    <a:p>
                      <a:pPr algn="ctr"/>
                      <a:r>
                        <a:rPr lang="en-US" sz="2000" b="1" dirty="0" smtClean="0">
                          <a:solidFill>
                            <a:schemeClr val="bg1"/>
                          </a:solidFill>
                        </a:rPr>
                        <a:t>High</a:t>
                      </a:r>
                      <a:endParaRPr lang="en-US" sz="2000" b="1" dirty="0">
                        <a:solidFill>
                          <a:schemeClr val="bg1"/>
                        </a:solidFill>
                      </a:endParaRPr>
                    </a:p>
                  </a:txBody>
                  <a:tcPr anchor="ctr">
                    <a:solidFill>
                      <a:srgbClr val="0070C0"/>
                    </a:solidFill>
                  </a:tcPr>
                </a:tc>
                <a:tc>
                  <a:txBody>
                    <a:bodyPr/>
                    <a:lstStyle/>
                    <a:p>
                      <a:pPr algn="ctr"/>
                      <a:r>
                        <a:rPr lang="en-US" sz="2000" b="1" dirty="0" smtClean="0">
                          <a:solidFill>
                            <a:schemeClr val="bg1"/>
                          </a:solidFill>
                        </a:rPr>
                        <a:t>High</a:t>
                      </a:r>
                      <a:endParaRPr lang="en-US" sz="2000" b="1" dirty="0">
                        <a:solidFill>
                          <a:schemeClr val="bg1"/>
                        </a:solidFill>
                      </a:endParaRPr>
                    </a:p>
                  </a:txBody>
                  <a:tcPr anchor="ctr">
                    <a:solidFill>
                      <a:srgbClr val="0070C0"/>
                    </a:solidFill>
                  </a:tcPr>
                </a:tc>
                <a:tc>
                  <a:txBody>
                    <a:bodyPr/>
                    <a:lstStyle/>
                    <a:p>
                      <a:pPr algn="ctr"/>
                      <a:r>
                        <a:rPr lang="en-US" sz="2000" b="1" dirty="0" smtClean="0">
                          <a:solidFill>
                            <a:schemeClr val="bg1"/>
                          </a:solidFill>
                        </a:rPr>
                        <a:t>Moderate</a:t>
                      </a:r>
                      <a:endParaRPr lang="en-US" sz="2000" b="1" dirty="0">
                        <a:solidFill>
                          <a:schemeClr val="bg1"/>
                        </a:solidFill>
                      </a:endParaRPr>
                    </a:p>
                  </a:txBody>
                  <a:tcPr anchor="ctr">
                    <a:solidFill>
                      <a:srgbClr val="0070C0">
                        <a:alpha val="60000"/>
                      </a:srgbClr>
                    </a:solidFill>
                  </a:tcPr>
                </a:tc>
                <a:tc>
                  <a:txBody>
                    <a:bodyPr/>
                    <a:lstStyle/>
                    <a:p>
                      <a:pPr algn="ctr"/>
                      <a:r>
                        <a:rPr lang="en-US" sz="2000" b="1" dirty="0" smtClean="0">
                          <a:solidFill>
                            <a:schemeClr val="bg1"/>
                          </a:solidFill>
                        </a:rPr>
                        <a:t>Low</a:t>
                      </a:r>
                      <a:endParaRPr lang="en-US" sz="2000" b="1" dirty="0">
                        <a:solidFill>
                          <a:schemeClr val="bg1"/>
                        </a:solidFill>
                      </a:endParaRPr>
                    </a:p>
                  </a:txBody>
                  <a:tcPr anchor="ctr">
                    <a:solidFill>
                      <a:srgbClr val="0070C0">
                        <a:alpha val="20000"/>
                      </a:srgbClr>
                    </a:solidFill>
                  </a:tcPr>
                </a:tc>
                <a:extLst>
                  <a:ext uri="{0D108BD9-81ED-4DB2-BD59-A6C34878D82A}">
                    <a16:rowId xmlns:a16="http://schemas.microsoft.com/office/drawing/2014/main" val="1368322991"/>
                  </a:ext>
                </a:extLst>
              </a:tr>
              <a:tr h="989116">
                <a:tc>
                  <a:txBody>
                    <a:bodyPr/>
                    <a:lstStyle/>
                    <a:p>
                      <a:pPr algn="ctr"/>
                      <a:r>
                        <a:rPr lang="en-US" sz="2400" b="1" dirty="0" smtClean="0"/>
                        <a:t>Throughput</a:t>
                      </a:r>
                    </a:p>
                  </a:txBody>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endParaRPr lang="en-US" sz="2000" b="1" kern="1200" dirty="0">
                        <a:solidFill>
                          <a:schemeClr val="bg1"/>
                        </a:solidFill>
                        <a:latin typeface="+mn-lt"/>
                        <a:ea typeface="+mn-ea"/>
                        <a:cs typeface="+mn-cs"/>
                      </a:endParaRP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Low</a:t>
                      </a:r>
                      <a:endParaRPr lang="en-US" sz="2000" b="1" kern="1200" dirty="0">
                        <a:solidFill>
                          <a:schemeClr val="bg1"/>
                        </a:solidFill>
                        <a:latin typeface="+mn-lt"/>
                        <a:ea typeface="+mn-ea"/>
                        <a:cs typeface="+mn-cs"/>
                      </a:endParaRPr>
                    </a:p>
                  </a:txBody>
                  <a:tcPr anchor="ctr">
                    <a:solidFill>
                      <a:srgbClr val="0070C0">
                        <a:alpha val="2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High</a:t>
                      </a:r>
                      <a:endParaRPr lang="en-US" sz="2000" b="1" kern="1200" dirty="0">
                        <a:solidFill>
                          <a:schemeClr val="bg1"/>
                        </a:solidFill>
                        <a:latin typeface="+mn-lt"/>
                        <a:ea typeface="+mn-ea"/>
                        <a:cs typeface="+mn-cs"/>
                      </a:endParaRPr>
                    </a:p>
                  </a:txBody>
                  <a:tcPr anchor="ctr">
                    <a:solidFill>
                      <a:srgbClr val="0070C0"/>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Low</a:t>
                      </a:r>
                      <a:endParaRPr lang="en-US" sz="2000" b="1" kern="1200" dirty="0">
                        <a:solidFill>
                          <a:schemeClr val="bg1"/>
                        </a:solidFill>
                        <a:latin typeface="+mn-lt"/>
                        <a:ea typeface="+mn-ea"/>
                        <a:cs typeface="+mn-cs"/>
                      </a:endParaRPr>
                    </a:p>
                  </a:txBody>
                  <a:tcPr anchor="ctr">
                    <a:solidFill>
                      <a:srgbClr val="0070C0">
                        <a:alpha val="20000"/>
                      </a:srgbClr>
                    </a:solidFill>
                  </a:tcPr>
                </a:tc>
                <a:extLst>
                  <a:ext uri="{0D108BD9-81ED-4DB2-BD59-A6C34878D82A}">
                    <a16:rowId xmlns:a16="http://schemas.microsoft.com/office/drawing/2014/main" val="3718795254"/>
                  </a:ext>
                </a:extLst>
              </a:tr>
              <a:tr h="10508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Cell</a:t>
                      </a:r>
                      <a:r>
                        <a:rPr lang="en-US" sz="2400" b="1" baseline="0" dirty="0" smtClean="0"/>
                        <a:t> Subtype Information</a:t>
                      </a:r>
                    </a:p>
                  </a:txBody>
                  <a:tcPr/>
                </a:tc>
                <a:tc>
                  <a:txBody>
                    <a:bodyPr/>
                    <a:lstStyle/>
                    <a:p>
                      <a:pPr marL="0" algn="ctr" defTabSz="914400" rtl="0" eaLnBrk="1" latinLnBrk="0" hangingPunct="1"/>
                      <a:r>
                        <a:rPr lang="en-US" sz="2000" b="1" kern="1200" dirty="0" smtClean="0">
                          <a:solidFill>
                            <a:schemeClr val="tx1"/>
                          </a:solidFill>
                          <a:latin typeface="+mn-lt"/>
                          <a:ea typeface="+mn-ea"/>
                          <a:cs typeface="+mn-cs"/>
                        </a:rPr>
                        <a:t>None</a:t>
                      </a:r>
                      <a:endParaRPr lang="en-US" sz="2000" b="1" kern="1200" dirty="0">
                        <a:solidFill>
                          <a:schemeClr val="tx1"/>
                        </a:solidFill>
                        <a:latin typeface="+mn-lt"/>
                        <a:ea typeface="+mn-ea"/>
                        <a:cs typeface="+mn-cs"/>
                      </a:endParaRPr>
                    </a:p>
                  </a:txBody>
                  <a:tcPr anchor="ctr">
                    <a:noFill/>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endParaRPr lang="en-US" sz="2000" b="1" kern="1200" dirty="0">
                        <a:solidFill>
                          <a:schemeClr val="bg1"/>
                        </a:solidFill>
                        <a:latin typeface="+mn-lt"/>
                        <a:ea typeface="+mn-ea"/>
                        <a:cs typeface="+mn-cs"/>
                      </a:endParaRP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tx1"/>
                          </a:solidFill>
                          <a:latin typeface="+mn-lt"/>
                          <a:ea typeface="+mn-ea"/>
                          <a:cs typeface="+mn-cs"/>
                        </a:rPr>
                        <a:t>None</a:t>
                      </a:r>
                      <a:endParaRPr lang="en-US" sz="2000" b="1" kern="1200" dirty="0">
                        <a:solidFill>
                          <a:schemeClr val="tx1"/>
                        </a:solidFill>
                        <a:latin typeface="+mn-lt"/>
                        <a:ea typeface="+mn-ea"/>
                        <a:cs typeface="+mn-cs"/>
                      </a:endParaRPr>
                    </a:p>
                  </a:txBody>
                  <a:tcPr anchor="ctr">
                    <a:noFill/>
                  </a:tcPr>
                </a:tc>
                <a:tc>
                  <a:txBody>
                    <a:bodyPr/>
                    <a:lstStyle/>
                    <a:p>
                      <a:pPr marL="0" algn="ctr" defTabSz="914400" rtl="0" eaLnBrk="1" latinLnBrk="0" hangingPunct="1"/>
                      <a:r>
                        <a:rPr lang="en-US" sz="2000" b="1" kern="1200" dirty="0" smtClean="0">
                          <a:solidFill>
                            <a:schemeClr val="bg1"/>
                          </a:solidFill>
                          <a:latin typeface="+mn-lt"/>
                          <a:ea typeface="+mn-ea"/>
                          <a:cs typeface="+mn-cs"/>
                        </a:rPr>
                        <a:t>High</a:t>
                      </a:r>
                      <a:endParaRPr lang="en-US" sz="2000" b="1" kern="1200" dirty="0">
                        <a:solidFill>
                          <a:schemeClr val="bg1"/>
                        </a:solidFill>
                        <a:latin typeface="+mn-lt"/>
                        <a:ea typeface="+mn-ea"/>
                        <a:cs typeface="+mn-cs"/>
                      </a:endParaRPr>
                    </a:p>
                  </a:txBody>
                  <a:tcPr anchor="ctr">
                    <a:solidFill>
                      <a:srgbClr val="0070C0"/>
                    </a:solidFill>
                  </a:tcPr>
                </a:tc>
                <a:extLst>
                  <a:ext uri="{0D108BD9-81ED-4DB2-BD59-A6C34878D82A}">
                    <a16:rowId xmlns:a16="http://schemas.microsoft.com/office/drawing/2014/main" val="3184986501"/>
                  </a:ext>
                </a:extLst>
              </a:tr>
              <a:tr h="1050801">
                <a:tc>
                  <a:txBody>
                    <a:bodyPr/>
                    <a:lstStyle/>
                    <a:p>
                      <a:r>
                        <a:rPr lang="en-US" sz="2400" b="1" dirty="0" smtClean="0"/>
                        <a:t>Sequencing Depth</a:t>
                      </a:r>
                      <a:endParaRPr lang="en-US" sz="2400" b="1" baseline="0" dirty="0" smtClean="0"/>
                    </a:p>
                  </a:txBody>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endParaRPr lang="en-US" sz="2000" b="1" kern="1200" dirty="0">
                        <a:solidFill>
                          <a:schemeClr val="bg1"/>
                        </a:solidFill>
                        <a:latin typeface="+mn-lt"/>
                        <a:ea typeface="+mn-ea"/>
                        <a:cs typeface="+mn-cs"/>
                      </a:endParaRP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Low</a:t>
                      </a:r>
                      <a:endParaRPr lang="en-US" sz="2000" b="1" kern="1200" dirty="0">
                        <a:solidFill>
                          <a:schemeClr val="bg1"/>
                        </a:solidFill>
                        <a:latin typeface="+mn-lt"/>
                        <a:ea typeface="+mn-ea"/>
                        <a:cs typeface="+mn-cs"/>
                      </a:endParaRPr>
                    </a:p>
                  </a:txBody>
                  <a:tcPr anchor="ctr">
                    <a:solidFill>
                      <a:srgbClr val="0070C0">
                        <a:alpha val="2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High</a:t>
                      </a:r>
                      <a:endParaRPr lang="en-US" sz="2000" b="1" kern="1200" dirty="0">
                        <a:solidFill>
                          <a:schemeClr val="bg1"/>
                        </a:solidFill>
                        <a:latin typeface="+mn-lt"/>
                        <a:ea typeface="+mn-ea"/>
                        <a:cs typeface="+mn-cs"/>
                      </a:endParaRPr>
                    </a:p>
                  </a:txBody>
                  <a:tcPr anchor="ctr">
                    <a:solidFill>
                      <a:srgbClr val="0070C0"/>
                    </a:solidFill>
                  </a:tcPr>
                </a:tc>
                <a:extLst>
                  <a:ext uri="{0D108BD9-81ED-4DB2-BD59-A6C34878D82A}">
                    <a16:rowId xmlns:a16="http://schemas.microsoft.com/office/drawing/2014/main" val="692965610"/>
                  </a:ext>
                </a:extLst>
              </a:tr>
              <a:tr h="1012999">
                <a:tc>
                  <a:txBody>
                    <a:bodyPr/>
                    <a:lstStyle/>
                    <a:p>
                      <a:r>
                        <a:rPr lang="en-US" sz="2400" b="1" dirty="0" smtClean="0"/>
                        <a:t>Cost per Sample</a:t>
                      </a:r>
                    </a:p>
                  </a:txBody>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endParaRPr lang="en-US" sz="2000" b="1" kern="1200" dirty="0">
                        <a:solidFill>
                          <a:schemeClr val="bg1"/>
                        </a:solidFill>
                        <a:latin typeface="+mn-lt"/>
                        <a:ea typeface="+mn-ea"/>
                        <a:cs typeface="+mn-cs"/>
                      </a:endParaRP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Moderate</a:t>
                      </a:r>
                      <a:endParaRPr lang="en-US" sz="2000" b="1" kern="1200" dirty="0">
                        <a:solidFill>
                          <a:schemeClr val="bg1"/>
                        </a:solidFill>
                        <a:latin typeface="+mn-lt"/>
                        <a:ea typeface="+mn-ea"/>
                        <a:cs typeface="+mn-cs"/>
                      </a:endParaRPr>
                    </a:p>
                  </a:txBody>
                  <a:tcPr anchor="ctr">
                    <a:solidFill>
                      <a:srgbClr val="0070C0">
                        <a:alpha val="6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Low</a:t>
                      </a:r>
                      <a:endParaRPr lang="en-US" sz="2000" b="1" kern="1200" dirty="0">
                        <a:solidFill>
                          <a:schemeClr val="bg1"/>
                        </a:solidFill>
                        <a:latin typeface="+mn-lt"/>
                        <a:ea typeface="+mn-ea"/>
                        <a:cs typeface="+mn-cs"/>
                      </a:endParaRPr>
                    </a:p>
                  </a:txBody>
                  <a:tcPr anchor="ctr">
                    <a:solidFill>
                      <a:srgbClr val="0070C0">
                        <a:alpha val="20000"/>
                      </a:srgbClr>
                    </a:solidFill>
                  </a:tcPr>
                </a:tc>
                <a:tc>
                  <a:txBody>
                    <a:bodyPr/>
                    <a:lstStyle/>
                    <a:p>
                      <a:pPr marL="0" algn="ctr" defTabSz="914400" rtl="0" eaLnBrk="1" latinLnBrk="0" hangingPunct="1"/>
                      <a:r>
                        <a:rPr lang="en-US" sz="2000" b="1" kern="1200" dirty="0" smtClean="0">
                          <a:solidFill>
                            <a:schemeClr val="bg1"/>
                          </a:solidFill>
                          <a:latin typeface="+mn-lt"/>
                          <a:ea typeface="+mn-ea"/>
                          <a:cs typeface="+mn-cs"/>
                        </a:rPr>
                        <a:t>High</a:t>
                      </a:r>
                      <a:endParaRPr lang="en-US" sz="2000" b="1" kern="1200" dirty="0">
                        <a:solidFill>
                          <a:schemeClr val="bg1"/>
                        </a:solidFill>
                        <a:latin typeface="+mn-lt"/>
                        <a:ea typeface="+mn-ea"/>
                        <a:cs typeface="+mn-cs"/>
                      </a:endParaRPr>
                    </a:p>
                  </a:txBody>
                  <a:tcPr anchor="ctr">
                    <a:solidFill>
                      <a:srgbClr val="0070C0"/>
                    </a:solidFill>
                  </a:tcPr>
                </a:tc>
                <a:extLst>
                  <a:ext uri="{0D108BD9-81ED-4DB2-BD59-A6C34878D82A}">
                    <a16:rowId xmlns:a16="http://schemas.microsoft.com/office/drawing/2014/main" val="103941003"/>
                  </a:ext>
                </a:extLst>
              </a:tr>
            </a:tbl>
          </a:graphicData>
        </a:graphic>
      </p:graphicFrame>
    </p:spTree>
    <p:extLst>
      <p:ext uri="{BB962C8B-B14F-4D97-AF65-F5344CB8AC3E}">
        <p14:creationId xmlns:p14="http://schemas.microsoft.com/office/powerpoint/2010/main" val="167607684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cryopreservation</a:t>
            </a:r>
            <a:endParaRPr lang="en-US" dirty="0"/>
          </a:p>
        </p:txBody>
      </p:sp>
      <p:sp>
        <p:nvSpPr>
          <p:cNvPr id="2" name="Rectangle 1"/>
          <p:cNvSpPr/>
          <p:nvPr/>
        </p:nvSpPr>
        <p:spPr>
          <a:xfrm>
            <a:off x="1157005" y="3232742"/>
            <a:ext cx="11867204" cy="4548938"/>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Several papers have come out using various cryopreservation techniques on samples (PBMC’s or </a:t>
            </a:r>
            <a:r>
              <a:rPr lang="en-US" sz="3200" dirty="0">
                <a:solidFill>
                  <a:schemeClr val="bg2">
                    <a:lumMod val="10000"/>
                  </a:schemeClr>
                </a:solidFill>
              </a:rPr>
              <a:t>c</a:t>
            </a:r>
            <a:r>
              <a:rPr lang="en-US" sz="3200" dirty="0" smtClean="0">
                <a:solidFill>
                  <a:schemeClr val="bg2">
                    <a:lumMod val="10000"/>
                  </a:schemeClr>
                </a:solidFill>
              </a:rPr>
              <a:t>ell lines).</a:t>
            </a:r>
            <a:endParaRPr lang="en-US" sz="12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Success of cryopreservation is dependent on the sample type.</a:t>
            </a:r>
            <a:endParaRPr lang="en-US" sz="1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Have seen this worked well on blood and immune cells.</a:t>
            </a:r>
            <a:endParaRPr lang="en-US" sz="1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Key is the viability of the cells upon rehydration.</a:t>
            </a:r>
            <a:endParaRPr lang="en-US" sz="1200" dirty="0" smtClean="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Consider </a:t>
            </a:r>
            <a:r>
              <a:rPr lang="en-US" sz="3200" dirty="0" err="1" smtClean="0">
                <a:solidFill>
                  <a:schemeClr val="bg2">
                    <a:lumMod val="10000"/>
                  </a:schemeClr>
                </a:solidFill>
              </a:rPr>
              <a:t>Nuc</a:t>
            </a:r>
            <a:r>
              <a:rPr lang="en-US" sz="3200" dirty="0" smtClean="0">
                <a:solidFill>
                  <a:schemeClr val="bg2">
                    <a:lumMod val="10000"/>
                  </a:schemeClr>
                </a:solidFill>
              </a:rPr>
              <a:t>-Seq as an option from cryopreserved cells.</a:t>
            </a:r>
          </a:p>
        </p:txBody>
      </p:sp>
      <p:sp>
        <p:nvSpPr>
          <p:cNvPr id="3" name="Rectangle 2"/>
          <p:cNvSpPr/>
          <p:nvPr/>
        </p:nvSpPr>
        <p:spPr>
          <a:xfrm>
            <a:off x="1991820" y="8499566"/>
            <a:ext cx="14738939" cy="830997"/>
          </a:xfrm>
          <a:prstGeom prst="rect">
            <a:avLst/>
          </a:prstGeom>
        </p:spPr>
        <p:txBody>
          <a:bodyPr wrap="square">
            <a:spAutoFit/>
          </a:bodyPr>
          <a:lstStyle/>
          <a:p>
            <a:pPr algn="r"/>
            <a:r>
              <a:rPr lang="en-US" sz="1600" dirty="0" err="1">
                <a:solidFill>
                  <a:schemeClr val="tx1">
                    <a:lumMod val="50000"/>
                  </a:schemeClr>
                </a:solidFill>
              </a:rPr>
              <a:t>Alles</a:t>
            </a:r>
            <a:r>
              <a:rPr lang="en-US" sz="1600" dirty="0">
                <a:solidFill>
                  <a:schemeClr val="tx1">
                    <a:lumMod val="50000"/>
                  </a:schemeClr>
                </a:solidFill>
              </a:rPr>
              <a:t>, J. et al. Cell fixation and preservation for droplet-based single-cell transcriptomics. BMC Biol. 2017 </a:t>
            </a:r>
            <a:r>
              <a:rPr lang="en-US" sz="1600" dirty="0" smtClean="0">
                <a:solidFill>
                  <a:schemeClr val="tx1">
                    <a:lumMod val="50000"/>
                  </a:schemeClr>
                </a:solidFill>
              </a:rPr>
              <a:t> (</a:t>
            </a:r>
            <a:r>
              <a:rPr lang="en-US" sz="1600" dirty="0" err="1" smtClean="0">
                <a:solidFill>
                  <a:schemeClr val="tx1">
                    <a:lumMod val="50000"/>
                  </a:schemeClr>
                </a:solidFill>
              </a:rPr>
              <a:t>doi</a:t>
            </a:r>
            <a:r>
              <a:rPr lang="en-US" sz="1600" dirty="0" smtClean="0">
                <a:solidFill>
                  <a:schemeClr val="tx1">
                    <a:lumMod val="50000"/>
                  </a:schemeClr>
                </a:solidFill>
              </a:rPr>
              <a:t>: 10.1186/s12915-017-0383-5)</a:t>
            </a:r>
          </a:p>
          <a:p>
            <a:pPr algn="r"/>
            <a:r>
              <a:rPr lang="en-US" sz="1600" dirty="0" err="1" smtClean="0">
                <a:solidFill>
                  <a:schemeClr val="tx1">
                    <a:lumMod val="50000"/>
                  </a:schemeClr>
                </a:solidFill>
              </a:rPr>
              <a:t>Guillaumet</a:t>
            </a:r>
            <a:r>
              <a:rPr lang="en-US" sz="1600" dirty="0" smtClean="0">
                <a:solidFill>
                  <a:schemeClr val="tx1">
                    <a:lumMod val="50000"/>
                  </a:schemeClr>
                </a:solidFill>
              </a:rPr>
              <a:t>-Adkins</a:t>
            </a:r>
            <a:r>
              <a:rPr lang="en-US" sz="1600" dirty="0">
                <a:solidFill>
                  <a:schemeClr val="tx1">
                    <a:lumMod val="50000"/>
                  </a:schemeClr>
                </a:solidFill>
              </a:rPr>
              <a:t>, A. et al. Single-cell transcriptome conservation in cryopreserved cells and tissues. Genome Biol. </a:t>
            </a:r>
            <a:r>
              <a:rPr lang="en-US" sz="1600" dirty="0" smtClean="0">
                <a:solidFill>
                  <a:schemeClr val="tx1">
                    <a:lumMod val="50000"/>
                  </a:schemeClr>
                </a:solidFill>
              </a:rPr>
              <a:t>2017</a:t>
            </a:r>
            <a:r>
              <a:rPr lang="en-US" sz="1600" dirty="0">
                <a:solidFill>
                  <a:schemeClr val="tx1">
                    <a:lumMod val="50000"/>
                  </a:schemeClr>
                </a:solidFill>
              </a:rPr>
              <a:t> </a:t>
            </a:r>
            <a:r>
              <a:rPr lang="en-US" sz="1600" dirty="0" smtClean="0">
                <a:solidFill>
                  <a:schemeClr val="tx1">
                    <a:lumMod val="50000"/>
                  </a:schemeClr>
                </a:solidFill>
              </a:rPr>
              <a:t> (</a:t>
            </a:r>
            <a:r>
              <a:rPr lang="en-US" sz="1600" dirty="0" err="1" smtClean="0">
                <a:solidFill>
                  <a:schemeClr val="tx1">
                    <a:lumMod val="50000"/>
                  </a:schemeClr>
                </a:solidFill>
              </a:rPr>
              <a:t>doi</a:t>
            </a:r>
            <a:r>
              <a:rPr lang="en-US" sz="1600" dirty="0">
                <a:solidFill>
                  <a:schemeClr val="tx1">
                    <a:lumMod val="50000"/>
                  </a:schemeClr>
                </a:solidFill>
              </a:rPr>
              <a:t>: </a:t>
            </a:r>
            <a:r>
              <a:rPr lang="en-US" sz="1600" dirty="0" smtClean="0">
                <a:solidFill>
                  <a:schemeClr val="tx1">
                    <a:lumMod val="50000"/>
                  </a:schemeClr>
                </a:solidFill>
              </a:rPr>
              <a:t>10.1186/s13059-017-1171-9)</a:t>
            </a:r>
          </a:p>
          <a:p>
            <a:pPr algn="r"/>
            <a:r>
              <a:rPr lang="en-US" sz="1600" dirty="0"/>
              <a:t>Habib, N. </a:t>
            </a:r>
            <a:r>
              <a:rPr lang="en-US" sz="1600" i="1" dirty="0"/>
              <a:t>et al.</a:t>
            </a:r>
            <a:r>
              <a:rPr lang="en-US" sz="1600" dirty="0"/>
              <a:t> Massively parallel single-nucleus RNA-</a:t>
            </a:r>
            <a:r>
              <a:rPr lang="en-US" sz="1600" dirty="0" err="1"/>
              <a:t>seq</a:t>
            </a:r>
            <a:r>
              <a:rPr lang="en-US" sz="1600" dirty="0"/>
              <a:t> with </a:t>
            </a:r>
            <a:r>
              <a:rPr lang="en-US" sz="1600" dirty="0" err="1"/>
              <a:t>DroNc</a:t>
            </a:r>
            <a:r>
              <a:rPr lang="en-US" sz="1600" dirty="0"/>
              <a:t>-seq. </a:t>
            </a:r>
            <a:r>
              <a:rPr lang="en-US" sz="1600" i="1" dirty="0"/>
              <a:t>Nat. Methods</a:t>
            </a:r>
            <a:r>
              <a:rPr lang="en-US" sz="1600" dirty="0"/>
              <a:t> </a:t>
            </a:r>
            <a:r>
              <a:rPr lang="en-US" sz="1600" dirty="0" smtClean="0"/>
              <a:t>2017  (</a:t>
            </a:r>
            <a:r>
              <a:rPr lang="en-US" sz="1600" dirty="0" err="1" smtClean="0"/>
              <a:t>doi</a:t>
            </a:r>
            <a:r>
              <a:rPr lang="en-US" sz="1600" dirty="0" smtClean="0"/>
              <a:t>: 10.1038/nmeth.4407)</a:t>
            </a:r>
            <a:endParaRPr lang="en-US" sz="1600" dirty="0">
              <a:solidFill>
                <a:schemeClr val="tx1">
                  <a:lumMod val="50000"/>
                </a:schemeClr>
              </a:solidFill>
            </a:endParaRPr>
          </a:p>
        </p:txBody>
      </p:sp>
      <p:pic>
        <p:nvPicPr>
          <p:cNvPr id="3074" name="Picture 2" descr="Image result for single cell cryopreserv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0974" y="5753100"/>
            <a:ext cx="3188530" cy="178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05002"/>
      </p:ext>
    </p:extLst>
  </p:cSld>
  <p:clrMapOvr>
    <a:masterClrMapping/>
  </p:clrMapOvr>
  <p:transition spd="slow"/>
  <p:timing>
    <p:tnLst>
      <p:par>
        <p:cT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Sample Preparation:  </a:t>
            </a:r>
            <a:r>
              <a:rPr lang="en-US" dirty="0" err="1" smtClean="0"/>
              <a:t>Nuc</a:t>
            </a:r>
            <a:r>
              <a:rPr lang="en-US" dirty="0" smtClean="0"/>
              <a:t>-Seq</a:t>
            </a:r>
            <a:endParaRPr lang="en-US" dirty="0"/>
          </a:p>
        </p:txBody>
      </p:sp>
      <p:sp>
        <p:nvSpPr>
          <p:cNvPr id="2" name="Rectangle 1"/>
          <p:cNvSpPr/>
          <p:nvPr/>
        </p:nvSpPr>
        <p:spPr>
          <a:xfrm>
            <a:off x="1407985" y="2993822"/>
            <a:ext cx="11867204" cy="5983176"/>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Extract nuclei from sample of interest.</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Removes transcriptional noise from dead/dying cells.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Most often used for neuronal samples.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Good for flash frozen clinical samples.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Several studies have shown nuclear transcripts represent a considerable portion of the whole cell transcripts.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Analysis is more difficult due to presence of introns and non-coding RNA.</a:t>
            </a:r>
            <a:endParaRPr lang="en-US" sz="3200" dirty="0" smtClean="0">
              <a:solidFill>
                <a:schemeClr val="bg2">
                  <a:lumMod val="10000"/>
                </a:schemeClr>
              </a:solidFill>
            </a:endParaRPr>
          </a:p>
        </p:txBody>
      </p:sp>
      <p:sp>
        <p:nvSpPr>
          <p:cNvPr id="5" name="Rectangle 4"/>
          <p:cNvSpPr/>
          <p:nvPr/>
        </p:nvSpPr>
        <p:spPr>
          <a:xfrm>
            <a:off x="8076004" y="8902467"/>
            <a:ext cx="8667750" cy="369332"/>
          </a:xfrm>
          <a:prstGeom prst="rect">
            <a:avLst/>
          </a:prstGeom>
        </p:spPr>
        <p:txBody>
          <a:bodyPr>
            <a:spAutoFit/>
          </a:bodyPr>
          <a:lstStyle/>
          <a:p>
            <a:pPr algn="r"/>
            <a:r>
              <a:rPr lang="en-US" sz="1800" dirty="0"/>
              <a:t>https://www.frontiersin.org/articles/10.3389/fcell.2018.00108/full#B12</a:t>
            </a:r>
          </a:p>
        </p:txBody>
      </p:sp>
      <p:pic>
        <p:nvPicPr>
          <p:cNvPr id="2050" name="Picture 2" descr="Image result for Nuc-seq drop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7605" y="2932351"/>
            <a:ext cx="3424115" cy="27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7144"/>
      </p:ext>
    </p:extLst>
  </p:cSld>
  <p:clrMapOvr>
    <a:masterClrMapping/>
  </p:clrMapOvr>
  <p:transition spd="slow"/>
  <p:timing>
    <p:tnLst>
      <p:par>
        <p:cT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Best practices to obtain high quality sample</a:t>
            </a:r>
            <a:endParaRPr lang="en-US" dirty="0"/>
          </a:p>
        </p:txBody>
      </p:sp>
      <p:sp>
        <p:nvSpPr>
          <p:cNvPr id="2" name="Rectangle 1"/>
          <p:cNvSpPr/>
          <p:nvPr/>
        </p:nvSpPr>
        <p:spPr>
          <a:xfrm>
            <a:off x="1186760" y="2998500"/>
            <a:ext cx="14968330" cy="5509200"/>
          </a:xfrm>
          <a:prstGeom prst="rect">
            <a:avLst/>
          </a:prstGeom>
        </p:spPr>
        <p:txBody>
          <a:bodyPr wrap="square">
            <a:spAutoFit/>
          </a:bodyPr>
          <a:lstStyle/>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Optimize a dissociation protocol that is best-suited for your cell type of interest.</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Short sample prep time.</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Maintaining low temperature. </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Gentle </a:t>
            </a:r>
            <a:r>
              <a:rPr lang="en-US" sz="3200" dirty="0" smtClean="0">
                <a:solidFill>
                  <a:schemeClr val="bg2">
                    <a:lumMod val="10000"/>
                  </a:schemeClr>
                </a:solidFill>
              </a:rPr>
              <a:t>treatment </a:t>
            </a:r>
            <a:endParaRPr lang="en-US" sz="3200" dirty="0">
              <a:solidFill>
                <a:schemeClr val="bg2">
                  <a:lumMod val="10000"/>
                </a:schemeClr>
              </a:solidFill>
            </a:endParaRPr>
          </a:p>
          <a:p>
            <a:pPr marL="9144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gentle lysis condition (low temp, short time) </a:t>
            </a:r>
          </a:p>
          <a:p>
            <a:pPr marL="9144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short FACS time, slow sorting, bigger nozzle (in certain cases)</a:t>
            </a:r>
          </a:p>
          <a:p>
            <a:pPr marL="9144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Gentle centrifugation (300-500xg) and resuspension</a:t>
            </a:r>
          </a:p>
          <a:p>
            <a:pPr marL="9144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Removing debris by filter or density medium</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a:solidFill>
                  <a:schemeClr val="bg2">
                    <a:lumMod val="10000"/>
                  </a:schemeClr>
                </a:solidFill>
              </a:rPr>
              <a:t>Include BSA (</a:t>
            </a:r>
            <a:r>
              <a:rPr lang="en-US" sz="3200" dirty="0" smtClean="0">
                <a:solidFill>
                  <a:schemeClr val="bg2">
                    <a:lumMod val="10000"/>
                  </a:schemeClr>
                </a:solidFill>
              </a:rPr>
              <a:t>up to </a:t>
            </a:r>
            <a:r>
              <a:rPr lang="en-US" sz="3200" dirty="0">
                <a:solidFill>
                  <a:schemeClr val="bg2">
                    <a:lumMod val="10000"/>
                  </a:schemeClr>
                </a:solidFill>
              </a:rPr>
              <a:t>1%) or FBS (</a:t>
            </a:r>
            <a:r>
              <a:rPr lang="en-US" sz="3200" dirty="0" smtClean="0">
                <a:solidFill>
                  <a:schemeClr val="bg2">
                    <a:lumMod val="10000"/>
                  </a:schemeClr>
                </a:solidFill>
              </a:rPr>
              <a:t>up to </a:t>
            </a:r>
            <a:r>
              <a:rPr lang="en-US" sz="3200" dirty="0">
                <a:solidFill>
                  <a:schemeClr val="bg2">
                    <a:lumMod val="10000"/>
                  </a:schemeClr>
                </a:solidFill>
              </a:rPr>
              <a:t>2</a:t>
            </a:r>
            <a:r>
              <a:rPr lang="en-US" sz="3200" dirty="0" smtClean="0">
                <a:solidFill>
                  <a:schemeClr val="bg2">
                    <a:lumMod val="10000"/>
                  </a:schemeClr>
                </a:solidFill>
              </a:rPr>
              <a:t>%) in final buffer.</a:t>
            </a:r>
            <a:endParaRPr lang="en-US" sz="3200" dirty="0">
              <a:solidFill>
                <a:schemeClr val="bg2">
                  <a:lumMod val="10000"/>
                </a:schemeClr>
              </a:solidFill>
            </a:endParaRPr>
          </a:p>
        </p:txBody>
      </p:sp>
    </p:spTree>
    <p:extLst>
      <p:ext uri="{BB962C8B-B14F-4D97-AF65-F5344CB8AC3E}">
        <p14:creationId xmlns:p14="http://schemas.microsoft.com/office/powerpoint/2010/main" val="1448464511"/>
      </p:ext>
    </p:extLst>
  </p:cSld>
  <p:clrMapOvr>
    <a:masterClrMapping/>
  </p:clrMapOvr>
  <p:transition spd="slow"/>
  <p:timing>
    <p:tnLst>
      <p:par>
        <p:cTn id="1" dur="indefinite" restart="never" fill="hold"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2279" y="3432451"/>
            <a:ext cx="10708001" cy="5896999"/>
          </a:xfrm>
          <a:prstGeom prst="rect">
            <a:avLst/>
          </a:prstGeom>
        </p:spPr>
        <p:txBody>
          <a:bodyPr wrap="square">
            <a:spAutoFit/>
          </a:bodyPr>
          <a:lstStyle/>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hlinkClick r:id="rId2"/>
              </a:rPr>
              <a:t>https://www.protocols.io</a:t>
            </a:r>
            <a:r>
              <a:rPr lang="en-US" sz="3200" dirty="0" smtClean="0">
                <a:solidFill>
                  <a:schemeClr val="bg2">
                    <a:lumMod val="10000"/>
                  </a:schemeClr>
                </a:solidFill>
                <a:hlinkClick r:id="rId2"/>
              </a:rPr>
              <a:t>/</a:t>
            </a:r>
            <a:endParaRPr lang="en-US" sz="3200" dirty="0" smtClean="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endParaRPr lang="en-US" sz="3200" dirty="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hlinkClick r:id="rId3"/>
              </a:rPr>
              <a:t>https://</a:t>
            </a:r>
            <a:r>
              <a:rPr lang="en-US" sz="3200" dirty="0" smtClean="0">
                <a:solidFill>
                  <a:schemeClr val="bg2">
                    <a:lumMod val="10000"/>
                  </a:schemeClr>
                </a:solidFill>
                <a:hlinkClick r:id="rId3"/>
              </a:rPr>
              <a:t>support.10xgenomics.com/single-cell-gene-expression/sample-prep</a:t>
            </a:r>
            <a:endParaRPr lang="en-US" sz="3200" dirty="0" smtClean="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endParaRPr lang="en-US" sz="3200" dirty="0" smtClean="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hlinkClick r:id="rId4"/>
              </a:rPr>
              <a:t>https://community.10xgenomics.com</a:t>
            </a:r>
            <a:r>
              <a:rPr lang="en-US" sz="3200" dirty="0" smtClean="0">
                <a:solidFill>
                  <a:schemeClr val="bg2">
                    <a:lumMod val="10000"/>
                  </a:schemeClr>
                </a:solidFill>
                <a:hlinkClick r:id="rId4"/>
              </a:rPr>
              <a:t>/</a:t>
            </a:r>
            <a:endParaRPr lang="en-US" sz="3200" dirty="0" smtClean="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endParaRPr lang="en-US" sz="3200" dirty="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endParaRPr lang="en-US" sz="3200" dirty="0">
              <a:solidFill>
                <a:schemeClr val="bg2">
                  <a:lumMod val="10000"/>
                </a:schemeClr>
              </a:solidFill>
            </a:endParaRPr>
          </a:p>
        </p:txBody>
      </p:sp>
      <p:sp>
        <p:nvSpPr>
          <p:cNvPr id="8" name="Shape 775"/>
          <p:cNvSpPr/>
          <p:nvPr/>
        </p:nvSpPr>
        <p:spPr>
          <a:xfrm>
            <a:off x="914400" y="914400"/>
            <a:ext cx="13295243"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smtClean="0">
                <a:solidFill>
                  <a:srgbClr val="307ED6"/>
                </a:solidFill>
              </a:rPr>
              <a:t>Resources for </a:t>
            </a:r>
            <a:r>
              <a:rPr lang="en-US" sz="5400" dirty="0" err="1" smtClean="0">
                <a:solidFill>
                  <a:srgbClr val="307ED6"/>
                </a:solidFill>
              </a:rPr>
              <a:t>scRNA-seq</a:t>
            </a:r>
            <a:r>
              <a:rPr lang="en-US" sz="5400" dirty="0" smtClean="0">
                <a:solidFill>
                  <a:srgbClr val="307ED6"/>
                </a:solidFill>
              </a:rPr>
              <a:t> Sample Prep</a:t>
            </a:r>
            <a:endParaRPr lang="en-US" sz="5400" dirty="0">
              <a:solidFill>
                <a:srgbClr val="307ED6"/>
              </a:solidFill>
            </a:endParaRPr>
          </a:p>
        </p:txBody>
      </p:sp>
    </p:spTree>
    <p:extLst>
      <p:ext uri="{BB962C8B-B14F-4D97-AF65-F5344CB8AC3E}">
        <p14:creationId xmlns:p14="http://schemas.microsoft.com/office/powerpoint/2010/main" val="200938659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4400" y="914400"/>
            <a:ext cx="11332756" cy="924561"/>
          </a:xfrm>
        </p:spPr>
        <p:txBody>
          <a:bodyPr/>
          <a:lstStyle/>
          <a:p>
            <a:r>
              <a:rPr lang="en-US" dirty="0" smtClean="0"/>
              <a:t>Single Cell Core Workflow</a:t>
            </a:r>
            <a:endParaRPr lang="en-US" dirty="0"/>
          </a:p>
        </p:txBody>
      </p:sp>
      <p:graphicFrame>
        <p:nvGraphicFramePr>
          <p:cNvPr id="14" name="Diagram 13"/>
          <p:cNvGraphicFramePr/>
          <p:nvPr>
            <p:extLst/>
          </p:nvPr>
        </p:nvGraphicFramePr>
        <p:xfrm>
          <a:off x="6933689" y="882847"/>
          <a:ext cx="11560175" cy="7706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1267311" y="3271846"/>
            <a:ext cx="8629724" cy="5189113"/>
          </a:xfrm>
          <a:prstGeom prst="rect">
            <a:avLst/>
          </a:prstGeom>
        </p:spPr>
        <p:txBody>
          <a:bodyPr wrap="square">
            <a:spAutoFit/>
          </a:bodyPr>
          <a:lstStyle/>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a:solidFill>
                  <a:schemeClr val="bg2">
                    <a:lumMod val="10000"/>
                  </a:schemeClr>
                </a:solidFill>
              </a:rPr>
              <a:t>Good sample prep is the key to success.</a:t>
            </a: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smtClean="0">
                <a:solidFill>
                  <a:schemeClr val="bg2">
                    <a:lumMod val="10000"/>
                  </a:schemeClr>
                </a:solidFill>
              </a:rPr>
              <a:t>A well </a:t>
            </a:r>
            <a:r>
              <a:rPr lang="en-US" sz="3200" dirty="0">
                <a:solidFill>
                  <a:schemeClr val="bg2">
                    <a:lumMod val="10000"/>
                  </a:schemeClr>
                </a:solidFill>
              </a:rPr>
              <a:t>planned pilot experiment </a:t>
            </a:r>
            <a:r>
              <a:rPr lang="en-US" sz="3200" dirty="0" smtClean="0">
                <a:solidFill>
                  <a:schemeClr val="bg2">
                    <a:lumMod val="10000"/>
                  </a:schemeClr>
                </a:solidFill>
              </a:rPr>
              <a:t>is essential for evaluating </a:t>
            </a:r>
            <a:r>
              <a:rPr lang="en-US" sz="3200" dirty="0">
                <a:solidFill>
                  <a:schemeClr val="bg2">
                    <a:lumMod val="10000"/>
                  </a:schemeClr>
                </a:solidFill>
              </a:rPr>
              <a:t>sample </a:t>
            </a:r>
            <a:r>
              <a:rPr lang="en-US" sz="3200" dirty="0" smtClean="0">
                <a:solidFill>
                  <a:schemeClr val="bg2">
                    <a:lumMod val="10000"/>
                  </a:schemeClr>
                </a:solidFill>
              </a:rPr>
              <a:t>preparation and for understanding the required number of cells.</a:t>
            </a: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endParaRPr lang="en-US" sz="3200" dirty="0">
              <a:solidFill>
                <a:schemeClr val="bg2">
                  <a:lumMod val="10000"/>
                </a:schemeClr>
              </a:solidFill>
            </a:endParaRPr>
          </a:p>
          <a:p>
            <a:pPr marL="457200" lvl="1" indent="-457200" algn="l" defTabSz="457200" hangingPunct="1">
              <a:lnSpc>
                <a:spcPct val="130000"/>
              </a:lnSpc>
              <a:spcBef>
                <a:spcPts val="1200"/>
              </a:spcBef>
              <a:buClr>
                <a:srgbClr val="307ED6"/>
              </a:buClr>
              <a:buSzPct val="100000"/>
              <a:buFont typeface="Arial" panose="020B0604020202020204" pitchFamily="34" charset="0"/>
              <a:buChar char="•"/>
            </a:pPr>
            <a:r>
              <a:rPr lang="en-US" sz="3200" dirty="0">
                <a:solidFill>
                  <a:schemeClr val="bg2">
                    <a:lumMod val="10000"/>
                  </a:schemeClr>
                </a:solidFill>
              </a:rPr>
              <a:t>Do not rush to the final experiment. </a:t>
            </a:r>
          </a:p>
        </p:txBody>
      </p:sp>
    </p:spTree>
    <p:extLst>
      <p:ext uri="{BB962C8B-B14F-4D97-AF65-F5344CB8AC3E}">
        <p14:creationId xmlns:p14="http://schemas.microsoft.com/office/powerpoint/2010/main" val="1882237631"/>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Best Practices for Experimental Design</a:t>
            </a:r>
            <a:endParaRPr lang="en-US" dirty="0"/>
          </a:p>
        </p:txBody>
      </p:sp>
      <p:sp>
        <p:nvSpPr>
          <p:cNvPr id="2" name="Rectangle 1"/>
          <p:cNvSpPr/>
          <p:nvPr/>
        </p:nvSpPr>
        <p:spPr>
          <a:xfrm>
            <a:off x="1461597" y="3124260"/>
            <a:ext cx="14418655" cy="5121595"/>
          </a:xfrm>
          <a:prstGeom prst="rect">
            <a:avLst/>
          </a:prstGeom>
        </p:spPr>
        <p:txBody>
          <a:bodyPr wrap="square">
            <a:spAutoFit/>
          </a:bodyPr>
          <a:lstStyle/>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Include biological replicates</a:t>
            </a:r>
            <a:r>
              <a:rPr lang="en-US" sz="3200" dirty="0" smtClean="0">
                <a:solidFill>
                  <a:schemeClr val="bg2">
                    <a:lumMod val="10000"/>
                  </a:schemeClr>
                </a:solidFill>
              </a:rPr>
              <a:t>.</a:t>
            </a:r>
            <a:endParaRPr lang="en-US" sz="3200" dirty="0" smtClean="0">
              <a:solidFill>
                <a:schemeClr val="bg2">
                  <a:lumMod val="10000"/>
                </a:schemeClr>
              </a:solidFill>
            </a:endParaRP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Perform drug/treatment/model vs control on the same day</a:t>
            </a:r>
            <a:r>
              <a:rPr lang="en-US" sz="3200" dirty="0" smtClean="0">
                <a:solidFill>
                  <a:schemeClr val="bg2">
                    <a:lumMod val="10000"/>
                  </a:schemeClr>
                </a:solidFill>
              </a:rPr>
              <a:t>.</a:t>
            </a:r>
            <a:endParaRPr lang="en-US" sz="3200" dirty="0">
              <a:solidFill>
                <a:schemeClr val="bg2">
                  <a:lumMod val="10000"/>
                </a:schemeClr>
              </a:solidFill>
            </a:endParaRP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Randomize the order of samples run on different days.</a:t>
            </a:r>
            <a:endParaRPr lang="en-US" sz="3200" dirty="0" smtClean="0">
              <a:solidFill>
                <a:schemeClr val="bg2">
                  <a:lumMod val="10000"/>
                </a:schemeClr>
              </a:solidFill>
            </a:endParaRP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Use same sex littermates as controls in mouse experiments</a:t>
            </a:r>
            <a:r>
              <a:rPr lang="en-US" sz="3200" dirty="0" smtClean="0">
                <a:solidFill>
                  <a:schemeClr val="bg2">
                    <a:lumMod val="10000"/>
                  </a:schemeClr>
                </a:solidFill>
              </a:rPr>
              <a:t>.</a:t>
            </a:r>
            <a:endParaRPr lang="en-US" sz="3200" dirty="0">
              <a:solidFill>
                <a:schemeClr val="bg2">
                  <a:lumMod val="10000"/>
                </a:schemeClr>
              </a:solidFill>
            </a:endParaRPr>
          </a:p>
          <a:p>
            <a:pPr marL="4572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Our experience is that library prep is the largest source of batch effect. </a:t>
            </a:r>
          </a:p>
          <a:p>
            <a:pPr marL="914400" lvl="1" indent="-457200" algn="l" defTabSz="457200" hangingPunct="1">
              <a:lnSpc>
                <a:spcPct val="150000"/>
              </a:lnSpc>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Collect all your samples in one study together then prep as one large library group.</a:t>
            </a:r>
            <a:endParaRPr lang="en-US" sz="2800" dirty="0">
              <a:solidFill>
                <a:schemeClr val="bg2">
                  <a:lumMod val="10000"/>
                </a:schemeClr>
              </a:solidFill>
            </a:endParaRPr>
          </a:p>
        </p:txBody>
      </p:sp>
    </p:spTree>
    <p:extLst>
      <p:ext uri="{BB962C8B-B14F-4D97-AF65-F5344CB8AC3E}">
        <p14:creationId xmlns:p14="http://schemas.microsoft.com/office/powerpoint/2010/main" val="1553872112"/>
      </p:ext>
    </p:extLst>
  </p:cSld>
  <p:clrMapOvr>
    <a:masterClrMapping/>
  </p:clrMapOvr>
  <p:transition spd="slow"/>
  <p:timing>
    <p:tnLst>
      <p:par>
        <p:cTn id="1" dur="indefinite" restart="never" fill="hold"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4323209" cy="924561"/>
          </a:xfrm>
        </p:spPr>
        <p:txBody>
          <a:bodyPr/>
          <a:lstStyle/>
          <a:p>
            <a:r>
              <a:rPr lang="en-US" dirty="0" smtClean="0"/>
              <a:t>Best Practices for Experimental Design</a:t>
            </a:r>
            <a:endParaRPr lang="en-US" dirty="0"/>
          </a:p>
        </p:txBody>
      </p:sp>
      <p:sp>
        <p:nvSpPr>
          <p:cNvPr id="2" name="Rectangle 1"/>
          <p:cNvSpPr/>
          <p:nvPr/>
        </p:nvSpPr>
        <p:spPr>
          <a:xfrm>
            <a:off x="2002703" y="2590920"/>
            <a:ext cx="13336443" cy="7386638"/>
          </a:xfrm>
          <a:prstGeom prst="rect">
            <a:avLst/>
          </a:prstGeom>
        </p:spPr>
        <p:txBody>
          <a:bodyPr wrap="square">
            <a:spAutoFit/>
          </a:bodyPr>
          <a:lstStyle/>
          <a:p>
            <a:pPr lvl="1" indent="0" algn="l" defTabSz="457200" hangingPunct="1">
              <a:spcBef>
                <a:spcPts val="1200"/>
              </a:spcBef>
              <a:buClr>
                <a:srgbClr val="307ED6"/>
              </a:buClr>
              <a:buSzPct val="100000"/>
              <a:defRPr sz="3500">
                <a:solidFill>
                  <a:srgbClr val="FFBC00"/>
                </a:solidFill>
              </a:defRPr>
            </a:pPr>
            <a:r>
              <a:rPr lang="en-US" sz="3200" u="sng" dirty="0" smtClean="0">
                <a:solidFill>
                  <a:schemeClr val="bg2">
                    <a:lumMod val="10000"/>
                  </a:schemeClr>
                </a:solidFill>
              </a:rPr>
              <a:t>Pilot Study Experimental Design</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Control vs diseased animal</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Each sample requires pooling several animals.</a:t>
            </a:r>
          </a:p>
          <a:p>
            <a:pPr marL="914400" lvl="2"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Control and diseased littermates pooled for a single sample.</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Both control and diseased samples run on same day.</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The entire experiment is repeated on a second day running samples.</a:t>
            </a:r>
          </a:p>
          <a:p>
            <a:pPr marL="914400" lvl="2"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a:solidFill>
                  <a:schemeClr val="bg2">
                    <a:lumMod val="10000"/>
                  </a:schemeClr>
                </a:solidFill>
              </a:rPr>
              <a:t>Load samples in opposite order.</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Libraries from the four single cell samples are prepared as one batch.</a:t>
            </a:r>
          </a:p>
          <a:p>
            <a:pPr marL="457200" lvl="1"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3200" dirty="0" smtClean="0">
                <a:solidFill>
                  <a:schemeClr val="bg2">
                    <a:lumMod val="10000"/>
                  </a:schemeClr>
                </a:solidFill>
              </a:rPr>
              <a:t>Sequencing and analysis performed </a:t>
            </a:r>
          </a:p>
          <a:p>
            <a:pPr marL="914400" lvl="2"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Check that sample prep was of good quality. </a:t>
            </a:r>
          </a:p>
          <a:p>
            <a:pPr marL="914400" lvl="2"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r>
              <a:rPr lang="en-US" sz="2800" dirty="0" smtClean="0">
                <a:solidFill>
                  <a:schemeClr val="bg2">
                    <a:lumMod val="10000"/>
                  </a:schemeClr>
                </a:solidFill>
              </a:rPr>
              <a:t>Determine </a:t>
            </a:r>
            <a:r>
              <a:rPr lang="en-US" sz="2800" dirty="0">
                <a:solidFill>
                  <a:schemeClr val="bg2">
                    <a:lumMod val="10000"/>
                  </a:schemeClr>
                </a:solidFill>
              </a:rPr>
              <a:t>that the desired information can be </a:t>
            </a:r>
            <a:r>
              <a:rPr lang="en-US" sz="2800" dirty="0" smtClean="0">
                <a:solidFill>
                  <a:schemeClr val="bg2">
                    <a:lumMod val="10000"/>
                  </a:schemeClr>
                </a:solidFill>
              </a:rPr>
              <a:t>obtained from the experiment.</a:t>
            </a:r>
            <a:endParaRPr lang="en-US" sz="2800" dirty="0">
              <a:solidFill>
                <a:schemeClr val="bg2">
                  <a:lumMod val="10000"/>
                </a:schemeClr>
              </a:solidFill>
            </a:endParaRPr>
          </a:p>
          <a:p>
            <a:pPr marL="457200" lvl="2" indent="-457200" algn="l" defTabSz="457200" hangingPunct="1">
              <a:spcBef>
                <a:spcPts val="1200"/>
              </a:spcBef>
              <a:buClr>
                <a:srgbClr val="307ED6"/>
              </a:buClr>
              <a:buSzPct val="100000"/>
              <a:buFont typeface="Arial" panose="020B0604020202020204" pitchFamily="34" charset="0"/>
              <a:buChar char="•"/>
              <a:defRPr sz="3500">
                <a:solidFill>
                  <a:srgbClr val="FFBC00"/>
                </a:solidFill>
              </a:defRPr>
            </a:pPr>
            <a:endParaRPr lang="en-US" sz="2800" dirty="0">
              <a:solidFill>
                <a:schemeClr val="bg2">
                  <a:lumMod val="10000"/>
                </a:schemeClr>
              </a:solidFill>
            </a:endParaRPr>
          </a:p>
        </p:txBody>
      </p:sp>
    </p:spTree>
    <p:extLst>
      <p:ext uri="{BB962C8B-B14F-4D97-AF65-F5344CB8AC3E}">
        <p14:creationId xmlns:p14="http://schemas.microsoft.com/office/powerpoint/2010/main" val="1194672683"/>
      </p:ext>
    </p:extLst>
  </p:cSld>
  <p:clrMapOvr>
    <a:masterClrMapping/>
  </p:clrMapOvr>
  <p:transition spd="slow"/>
  <p:timing>
    <p:tnLst>
      <p:par>
        <p:cTn id="1" dur="indefinite" restart="never" fill="hold"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490377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Introduction to Single Cell RNA Sequencing</a:t>
            </a:r>
          </a:p>
        </p:txBody>
      </p:sp>
      <p:sp>
        <p:nvSpPr>
          <p:cNvPr id="100" name="Rectangle 99"/>
          <p:cNvSpPr/>
          <p:nvPr/>
        </p:nvSpPr>
        <p:spPr>
          <a:xfrm>
            <a:off x="2867705" y="3144030"/>
            <a:ext cx="11743841" cy="4985980"/>
          </a:xfrm>
          <a:prstGeom prst="rect">
            <a:avLst/>
          </a:prstGeom>
        </p:spPr>
        <p:txBody>
          <a:bodyPr wrap="square">
            <a:spAutoFit/>
          </a:bodyPr>
          <a:lstStyle/>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smtClean="0">
                <a:solidFill>
                  <a:schemeClr val="tx2">
                    <a:lumMod val="40000"/>
                    <a:lumOff val="60000"/>
                  </a:schemeClr>
                </a:solidFill>
              </a:rPr>
              <a:t>Common applications of single cell RNA sequencing.</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a:solidFill>
                  <a:schemeClr val="tx2">
                    <a:lumMod val="40000"/>
                    <a:lumOff val="60000"/>
                  </a:schemeClr>
                </a:solidFill>
              </a:rPr>
              <a:t>Overview of single cell RNA sequencing platforms.</a:t>
            </a:r>
          </a:p>
          <a:p>
            <a:pPr marL="457200" lvl="1" indent="-457200" algn="l" defTabSz="457200" hangingPunct="1">
              <a:lnSpc>
                <a:spcPct val="200000"/>
              </a:lnSpc>
              <a:spcBef>
                <a:spcPts val="1200"/>
              </a:spcBef>
              <a:buSzPct val="100000"/>
              <a:buFont typeface="Arial" panose="020B0604020202020204" pitchFamily="34" charset="0"/>
              <a:buChar char="•"/>
              <a:defRPr sz="3500">
                <a:solidFill>
                  <a:srgbClr val="FFBC00"/>
                </a:solidFill>
              </a:defRPr>
            </a:pPr>
            <a:r>
              <a:rPr lang="en-US" sz="3600" dirty="0">
                <a:solidFill>
                  <a:schemeClr val="tx2">
                    <a:lumMod val="40000"/>
                    <a:lumOff val="60000"/>
                  </a:schemeClr>
                </a:solidFill>
              </a:rPr>
              <a:t>Sample preparation and experimental design.</a:t>
            </a:r>
          </a:p>
          <a:p>
            <a:pPr marL="457200" lvl="1" indent="-457200" algn="l" defTabSz="457200" hangingPunct="1">
              <a:lnSpc>
                <a:spcPct val="200000"/>
              </a:lnSpc>
              <a:spcBef>
                <a:spcPts val="1200"/>
              </a:spcBef>
              <a:buClr>
                <a:srgbClr val="307ED6"/>
              </a:buClr>
              <a:buSzPct val="100000"/>
              <a:buFont typeface="Arial" panose="020B0604020202020204" pitchFamily="34" charset="0"/>
              <a:buChar char="•"/>
              <a:defRPr sz="3500">
                <a:solidFill>
                  <a:srgbClr val="FFBC00"/>
                </a:solidFill>
              </a:defRPr>
            </a:pPr>
            <a:r>
              <a:rPr lang="en-US" sz="3600" dirty="0" smtClean="0">
                <a:solidFill>
                  <a:schemeClr val="tx1"/>
                </a:solidFill>
              </a:rPr>
              <a:t>Effects </a:t>
            </a:r>
            <a:r>
              <a:rPr lang="en-US" sz="3600" dirty="0" smtClean="0">
                <a:solidFill>
                  <a:schemeClr val="tx1"/>
                </a:solidFill>
              </a:rPr>
              <a:t>of sample prep and sample type on analysis.</a:t>
            </a:r>
            <a:endParaRPr lang="en-US" sz="3600" dirty="0">
              <a:solidFill>
                <a:schemeClr val="tx1"/>
              </a:solidFill>
            </a:endParaRPr>
          </a:p>
        </p:txBody>
      </p:sp>
    </p:spTree>
    <p:extLst>
      <p:ext uri="{BB962C8B-B14F-4D97-AF65-F5344CB8AC3E}">
        <p14:creationId xmlns:p14="http://schemas.microsoft.com/office/powerpoint/2010/main" val="2667398162"/>
      </p:ext>
    </p:extLst>
  </p:cSld>
  <p:clrMapOvr>
    <a:masterClrMapping/>
  </p:clrMapOvr>
  <p:transition spd="slow"/>
  <p:timing>
    <p:tnLst>
      <p:par>
        <p:cTn id="1" dur="indefinite" restart="never" fill="hold"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914400"/>
            <a:ext cx="13345160" cy="924561"/>
          </a:xfrm>
        </p:spPr>
        <p:txBody>
          <a:bodyPr/>
          <a:lstStyle/>
          <a:p>
            <a:r>
              <a:rPr lang="en-US" dirty="0" smtClean="0"/>
              <a:t>Single Cell Data Analysis</a:t>
            </a:r>
            <a:endParaRPr lang="en-US" dirty="0"/>
          </a:p>
        </p:txBody>
      </p:sp>
      <p:sp>
        <p:nvSpPr>
          <p:cNvPr id="18" name="Rectangle 17"/>
          <p:cNvSpPr/>
          <p:nvPr/>
        </p:nvSpPr>
        <p:spPr>
          <a:xfrm>
            <a:off x="1125733" y="1064029"/>
            <a:ext cx="15090384" cy="7865668"/>
          </a:xfrm>
          <a:prstGeom prst="rect">
            <a:avLst/>
          </a:prstGeom>
          <a:noFill/>
        </p:spPr>
      </p:sp>
      <p:sp>
        <p:nvSpPr>
          <p:cNvPr id="19" name="Freeform 18"/>
          <p:cNvSpPr/>
          <p:nvPr/>
        </p:nvSpPr>
        <p:spPr>
          <a:xfrm>
            <a:off x="1132809" y="4948575"/>
            <a:ext cx="2100797" cy="1425958"/>
          </a:xfrm>
          <a:custGeom>
            <a:avLst/>
            <a:gdLst>
              <a:gd name="connsiteX0" fmla="*/ 0 w 2100797"/>
              <a:gd name="connsiteY0" fmla="*/ 142596 h 1425958"/>
              <a:gd name="connsiteX1" fmla="*/ 142596 w 2100797"/>
              <a:gd name="connsiteY1" fmla="*/ 0 h 1425958"/>
              <a:gd name="connsiteX2" fmla="*/ 1958201 w 2100797"/>
              <a:gd name="connsiteY2" fmla="*/ 0 h 1425958"/>
              <a:gd name="connsiteX3" fmla="*/ 2100797 w 2100797"/>
              <a:gd name="connsiteY3" fmla="*/ 142596 h 1425958"/>
              <a:gd name="connsiteX4" fmla="*/ 2100797 w 2100797"/>
              <a:gd name="connsiteY4" fmla="*/ 1283362 h 1425958"/>
              <a:gd name="connsiteX5" fmla="*/ 1958201 w 2100797"/>
              <a:gd name="connsiteY5" fmla="*/ 1425958 h 1425958"/>
              <a:gd name="connsiteX6" fmla="*/ 142596 w 2100797"/>
              <a:gd name="connsiteY6" fmla="*/ 1425958 h 1425958"/>
              <a:gd name="connsiteX7" fmla="*/ 0 w 2100797"/>
              <a:gd name="connsiteY7" fmla="*/ 1283362 h 1425958"/>
              <a:gd name="connsiteX8" fmla="*/ 0 w 2100797"/>
              <a:gd name="connsiteY8" fmla="*/ 142596 h 142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797" h="1425958">
                <a:moveTo>
                  <a:pt x="0" y="142596"/>
                </a:moveTo>
                <a:cubicBezTo>
                  <a:pt x="0" y="63842"/>
                  <a:pt x="63842" y="0"/>
                  <a:pt x="142596" y="0"/>
                </a:cubicBezTo>
                <a:lnTo>
                  <a:pt x="1958201" y="0"/>
                </a:lnTo>
                <a:cubicBezTo>
                  <a:pt x="2036955" y="0"/>
                  <a:pt x="2100797" y="63842"/>
                  <a:pt x="2100797" y="142596"/>
                </a:cubicBezTo>
                <a:lnTo>
                  <a:pt x="2100797" y="1283362"/>
                </a:lnTo>
                <a:cubicBezTo>
                  <a:pt x="2100797" y="1362116"/>
                  <a:pt x="2036955" y="1425958"/>
                  <a:pt x="1958201" y="1425958"/>
                </a:cubicBezTo>
                <a:lnTo>
                  <a:pt x="142596" y="1425958"/>
                </a:lnTo>
                <a:cubicBezTo>
                  <a:pt x="63842" y="1425958"/>
                  <a:pt x="0" y="1362116"/>
                  <a:pt x="0" y="1283362"/>
                </a:cubicBezTo>
                <a:lnTo>
                  <a:pt x="0" y="142596"/>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3205" tIns="133205" rIns="133205" bIns="133205" numCol="1" spcCol="1270" anchor="ctr" anchorCtr="0">
            <a:noAutofit/>
          </a:bodyPr>
          <a:lstStyle/>
          <a:p>
            <a:pPr lvl="0" algn="ctr" defTabSz="1066800">
              <a:lnSpc>
                <a:spcPct val="90000"/>
              </a:lnSpc>
              <a:spcBef>
                <a:spcPct val="0"/>
              </a:spcBef>
              <a:spcAft>
                <a:spcPct val="35000"/>
              </a:spcAft>
            </a:pPr>
            <a:r>
              <a:rPr lang="en-US" sz="2400" kern="1200" dirty="0" smtClean="0"/>
              <a:t>Identify cell barcodes and UMI</a:t>
            </a:r>
            <a:endParaRPr lang="en-US" sz="2400" kern="1200" dirty="0"/>
          </a:p>
        </p:txBody>
      </p:sp>
      <p:sp>
        <p:nvSpPr>
          <p:cNvPr id="20" name="Freeform 19"/>
          <p:cNvSpPr/>
          <p:nvPr/>
        </p:nvSpPr>
        <p:spPr>
          <a:xfrm rot="26386">
            <a:off x="3329194" y="5499362"/>
            <a:ext cx="700695" cy="326184"/>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21" name="Freeform 20"/>
          <p:cNvSpPr/>
          <p:nvPr/>
        </p:nvSpPr>
        <p:spPr>
          <a:xfrm>
            <a:off x="4102561" y="5153872"/>
            <a:ext cx="2553171" cy="1065231"/>
          </a:xfrm>
          <a:custGeom>
            <a:avLst/>
            <a:gdLst>
              <a:gd name="connsiteX0" fmla="*/ 0 w 2553171"/>
              <a:gd name="connsiteY0" fmla="*/ 106523 h 1065231"/>
              <a:gd name="connsiteX1" fmla="*/ 106523 w 2553171"/>
              <a:gd name="connsiteY1" fmla="*/ 0 h 1065231"/>
              <a:gd name="connsiteX2" fmla="*/ 2446648 w 2553171"/>
              <a:gd name="connsiteY2" fmla="*/ 0 h 1065231"/>
              <a:gd name="connsiteX3" fmla="*/ 2553171 w 2553171"/>
              <a:gd name="connsiteY3" fmla="*/ 106523 h 1065231"/>
              <a:gd name="connsiteX4" fmla="*/ 2553171 w 2553171"/>
              <a:gd name="connsiteY4" fmla="*/ 958708 h 1065231"/>
              <a:gd name="connsiteX5" fmla="*/ 2446648 w 2553171"/>
              <a:gd name="connsiteY5" fmla="*/ 1065231 h 1065231"/>
              <a:gd name="connsiteX6" fmla="*/ 106523 w 2553171"/>
              <a:gd name="connsiteY6" fmla="*/ 1065231 h 1065231"/>
              <a:gd name="connsiteX7" fmla="*/ 0 w 2553171"/>
              <a:gd name="connsiteY7" fmla="*/ 958708 h 1065231"/>
              <a:gd name="connsiteX8" fmla="*/ 0 w 2553171"/>
              <a:gd name="connsiteY8" fmla="*/ 106523 h 106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171" h="1065231">
                <a:moveTo>
                  <a:pt x="0" y="106523"/>
                </a:moveTo>
                <a:cubicBezTo>
                  <a:pt x="0" y="47692"/>
                  <a:pt x="47692" y="0"/>
                  <a:pt x="106523" y="0"/>
                </a:cubicBezTo>
                <a:lnTo>
                  <a:pt x="2446648" y="0"/>
                </a:lnTo>
                <a:cubicBezTo>
                  <a:pt x="2505479" y="0"/>
                  <a:pt x="2553171" y="47692"/>
                  <a:pt x="2553171" y="106523"/>
                </a:cubicBezTo>
                <a:lnTo>
                  <a:pt x="2553171" y="958708"/>
                </a:lnTo>
                <a:cubicBezTo>
                  <a:pt x="2553171" y="1017539"/>
                  <a:pt x="2505479" y="1065231"/>
                  <a:pt x="2446648" y="1065231"/>
                </a:cubicBezTo>
                <a:lnTo>
                  <a:pt x="106523" y="1065231"/>
                </a:lnTo>
                <a:cubicBezTo>
                  <a:pt x="47692" y="1065231"/>
                  <a:pt x="0" y="1017539"/>
                  <a:pt x="0" y="958708"/>
                </a:cubicBezTo>
                <a:lnTo>
                  <a:pt x="0" y="106523"/>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2640" tIns="122640" rIns="122640" bIns="122640" numCol="1" spcCol="1270" anchor="ctr" anchorCtr="0">
            <a:noAutofit/>
          </a:bodyPr>
          <a:lstStyle/>
          <a:p>
            <a:pPr lvl="0" algn="ctr" defTabSz="1066800">
              <a:lnSpc>
                <a:spcPct val="90000"/>
              </a:lnSpc>
              <a:spcBef>
                <a:spcPct val="0"/>
              </a:spcBef>
              <a:spcAft>
                <a:spcPct val="35000"/>
              </a:spcAft>
            </a:pPr>
            <a:r>
              <a:rPr lang="en-US" sz="2400" kern="1200" dirty="0" smtClean="0"/>
              <a:t>Correct and filter barcodes</a:t>
            </a:r>
            <a:endParaRPr lang="en-US" sz="2400" kern="1200" dirty="0"/>
          </a:p>
        </p:txBody>
      </p:sp>
      <p:sp>
        <p:nvSpPr>
          <p:cNvPr id="23" name="Freeform 22"/>
          <p:cNvSpPr/>
          <p:nvPr/>
        </p:nvSpPr>
        <p:spPr>
          <a:xfrm>
            <a:off x="11038349" y="5178317"/>
            <a:ext cx="2239640" cy="933251"/>
          </a:xfrm>
          <a:custGeom>
            <a:avLst/>
            <a:gdLst>
              <a:gd name="connsiteX0" fmla="*/ 0 w 2239640"/>
              <a:gd name="connsiteY0" fmla="*/ 93325 h 933251"/>
              <a:gd name="connsiteX1" fmla="*/ 93325 w 2239640"/>
              <a:gd name="connsiteY1" fmla="*/ 0 h 933251"/>
              <a:gd name="connsiteX2" fmla="*/ 2146315 w 2239640"/>
              <a:gd name="connsiteY2" fmla="*/ 0 h 933251"/>
              <a:gd name="connsiteX3" fmla="*/ 2239640 w 2239640"/>
              <a:gd name="connsiteY3" fmla="*/ 93325 h 933251"/>
              <a:gd name="connsiteX4" fmla="*/ 2239640 w 2239640"/>
              <a:gd name="connsiteY4" fmla="*/ 839926 h 933251"/>
              <a:gd name="connsiteX5" fmla="*/ 2146315 w 2239640"/>
              <a:gd name="connsiteY5" fmla="*/ 933251 h 933251"/>
              <a:gd name="connsiteX6" fmla="*/ 93325 w 2239640"/>
              <a:gd name="connsiteY6" fmla="*/ 933251 h 933251"/>
              <a:gd name="connsiteX7" fmla="*/ 0 w 2239640"/>
              <a:gd name="connsiteY7" fmla="*/ 839926 h 933251"/>
              <a:gd name="connsiteX8" fmla="*/ 0 w 2239640"/>
              <a:gd name="connsiteY8" fmla="*/ 93325 h 93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640" h="933251">
                <a:moveTo>
                  <a:pt x="0" y="93325"/>
                </a:moveTo>
                <a:cubicBezTo>
                  <a:pt x="0" y="41783"/>
                  <a:pt x="41783" y="0"/>
                  <a:pt x="93325" y="0"/>
                </a:cubicBezTo>
                <a:lnTo>
                  <a:pt x="2146315" y="0"/>
                </a:lnTo>
                <a:cubicBezTo>
                  <a:pt x="2197857" y="0"/>
                  <a:pt x="2239640" y="41783"/>
                  <a:pt x="2239640" y="93325"/>
                </a:cubicBezTo>
                <a:lnTo>
                  <a:pt x="2239640" y="839926"/>
                </a:lnTo>
                <a:cubicBezTo>
                  <a:pt x="2239640" y="891468"/>
                  <a:pt x="2197857" y="933251"/>
                  <a:pt x="2146315" y="933251"/>
                </a:cubicBezTo>
                <a:lnTo>
                  <a:pt x="93325" y="933251"/>
                </a:lnTo>
                <a:cubicBezTo>
                  <a:pt x="41783" y="933251"/>
                  <a:pt x="0" y="891468"/>
                  <a:pt x="0" y="839926"/>
                </a:cubicBezTo>
                <a:lnTo>
                  <a:pt x="0" y="93325"/>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8774" tIns="118774" rIns="118774" bIns="118774" numCol="1" spcCol="1270" anchor="ctr" anchorCtr="0">
            <a:noAutofit/>
          </a:bodyPr>
          <a:lstStyle/>
          <a:p>
            <a:pPr lvl="0" algn="ctr" defTabSz="1066800">
              <a:lnSpc>
                <a:spcPct val="90000"/>
              </a:lnSpc>
              <a:spcBef>
                <a:spcPct val="0"/>
              </a:spcBef>
              <a:spcAft>
                <a:spcPct val="35000"/>
              </a:spcAft>
            </a:pPr>
            <a:r>
              <a:rPr lang="en-US" sz="2400" kern="1200" dirty="0" smtClean="0"/>
              <a:t>Quality control and clustering</a:t>
            </a:r>
            <a:endParaRPr lang="en-US" sz="2400" kern="1200" dirty="0"/>
          </a:p>
        </p:txBody>
      </p:sp>
      <p:sp>
        <p:nvSpPr>
          <p:cNvPr id="25" name="Freeform 24"/>
          <p:cNvSpPr/>
          <p:nvPr/>
        </p:nvSpPr>
        <p:spPr>
          <a:xfrm>
            <a:off x="14145098" y="5141819"/>
            <a:ext cx="2071019" cy="1039471"/>
          </a:xfrm>
          <a:custGeom>
            <a:avLst/>
            <a:gdLst>
              <a:gd name="connsiteX0" fmla="*/ 0 w 2071019"/>
              <a:gd name="connsiteY0" fmla="*/ 103947 h 1039471"/>
              <a:gd name="connsiteX1" fmla="*/ 103947 w 2071019"/>
              <a:gd name="connsiteY1" fmla="*/ 0 h 1039471"/>
              <a:gd name="connsiteX2" fmla="*/ 1967072 w 2071019"/>
              <a:gd name="connsiteY2" fmla="*/ 0 h 1039471"/>
              <a:gd name="connsiteX3" fmla="*/ 2071019 w 2071019"/>
              <a:gd name="connsiteY3" fmla="*/ 103947 h 1039471"/>
              <a:gd name="connsiteX4" fmla="*/ 2071019 w 2071019"/>
              <a:gd name="connsiteY4" fmla="*/ 935524 h 1039471"/>
              <a:gd name="connsiteX5" fmla="*/ 1967072 w 2071019"/>
              <a:gd name="connsiteY5" fmla="*/ 1039471 h 1039471"/>
              <a:gd name="connsiteX6" fmla="*/ 103947 w 2071019"/>
              <a:gd name="connsiteY6" fmla="*/ 1039471 h 1039471"/>
              <a:gd name="connsiteX7" fmla="*/ 0 w 2071019"/>
              <a:gd name="connsiteY7" fmla="*/ 935524 h 1039471"/>
              <a:gd name="connsiteX8" fmla="*/ 0 w 2071019"/>
              <a:gd name="connsiteY8" fmla="*/ 103947 h 103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019" h="1039471">
                <a:moveTo>
                  <a:pt x="0" y="103947"/>
                </a:moveTo>
                <a:cubicBezTo>
                  <a:pt x="0" y="46539"/>
                  <a:pt x="46539" y="0"/>
                  <a:pt x="103947" y="0"/>
                </a:cubicBezTo>
                <a:lnTo>
                  <a:pt x="1967072" y="0"/>
                </a:lnTo>
                <a:cubicBezTo>
                  <a:pt x="2024480" y="0"/>
                  <a:pt x="2071019" y="46539"/>
                  <a:pt x="2071019" y="103947"/>
                </a:cubicBezTo>
                <a:lnTo>
                  <a:pt x="2071019" y="935524"/>
                </a:lnTo>
                <a:cubicBezTo>
                  <a:pt x="2071019" y="992932"/>
                  <a:pt x="2024480" y="1039471"/>
                  <a:pt x="1967072" y="1039471"/>
                </a:cubicBezTo>
                <a:lnTo>
                  <a:pt x="103947" y="1039471"/>
                </a:lnTo>
                <a:cubicBezTo>
                  <a:pt x="46539" y="1039471"/>
                  <a:pt x="0" y="992932"/>
                  <a:pt x="0" y="935524"/>
                </a:cubicBezTo>
                <a:lnTo>
                  <a:pt x="0" y="103947"/>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885" tIns="121885" rIns="121885" bIns="121885" numCol="1" spcCol="1270" anchor="ctr" anchorCtr="0">
            <a:noAutofit/>
          </a:bodyPr>
          <a:lstStyle/>
          <a:p>
            <a:pPr lvl="0" algn="ctr" defTabSz="1066800">
              <a:lnSpc>
                <a:spcPct val="90000"/>
              </a:lnSpc>
              <a:spcBef>
                <a:spcPct val="0"/>
              </a:spcBef>
              <a:spcAft>
                <a:spcPct val="35000"/>
              </a:spcAft>
            </a:pPr>
            <a:r>
              <a:rPr lang="en-US" sz="2400" kern="1200" dirty="0" smtClean="0"/>
              <a:t>Downstream Analysis</a:t>
            </a:r>
            <a:endParaRPr lang="en-US" sz="2400" kern="1200" dirty="0"/>
          </a:p>
        </p:txBody>
      </p:sp>
      <p:grpSp>
        <p:nvGrpSpPr>
          <p:cNvPr id="11" name="Group 10"/>
          <p:cNvGrpSpPr/>
          <p:nvPr/>
        </p:nvGrpSpPr>
        <p:grpSpPr>
          <a:xfrm>
            <a:off x="6341666" y="3557519"/>
            <a:ext cx="4685028" cy="4225606"/>
            <a:chOff x="6680868" y="2892827"/>
            <a:chExt cx="4685028" cy="4225606"/>
          </a:xfrm>
        </p:grpSpPr>
        <p:sp>
          <p:nvSpPr>
            <p:cNvPr id="13" name="Freeform 12"/>
            <p:cNvSpPr/>
            <p:nvPr/>
          </p:nvSpPr>
          <p:spPr>
            <a:xfrm>
              <a:off x="6680868" y="2942715"/>
              <a:ext cx="1990057" cy="1156760"/>
            </a:xfrm>
            <a:custGeom>
              <a:avLst/>
              <a:gdLst>
                <a:gd name="connsiteX0" fmla="*/ 0 w 1990057"/>
                <a:gd name="connsiteY0" fmla="*/ 192797 h 1156760"/>
                <a:gd name="connsiteX1" fmla="*/ 192797 w 1990057"/>
                <a:gd name="connsiteY1" fmla="*/ 0 h 1156760"/>
                <a:gd name="connsiteX2" fmla="*/ 1797260 w 1990057"/>
                <a:gd name="connsiteY2" fmla="*/ 0 h 1156760"/>
                <a:gd name="connsiteX3" fmla="*/ 1990057 w 1990057"/>
                <a:gd name="connsiteY3" fmla="*/ 192797 h 1156760"/>
                <a:gd name="connsiteX4" fmla="*/ 1990057 w 1990057"/>
                <a:gd name="connsiteY4" fmla="*/ 963963 h 1156760"/>
                <a:gd name="connsiteX5" fmla="*/ 1797260 w 1990057"/>
                <a:gd name="connsiteY5" fmla="*/ 1156760 h 1156760"/>
                <a:gd name="connsiteX6" fmla="*/ 192797 w 1990057"/>
                <a:gd name="connsiteY6" fmla="*/ 1156760 h 1156760"/>
                <a:gd name="connsiteX7" fmla="*/ 0 w 1990057"/>
                <a:gd name="connsiteY7" fmla="*/ 963963 h 1156760"/>
                <a:gd name="connsiteX8" fmla="*/ 0 w 1990057"/>
                <a:gd name="connsiteY8" fmla="*/ 192797 h 115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0057" h="1156760">
                  <a:moveTo>
                    <a:pt x="0" y="192797"/>
                  </a:moveTo>
                  <a:cubicBezTo>
                    <a:pt x="0" y="86318"/>
                    <a:pt x="86318" y="0"/>
                    <a:pt x="192797" y="0"/>
                  </a:cubicBezTo>
                  <a:lnTo>
                    <a:pt x="1797260" y="0"/>
                  </a:lnTo>
                  <a:cubicBezTo>
                    <a:pt x="1903739" y="0"/>
                    <a:pt x="1990057" y="86318"/>
                    <a:pt x="1990057" y="192797"/>
                  </a:cubicBezTo>
                  <a:lnTo>
                    <a:pt x="1990057" y="963963"/>
                  </a:lnTo>
                  <a:cubicBezTo>
                    <a:pt x="1990057" y="1070442"/>
                    <a:pt x="1903739" y="1156760"/>
                    <a:pt x="1797260" y="1156760"/>
                  </a:cubicBezTo>
                  <a:lnTo>
                    <a:pt x="192797" y="1156760"/>
                  </a:lnTo>
                  <a:cubicBezTo>
                    <a:pt x="86318" y="1156760"/>
                    <a:pt x="0" y="1070442"/>
                    <a:pt x="0" y="963963"/>
                  </a:cubicBezTo>
                  <a:lnTo>
                    <a:pt x="0" y="192797"/>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7908" tIns="147908" rIns="147908" bIns="147908" numCol="1" spcCol="1270" anchor="ctr" anchorCtr="0">
              <a:noAutofit/>
            </a:bodyPr>
            <a:lstStyle/>
            <a:p>
              <a:pPr lvl="0" algn="ctr" defTabSz="1066800">
                <a:lnSpc>
                  <a:spcPct val="90000"/>
                </a:lnSpc>
                <a:spcBef>
                  <a:spcPct val="0"/>
                </a:spcBef>
                <a:spcAft>
                  <a:spcPct val="35000"/>
                </a:spcAft>
              </a:pPr>
              <a:r>
                <a:rPr lang="en-US" sz="2400" kern="1200" dirty="0" smtClean="0"/>
                <a:t>Align with </a:t>
              </a:r>
              <a:r>
                <a:rPr lang="en-US" sz="2400" kern="1200" dirty="0" err="1" smtClean="0"/>
                <a:t>Kalisto</a:t>
              </a:r>
              <a:endParaRPr lang="en-US" sz="2400" kern="1200" dirty="0"/>
            </a:p>
          </p:txBody>
        </p:sp>
        <p:sp>
          <p:nvSpPr>
            <p:cNvPr id="14" name="Freeform 13"/>
            <p:cNvSpPr/>
            <p:nvPr/>
          </p:nvSpPr>
          <p:spPr>
            <a:xfrm>
              <a:off x="9210646" y="2892827"/>
              <a:ext cx="2155250" cy="1206648"/>
            </a:xfrm>
            <a:custGeom>
              <a:avLst/>
              <a:gdLst>
                <a:gd name="connsiteX0" fmla="*/ 0 w 2155250"/>
                <a:gd name="connsiteY0" fmla="*/ 201112 h 1206648"/>
                <a:gd name="connsiteX1" fmla="*/ 201112 w 2155250"/>
                <a:gd name="connsiteY1" fmla="*/ 0 h 1206648"/>
                <a:gd name="connsiteX2" fmla="*/ 1954138 w 2155250"/>
                <a:gd name="connsiteY2" fmla="*/ 0 h 1206648"/>
                <a:gd name="connsiteX3" fmla="*/ 2155250 w 2155250"/>
                <a:gd name="connsiteY3" fmla="*/ 201112 h 1206648"/>
                <a:gd name="connsiteX4" fmla="*/ 2155250 w 2155250"/>
                <a:gd name="connsiteY4" fmla="*/ 1005536 h 1206648"/>
                <a:gd name="connsiteX5" fmla="*/ 1954138 w 2155250"/>
                <a:gd name="connsiteY5" fmla="*/ 1206648 h 1206648"/>
                <a:gd name="connsiteX6" fmla="*/ 201112 w 2155250"/>
                <a:gd name="connsiteY6" fmla="*/ 1206648 h 1206648"/>
                <a:gd name="connsiteX7" fmla="*/ 0 w 2155250"/>
                <a:gd name="connsiteY7" fmla="*/ 1005536 h 1206648"/>
                <a:gd name="connsiteX8" fmla="*/ 0 w 2155250"/>
                <a:gd name="connsiteY8" fmla="*/ 201112 h 120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5250" h="1206648">
                  <a:moveTo>
                    <a:pt x="0" y="201112"/>
                  </a:moveTo>
                  <a:cubicBezTo>
                    <a:pt x="0" y="90041"/>
                    <a:pt x="90041" y="0"/>
                    <a:pt x="201112" y="0"/>
                  </a:cubicBezTo>
                  <a:lnTo>
                    <a:pt x="1954138" y="0"/>
                  </a:lnTo>
                  <a:cubicBezTo>
                    <a:pt x="2065209" y="0"/>
                    <a:pt x="2155250" y="90041"/>
                    <a:pt x="2155250" y="201112"/>
                  </a:cubicBezTo>
                  <a:lnTo>
                    <a:pt x="2155250" y="1005536"/>
                  </a:lnTo>
                  <a:cubicBezTo>
                    <a:pt x="2155250" y="1116607"/>
                    <a:pt x="2065209" y="1206648"/>
                    <a:pt x="1954138" y="1206648"/>
                  </a:cubicBezTo>
                  <a:lnTo>
                    <a:pt x="201112" y="1206648"/>
                  </a:lnTo>
                  <a:cubicBezTo>
                    <a:pt x="90041" y="1206648"/>
                    <a:pt x="0" y="1116607"/>
                    <a:pt x="0" y="1005536"/>
                  </a:cubicBezTo>
                  <a:lnTo>
                    <a:pt x="0" y="201112"/>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0344" tIns="150344" rIns="150344" bIns="150344" numCol="1" spcCol="1270" anchor="ctr" anchorCtr="0">
              <a:noAutofit/>
            </a:bodyPr>
            <a:lstStyle/>
            <a:p>
              <a:pPr lvl="0" algn="ctr" defTabSz="1066800">
                <a:lnSpc>
                  <a:spcPct val="90000"/>
                </a:lnSpc>
                <a:spcBef>
                  <a:spcPct val="0"/>
                </a:spcBef>
                <a:spcAft>
                  <a:spcPct val="35000"/>
                </a:spcAft>
              </a:pPr>
              <a:r>
                <a:rPr lang="en-US" sz="2400" kern="1200" dirty="0" smtClean="0"/>
                <a:t>Transcript compatibility counts</a:t>
              </a:r>
              <a:endParaRPr lang="en-US" sz="2400" kern="1200" dirty="0"/>
            </a:p>
          </p:txBody>
        </p:sp>
        <p:sp>
          <p:nvSpPr>
            <p:cNvPr id="15" name="Freeform 14"/>
            <p:cNvSpPr/>
            <p:nvPr/>
          </p:nvSpPr>
          <p:spPr>
            <a:xfrm>
              <a:off x="6680868" y="5877096"/>
              <a:ext cx="1965338" cy="1240953"/>
            </a:xfrm>
            <a:custGeom>
              <a:avLst/>
              <a:gdLst>
                <a:gd name="connsiteX0" fmla="*/ 0 w 2120714"/>
                <a:gd name="connsiteY0" fmla="*/ 206830 h 1240953"/>
                <a:gd name="connsiteX1" fmla="*/ 206830 w 2120714"/>
                <a:gd name="connsiteY1" fmla="*/ 0 h 1240953"/>
                <a:gd name="connsiteX2" fmla="*/ 1913884 w 2120714"/>
                <a:gd name="connsiteY2" fmla="*/ 0 h 1240953"/>
                <a:gd name="connsiteX3" fmla="*/ 2120714 w 2120714"/>
                <a:gd name="connsiteY3" fmla="*/ 206830 h 1240953"/>
                <a:gd name="connsiteX4" fmla="*/ 2120714 w 2120714"/>
                <a:gd name="connsiteY4" fmla="*/ 1034123 h 1240953"/>
                <a:gd name="connsiteX5" fmla="*/ 1913884 w 2120714"/>
                <a:gd name="connsiteY5" fmla="*/ 1240953 h 1240953"/>
                <a:gd name="connsiteX6" fmla="*/ 206830 w 2120714"/>
                <a:gd name="connsiteY6" fmla="*/ 1240953 h 1240953"/>
                <a:gd name="connsiteX7" fmla="*/ 0 w 2120714"/>
                <a:gd name="connsiteY7" fmla="*/ 1034123 h 1240953"/>
                <a:gd name="connsiteX8" fmla="*/ 0 w 2120714"/>
                <a:gd name="connsiteY8" fmla="*/ 206830 h 12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714" h="1240953">
                  <a:moveTo>
                    <a:pt x="0" y="206830"/>
                  </a:moveTo>
                  <a:cubicBezTo>
                    <a:pt x="0" y="92601"/>
                    <a:pt x="92601" y="0"/>
                    <a:pt x="206830" y="0"/>
                  </a:cubicBezTo>
                  <a:lnTo>
                    <a:pt x="1913884" y="0"/>
                  </a:lnTo>
                  <a:cubicBezTo>
                    <a:pt x="2028113" y="0"/>
                    <a:pt x="2120714" y="92601"/>
                    <a:pt x="2120714" y="206830"/>
                  </a:cubicBezTo>
                  <a:lnTo>
                    <a:pt x="2120714" y="1034123"/>
                  </a:lnTo>
                  <a:cubicBezTo>
                    <a:pt x="2120714" y="1148352"/>
                    <a:pt x="2028113" y="1240953"/>
                    <a:pt x="1913884" y="1240953"/>
                  </a:cubicBezTo>
                  <a:lnTo>
                    <a:pt x="206830" y="1240953"/>
                  </a:lnTo>
                  <a:cubicBezTo>
                    <a:pt x="92601" y="1240953"/>
                    <a:pt x="0" y="1148352"/>
                    <a:pt x="0" y="1034123"/>
                  </a:cubicBezTo>
                  <a:lnTo>
                    <a:pt x="0" y="206830"/>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2018" tIns="152018" rIns="152018" bIns="152018" numCol="1" spcCol="1270" anchor="ctr" anchorCtr="0">
              <a:noAutofit/>
            </a:bodyPr>
            <a:lstStyle/>
            <a:p>
              <a:pPr lvl="0" algn="ctr" defTabSz="1066800">
                <a:lnSpc>
                  <a:spcPct val="90000"/>
                </a:lnSpc>
                <a:spcBef>
                  <a:spcPct val="0"/>
                </a:spcBef>
                <a:spcAft>
                  <a:spcPct val="35000"/>
                </a:spcAft>
              </a:pPr>
              <a:r>
                <a:rPr lang="en-US" sz="2400" kern="1200" dirty="0" smtClean="0"/>
                <a:t>Align with </a:t>
              </a:r>
              <a:r>
                <a:rPr lang="en-US" sz="2400" kern="1200" dirty="0" err="1" smtClean="0"/>
                <a:t>Rapmap</a:t>
              </a:r>
              <a:endParaRPr lang="en-US" sz="2400" kern="1200" dirty="0"/>
            </a:p>
          </p:txBody>
        </p:sp>
        <p:sp>
          <p:nvSpPr>
            <p:cNvPr id="16" name="Freeform 15"/>
            <p:cNvSpPr/>
            <p:nvPr/>
          </p:nvSpPr>
          <p:spPr>
            <a:xfrm>
              <a:off x="9210646" y="5910738"/>
              <a:ext cx="2155250" cy="1207695"/>
            </a:xfrm>
            <a:custGeom>
              <a:avLst/>
              <a:gdLst>
                <a:gd name="connsiteX0" fmla="*/ 0 w 2017976"/>
                <a:gd name="connsiteY0" fmla="*/ 201287 h 1207695"/>
                <a:gd name="connsiteX1" fmla="*/ 201287 w 2017976"/>
                <a:gd name="connsiteY1" fmla="*/ 0 h 1207695"/>
                <a:gd name="connsiteX2" fmla="*/ 1816689 w 2017976"/>
                <a:gd name="connsiteY2" fmla="*/ 0 h 1207695"/>
                <a:gd name="connsiteX3" fmla="*/ 2017976 w 2017976"/>
                <a:gd name="connsiteY3" fmla="*/ 201287 h 1207695"/>
                <a:gd name="connsiteX4" fmla="*/ 2017976 w 2017976"/>
                <a:gd name="connsiteY4" fmla="*/ 1006408 h 1207695"/>
                <a:gd name="connsiteX5" fmla="*/ 1816689 w 2017976"/>
                <a:gd name="connsiteY5" fmla="*/ 1207695 h 1207695"/>
                <a:gd name="connsiteX6" fmla="*/ 201287 w 2017976"/>
                <a:gd name="connsiteY6" fmla="*/ 1207695 h 1207695"/>
                <a:gd name="connsiteX7" fmla="*/ 0 w 2017976"/>
                <a:gd name="connsiteY7" fmla="*/ 1006408 h 1207695"/>
                <a:gd name="connsiteX8" fmla="*/ 0 w 2017976"/>
                <a:gd name="connsiteY8" fmla="*/ 201287 h 12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976" h="1207695">
                  <a:moveTo>
                    <a:pt x="0" y="201287"/>
                  </a:moveTo>
                  <a:cubicBezTo>
                    <a:pt x="0" y="90119"/>
                    <a:pt x="90119" y="0"/>
                    <a:pt x="201287" y="0"/>
                  </a:cubicBezTo>
                  <a:lnTo>
                    <a:pt x="1816689" y="0"/>
                  </a:lnTo>
                  <a:cubicBezTo>
                    <a:pt x="1927857" y="0"/>
                    <a:pt x="2017976" y="90119"/>
                    <a:pt x="2017976" y="201287"/>
                  </a:cubicBezTo>
                  <a:lnTo>
                    <a:pt x="2017976" y="1006408"/>
                  </a:lnTo>
                  <a:cubicBezTo>
                    <a:pt x="2017976" y="1117576"/>
                    <a:pt x="1927857" y="1207695"/>
                    <a:pt x="1816689" y="1207695"/>
                  </a:cubicBezTo>
                  <a:lnTo>
                    <a:pt x="201287" y="1207695"/>
                  </a:lnTo>
                  <a:cubicBezTo>
                    <a:pt x="90119" y="1207695"/>
                    <a:pt x="0" y="1117576"/>
                    <a:pt x="0" y="1006408"/>
                  </a:cubicBezTo>
                  <a:lnTo>
                    <a:pt x="0" y="201287"/>
                  </a:lnTo>
                  <a:close/>
                </a:path>
              </a:pathLst>
            </a:custGeom>
            <a:solidFill>
              <a:srgbClr val="FFFF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0395" tIns="150395" rIns="150395" bIns="150395" numCol="1" spcCol="1270" anchor="ctr" anchorCtr="0">
              <a:noAutofit/>
            </a:bodyPr>
            <a:lstStyle/>
            <a:p>
              <a:pPr lvl="0" algn="ctr" defTabSz="1066800">
                <a:lnSpc>
                  <a:spcPct val="90000"/>
                </a:lnSpc>
                <a:spcBef>
                  <a:spcPct val="0"/>
                </a:spcBef>
                <a:spcAft>
                  <a:spcPct val="35000"/>
                </a:spcAft>
              </a:pPr>
              <a:r>
                <a:rPr lang="en-US" sz="2400" kern="1200" dirty="0" smtClean="0"/>
                <a:t>Scaled counts per transcript</a:t>
              </a:r>
              <a:endParaRPr lang="en-US" sz="2400" kern="1200" dirty="0"/>
            </a:p>
          </p:txBody>
        </p:sp>
      </p:grpSp>
      <p:sp>
        <p:nvSpPr>
          <p:cNvPr id="28" name="Freeform 27"/>
          <p:cNvSpPr/>
          <p:nvPr/>
        </p:nvSpPr>
        <p:spPr>
          <a:xfrm rot="26386">
            <a:off x="13372625" y="5499362"/>
            <a:ext cx="700695" cy="326184"/>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22" name="Freeform 21"/>
          <p:cNvSpPr/>
          <p:nvPr/>
        </p:nvSpPr>
        <p:spPr>
          <a:xfrm rot="26386">
            <a:off x="8396577" y="3993327"/>
            <a:ext cx="451890" cy="329653"/>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24" name="Freeform 23"/>
          <p:cNvSpPr/>
          <p:nvPr/>
        </p:nvSpPr>
        <p:spPr>
          <a:xfrm rot="26386">
            <a:off x="8396575" y="7014450"/>
            <a:ext cx="451890" cy="329653"/>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27" name="Freeform 26"/>
          <p:cNvSpPr>
            <a:spLocks noChangeAspect="1"/>
          </p:cNvSpPr>
          <p:nvPr/>
        </p:nvSpPr>
        <p:spPr>
          <a:xfrm rot="19572430">
            <a:off x="5343995" y="4512316"/>
            <a:ext cx="785711" cy="365760"/>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29" name="Freeform 28"/>
          <p:cNvSpPr>
            <a:spLocks noChangeAspect="1"/>
          </p:cNvSpPr>
          <p:nvPr/>
        </p:nvSpPr>
        <p:spPr>
          <a:xfrm rot="2040000">
            <a:off x="5343995" y="6615226"/>
            <a:ext cx="785711" cy="365760"/>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31" name="Freeform 30"/>
          <p:cNvSpPr>
            <a:spLocks noChangeAspect="1"/>
          </p:cNvSpPr>
          <p:nvPr/>
        </p:nvSpPr>
        <p:spPr>
          <a:xfrm rot="19572430">
            <a:off x="11134671" y="6485858"/>
            <a:ext cx="785711" cy="365760"/>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33" name="Freeform 32"/>
          <p:cNvSpPr>
            <a:spLocks noChangeAspect="1"/>
          </p:cNvSpPr>
          <p:nvPr/>
        </p:nvSpPr>
        <p:spPr>
          <a:xfrm rot="2040000">
            <a:off x="11134671" y="4513126"/>
            <a:ext cx="785711" cy="365760"/>
          </a:xfrm>
          <a:custGeom>
            <a:avLst/>
            <a:gdLst>
              <a:gd name="connsiteX0" fmla="*/ 0 w 700695"/>
              <a:gd name="connsiteY0" fmla="*/ 65237 h 326184"/>
              <a:gd name="connsiteX1" fmla="*/ 537603 w 700695"/>
              <a:gd name="connsiteY1" fmla="*/ 65237 h 326184"/>
              <a:gd name="connsiteX2" fmla="*/ 537603 w 700695"/>
              <a:gd name="connsiteY2" fmla="*/ 0 h 326184"/>
              <a:gd name="connsiteX3" fmla="*/ 700695 w 700695"/>
              <a:gd name="connsiteY3" fmla="*/ 163092 h 326184"/>
              <a:gd name="connsiteX4" fmla="*/ 537603 w 700695"/>
              <a:gd name="connsiteY4" fmla="*/ 326184 h 326184"/>
              <a:gd name="connsiteX5" fmla="*/ 537603 w 700695"/>
              <a:gd name="connsiteY5" fmla="*/ 260947 h 326184"/>
              <a:gd name="connsiteX6" fmla="*/ 0 w 700695"/>
              <a:gd name="connsiteY6" fmla="*/ 260947 h 326184"/>
              <a:gd name="connsiteX7" fmla="*/ 0 w 700695"/>
              <a:gd name="connsiteY7" fmla="*/ 6523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695" h="326184">
                <a:moveTo>
                  <a:pt x="0" y="65237"/>
                </a:moveTo>
                <a:lnTo>
                  <a:pt x="537603" y="65237"/>
                </a:lnTo>
                <a:lnTo>
                  <a:pt x="537603" y="0"/>
                </a:lnTo>
                <a:lnTo>
                  <a:pt x="700695" y="163092"/>
                </a:lnTo>
                <a:lnTo>
                  <a:pt x="537603" y="326184"/>
                </a:lnTo>
                <a:lnTo>
                  <a:pt x="537603" y="260947"/>
                </a:lnTo>
                <a:lnTo>
                  <a:pt x="0" y="260947"/>
                </a:lnTo>
                <a:lnTo>
                  <a:pt x="0" y="65237"/>
                </a:lnTo>
                <a:close/>
              </a:path>
            </a:pathLst>
          </a:custGeom>
          <a:solidFill>
            <a:srgbClr val="307ED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 tIns="65236" rIns="97855" bIns="65237" numCol="1" spcCol="1270" anchor="ctr" anchorCtr="0">
            <a:noAutofit/>
          </a:bodyPr>
          <a:lstStyle/>
          <a:p>
            <a:pPr lvl="0" algn="ctr" defTabSz="622300">
              <a:lnSpc>
                <a:spcPct val="90000"/>
              </a:lnSpc>
              <a:spcBef>
                <a:spcPct val="0"/>
              </a:spcBef>
              <a:spcAft>
                <a:spcPct val="35000"/>
              </a:spcAft>
            </a:pPr>
            <a:endParaRPr lang="en-US" sz="1400" kern="1200"/>
          </a:p>
        </p:txBody>
      </p:sp>
      <p:sp>
        <p:nvSpPr>
          <p:cNvPr id="34" name="TextBox 3">
            <a:extLst>
              <a:ext uri="{FF2B5EF4-FFF2-40B4-BE49-F238E27FC236}">
                <a16:creationId xmlns:a16="http://schemas.microsoft.com/office/drawing/2014/main" id="{1D012F76-3280-DE4D-98D1-08B8F2C13B92}"/>
              </a:ext>
            </a:extLst>
          </p:cNvPr>
          <p:cNvSpPr txBox="1"/>
          <p:nvPr/>
        </p:nvSpPr>
        <p:spPr>
          <a:xfrm>
            <a:off x="828340" y="897206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Provided by the Harvard School of Public Health Chan Bioinformatics Core</a:t>
            </a:r>
          </a:p>
        </p:txBody>
      </p:sp>
    </p:spTree>
    <p:extLst>
      <p:ext uri="{BB962C8B-B14F-4D97-AF65-F5344CB8AC3E}">
        <p14:creationId xmlns:p14="http://schemas.microsoft.com/office/powerpoint/2010/main" val="2829525490"/>
      </p:ext>
    </p:extLst>
  </p:cSld>
  <p:clrMapOvr>
    <a:masterClrMapping/>
  </p:clrMapOvr>
  <p:transition spd="slow"/>
  <p:timing>
    <p:tnLst>
      <p:par>
        <p:cTn id="1" dur="indefinite" restart="never" fill="hold"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125733" y="1064029"/>
            <a:ext cx="15090384" cy="7865668"/>
          </a:xfrm>
          <a:prstGeom prst="rect">
            <a:avLst/>
          </a:prstGeom>
          <a:noFill/>
        </p:spPr>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6384" y="3591819"/>
            <a:ext cx="3549734" cy="2423160"/>
          </a:xfrm>
          <a:prstGeom prst="rect">
            <a:avLst/>
          </a:prstGeom>
        </p:spPr>
      </p:pic>
      <p:sp>
        <p:nvSpPr>
          <p:cNvPr id="30" name="Rectangle 29"/>
          <p:cNvSpPr/>
          <p:nvPr/>
        </p:nvSpPr>
        <p:spPr>
          <a:xfrm>
            <a:off x="1745698" y="6610145"/>
            <a:ext cx="13850453" cy="2369880"/>
          </a:xfrm>
          <a:prstGeom prst="rect">
            <a:avLst/>
          </a:prstGeom>
        </p:spPr>
        <p:txBody>
          <a:bodyPr wrap="square">
            <a:spAutoFit/>
          </a:bodyPr>
          <a:lstStyle/>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Cut off usually remove any cell with </a:t>
            </a:r>
            <a:r>
              <a:rPr lang="en-US" sz="3200" dirty="0" smtClean="0">
                <a:solidFill>
                  <a:schemeClr val="bg2">
                    <a:lumMod val="10000"/>
                  </a:schemeClr>
                </a:solidFill>
              </a:rPr>
              <a:t>&lt; 10,000 / 20,000 </a:t>
            </a:r>
            <a:r>
              <a:rPr lang="en-US" sz="3200" dirty="0">
                <a:solidFill>
                  <a:schemeClr val="bg2">
                    <a:lumMod val="10000"/>
                  </a:schemeClr>
                </a:solidFill>
              </a:rPr>
              <a:t>barcodes per </a:t>
            </a:r>
            <a:r>
              <a:rPr lang="en-US" sz="3200" dirty="0" smtClean="0">
                <a:solidFill>
                  <a:schemeClr val="bg2">
                    <a:lumMod val="10000"/>
                  </a:schemeClr>
                </a:solidFill>
              </a:rPr>
              <a:t>cell</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It is normal for single cell RNA-</a:t>
            </a:r>
            <a:r>
              <a:rPr lang="en-US" sz="3200" dirty="0" err="1">
                <a:solidFill>
                  <a:schemeClr val="bg2">
                    <a:lumMod val="10000"/>
                  </a:schemeClr>
                </a:solidFill>
              </a:rPr>
              <a:t>seq</a:t>
            </a:r>
            <a:r>
              <a:rPr lang="en-US" sz="3200" dirty="0">
                <a:solidFill>
                  <a:schemeClr val="bg2">
                    <a:lumMod val="10000"/>
                  </a:schemeClr>
                </a:solidFill>
              </a:rPr>
              <a:t> data to contain a large number of low complexity barcodes.</a:t>
            </a:r>
          </a:p>
          <a:p>
            <a:pPr marL="457200" lvl="1" indent="-457200" algn="l"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a:solidFill>
                  <a:schemeClr val="bg2">
                    <a:lumMod val="10000"/>
                  </a:schemeClr>
                </a:solidFill>
              </a:rPr>
              <a:t>Exact threshold </a:t>
            </a:r>
            <a:r>
              <a:rPr lang="en-US" sz="3200" dirty="0" smtClean="0">
                <a:solidFill>
                  <a:schemeClr val="bg2">
                    <a:lumMod val="10000"/>
                  </a:schemeClr>
                </a:solidFill>
              </a:rPr>
              <a:t>will </a:t>
            </a:r>
            <a:r>
              <a:rPr lang="en-US" sz="3200" dirty="0">
                <a:solidFill>
                  <a:schemeClr val="bg2">
                    <a:lumMod val="10000"/>
                  </a:schemeClr>
                </a:solidFill>
              </a:rPr>
              <a:t>depend on sample</a:t>
            </a:r>
          </a:p>
        </p:txBody>
      </p:sp>
      <p:sp>
        <p:nvSpPr>
          <p:cNvPr id="32" name="Shape 934"/>
          <p:cNvSpPr txBox="1">
            <a:spLocks/>
          </p:cNvSpPr>
          <p:nvPr/>
        </p:nvSpPr>
        <p:spPr>
          <a:xfrm>
            <a:off x="2916921" y="2694058"/>
            <a:ext cx="12068660" cy="937800"/>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b"/>
          <a:lstStyle>
            <a:lvl1pPr marL="0" marR="0" indent="0" algn="l" defTabSz="800140" latinLnBrk="0">
              <a:lnSpc>
                <a:spcPct val="100000"/>
              </a:lnSpc>
              <a:spcBef>
                <a:spcPts val="0"/>
              </a:spcBef>
              <a:spcAft>
                <a:spcPts val="0"/>
              </a:spcAft>
              <a:buClrTx/>
              <a:buSzTx/>
              <a:buFontTx/>
              <a:buNone/>
              <a:tabLst/>
              <a:defRPr sz="5400" b="0" i="0" u="none" strike="noStrike" cap="none" spc="0" baseline="0">
                <a:ln>
                  <a:noFill/>
                </a:ln>
                <a:solidFill>
                  <a:srgbClr val="FFBC00"/>
                </a:solidFill>
                <a:uFillTx/>
                <a:latin typeface="+mn-lt"/>
                <a:ea typeface="+mn-ea"/>
                <a:cs typeface="+mn-cs"/>
                <a:sym typeface="Helvetica Neue Light"/>
              </a:defRPr>
            </a:lvl1pPr>
            <a:lvl2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2pPr>
            <a:lvl3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3pPr>
            <a:lvl4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4pPr>
            <a:lvl5pPr marL="0" marR="0" indent="0"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5pPr>
            <a:lvl6pPr marL="0" marR="0" indent="457223"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6pPr>
            <a:lvl7pPr marL="0" marR="0" indent="914446"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7pPr>
            <a:lvl8pPr marL="0" marR="0" indent="1371668"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8pPr>
            <a:lvl9pPr marL="0" marR="0" indent="1828892" algn="ctr" defTabSz="457223" latinLnBrk="0">
              <a:lnSpc>
                <a:spcPct val="98000"/>
              </a:lnSpc>
              <a:spcBef>
                <a:spcPts val="0"/>
              </a:spcBef>
              <a:spcAft>
                <a:spcPts val="0"/>
              </a:spcAft>
              <a:buClrTx/>
              <a:buSzTx/>
              <a:buFontTx/>
              <a:buNone/>
              <a:tabLst/>
              <a:defRPr sz="3200" b="0" i="0" u="none" strike="noStrike" cap="none" spc="0" baseline="0">
                <a:ln>
                  <a:noFill/>
                </a:ln>
                <a:solidFill>
                  <a:srgbClr val="3B424F"/>
                </a:solidFill>
                <a:uFillTx/>
                <a:latin typeface="+mn-lt"/>
                <a:ea typeface="+mn-ea"/>
                <a:cs typeface="+mn-cs"/>
                <a:sym typeface="Helvetica Neue Light"/>
              </a:defRPr>
            </a:lvl9pPr>
          </a:lstStyle>
          <a:p>
            <a:pPr hangingPunct="1"/>
            <a:r>
              <a:rPr lang="en-US" sz="2800" dirty="0" smtClean="0">
                <a:solidFill>
                  <a:srgbClr val="307ED6"/>
                </a:solidFill>
              </a:rPr>
              <a:t>   Ideal sample 	</a:t>
            </a:r>
            <a:r>
              <a:rPr lang="en-US" sz="2800" dirty="0">
                <a:solidFill>
                  <a:srgbClr val="307ED6"/>
                </a:solidFill>
              </a:rPr>
              <a:t>	 </a:t>
            </a:r>
            <a:r>
              <a:rPr lang="en-US" sz="2800" dirty="0" smtClean="0">
                <a:solidFill>
                  <a:srgbClr val="307ED6"/>
                </a:solidFill>
              </a:rPr>
              <a:t>     Messier Distribution	  	  Failed Run</a:t>
            </a:r>
            <a:r>
              <a:rPr lang="en-US" sz="3200" dirty="0" smtClean="0">
                <a:solidFill>
                  <a:srgbClr val="307ED6"/>
                </a:solidFill>
              </a:rPr>
              <a:t/>
            </a:r>
            <a:br>
              <a:rPr lang="en-US" sz="3200" dirty="0" smtClean="0">
                <a:solidFill>
                  <a:srgbClr val="307ED6"/>
                </a:solidFill>
              </a:rPr>
            </a:br>
            <a:r>
              <a:rPr lang="en-US" sz="3200" dirty="0" smtClean="0">
                <a:solidFill>
                  <a:schemeClr val="bg2">
                    <a:lumMod val="10000"/>
                  </a:schemeClr>
                </a:solidFill>
              </a:rPr>
              <a:t>				</a:t>
            </a:r>
            <a:r>
              <a:rPr lang="en-US" sz="3200" dirty="0">
                <a:solidFill>
                  <a:schemeClr val="bg2">
                    <a:lumMod val="10000"/>
                  </a:schemeClr>
                </a:solidFill>
              </a:rPr>
              <a:t>	</a:t>
            </a:r>
            <a:r>
              <a:rPr lang="en-US" sz="3200" dirty="0" smtClean="0">
                <a:solidFill>
                  <a:schemeClr val="bg2">
                    <a:lumMod val="10000"/>
                  </a:schemeClr>
                </a:solidFill>
              </a:rPr>
              <a:t>     </a:t>
            </a:r>
            <a:r>
              <a:rPr lang="en-US" sz="2400" dirty="0" smtClean="0">
                <a:solidFill>
                  <a:schemeClr val="bg2">
                    <a:lumMod val="10000"/>
                  </a:schemeClr>
                </a:solidFill>
              </a:rPr>
              <a:t>common		</a:t>
            </a:r>
            <a:r>
              <a:rPr lang="en-US" sz="3200" dirty="0" smtClean="0">
                <a:solidFill>
                  <a:schemeClr val="bg2">
                    <a:lumMod val="10000"/>
                  </a:schemeClr>
                </a:solidFill>
              </a:rPr>
              <a:t>		  </a:t>
            </a:r>
            <a:r>
              <a:rPr lang="en-US" sz="2400" dirty="0" smtClean="0">
                <a:solidFill>
                  <a:schemeClr val="bg2">
                    <a:lumMod val="10000"/>
                  </a:schemeClr>
                </a:solidFill>
              </a:rPr>
              <a:t>free floating RNA</a:t>
            </a:r>
            <a:endParaRPr lang="en-US" sz="3200" dirty="0">
              <a:solidFill>
                <a:schemeClr val="bg2">
                  <a:lumMod val="10000"/>
                </a:schemeClr>
              </a:solidFill>
            </a:endParaRPr>
          </a:p>
        </p:txBody>
      </p:sp>
      <p:pic>
        <p:nvPicPr>
          <p:cNvPr id="35" name="pasted-image.png"/>
          <p:cNvPicPr>
            <a:picLocks noChangeAspect="1"/>
          </p:cNvPicPr>
          <p:nvPr/>
        </p:nvPicPr>
        <p:blipFill>
          <a:blip r:embed="rId4">
            <a:extLst/>
          </a:blip>
          <a:stretch>
            <a:fillRect/>
          </a:stretch>
        </p:blipFill>
        <p:spPr>
          <a:xfrm>
            <a:off x="11625124" y="3585121"/>
            <a:ext cx="3392424" cy="2423160"/>
          </a:xfrm>
          <a:prstGeom prst="rect">
            <a:avLst/>
          </a:prstGeom>
          <a:ln w="12700">
            <a:miter lim="400000"/>
          </a:ln>
        </p:spPr>
      </p:pic>
      <p:sp>
        <p:nvSpPr>
          <p:cNvPr id="36" name="Rectangle 35"/>
          <p:cNvSpPr/>
          <p:nvPr/>
        </p:nvSpPr>
        <p:spPr>
          <a:xfrm rot="16200000">
            <a:off x="1132423" y="4401749"/>
            <a:ext cx="2664512" cy="830997"/>
          </a:xfrm>
          <a:prstGeom prst="rect">
            <a:avLst/>
          </a:prstGeom>
        </p:spPr>
        <p:txBody>
          <a:bodyPr wrap="square">
            <a:spAutoFit/>
          </a:bodyPr>
          <a:lstStyle/>
          <a:p>
            <a:r>
              <a:rPr lang="en-US" sz="2400" dirty="0" smtClean="0">
                <a:solidFill>
                  <a:srgbClr val="307ED6"/>
                </a:solidFill>
              </a:rPr>
              <a:t>Proportion </a:t>
            </a:r>
            <a:r>
              <a:rPr lang="en-US" sz="2400" dirty="0">
                <a:solidFill>
                  <a:srgbClr val="307ED6"/>
                </a:solidFill>
              </a:rPr>
              <a:t>of population</a:t>
            </a:r>
          </a:p>
        </p:txBody>
      </p:sp>
      <p:sp>
        <p:nvSpPr>
          <p:cNvPr id="37" name="Rectangle 36"/>
          <p:cNvSpPr/>
          <p:nvPr/>
        </p:nvSpPr>
        <p:spPr>
          <a:xfrm>
            <a:off x="2632204" y="5955500"/>
            <a:ext cx="4176143" cy="461665"/>
          </a:xfrm>
          <a:prstGeom prst="rect">
            <a:avLst/>
          </a:prstGeom>
        </p:spPr>
        <p:txBody>
          <a:bodyPr wrap="none">
            <a:spAutoFit/>
          </a:bodyPr>
          <a:lstStyle/>
          <a:p>
            <a:r>
              <a:rPr lang="en-US" sz="2400" dirty="0" smtClean="0">
                <a:solidFill>
                  <a:srgbClr val="307ED6"/>
                </a:solidFill>
              </a:rPr>
              <a:t>Log10 reads per cell </a:t>
            </a:r>
            <a:r>
              <a:rPr lang="en-US" sz="2400" dirty="0">
                <a:solidFill>
                  <a:srgbClr val="307ED6"/>
                </a:solidFill>
              </a:rPr>
              <a:t>barcode</a:t>
            </a: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0177" y="3581349"/>
            <a:ext cx="3397202" cy="2426573"/>
          </a:xfrm>
          <a:prstGeom prst="rect">
            <a:avLst/>
          </a:prstGeom>
        </p:spPr>
      </p:pic>
      <p:sp>
        <p:nvSpPr>
          <p:cNvPr id="12" name="TextBox 3">
            <a:extLst>
              <a:ext uri="{FF2B5EF4-FFF2-40B4-BE49-F238E27FC236}">
                <a16:creationId xmlns:a16="http://schemas.microsoft.com/office/drawing/2014/main" id="{1D012F76-3280-DE4D-98D1-08B8F2C13B92}"/>
              </a:ext>
            </a:extLst>
          </p:cNvPr>
          <p:cNvSpPr txBox="1"/>
          <p:nvPr/>
        </p:nvSpPr>
        <p:spPr>
          <a:xfrm>
            <a:off x="828340" y="897206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Provided by the Harvard School of Public Health Chan Bioinformatics Core</a:t>
            </a:r>
          </a:p>
        </p:txBody>
      </p:sp>
      <p:sp>
        <p:nvSpPr>
          <p:cNvPr id="13" name="Title 1"/>
          <p:cNvSpPr>
            <a:spLocks noGrp="1"/>
          </p:cNvSpPr>
          <p:nvPr>
            <p:ph type="title"/>
          </p:nvPr>
        </p:nvSpPr>
        <p:spPr>
          <a:xfrm>
            <a:off x="914400" y="914400"/>
            <a:ext cx="13345160" cy="924561"/>
          </a:xfrm>
        </p:spPr>
        <p:txBody>
          <a:bodyPr/>
          <a:lstStyle/>
          <a:p>
            <a:r>
              <a:rPr lang="en-US" dirty="0" smtClean="0"/>
              <a:t>How Sample Prep Effects Data</a:t>
            </a:r>
            <a:endParaRPr lang="en-US" dirty="0"/>
          </a:p>
        </p:txBody>
      </p:sp>
    </p:spTree>
    <p:extLst>
      <p:ext uri="{BB962C8B-B14F-4D97-AF65-F5344CB8AC3E}">
        <p14:creationId xmlns:p14="http://schemas.microsoft.com/office/powerpoint/2010/main" val="894759007"/>
      </p:ext>
    </p:extLst>
  </p:cSld>
  <p:clrMapOvr>
    <a:masterClrMapping/>
  </p:clrMapOvr>
  <p:transition spd="slow"/>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nvSpPr>
        <p:spPr>
          <a:xfrm>
            <a:off x="914400" y="914400"/>
            <a:ext cx="12541337"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a:solidFill>
                  <a:srgbClr val="307ED6"/>
                </a:solidFill>
              </a:rPr>
              <a:t>Common </a:t>
            </a:r>
            <a:r>
              <a:rPr lang="en-US" sz="5400" dirty="0" smtClean="0">
                <a:solidFill>
                  <a:srgbClr val="307ED6"/>
                </a:solidFill>
              </a:rPr>
              <a:t>Applications </a:t>
            </a:r>
            <a:r>
              <a:rPr lang="en-US" sz="5400" dirty="0">
                <a:solidFill>
                  <a:srgbClr val="307ED6"/>
                </a:solidFill>
              </a:rPr>
              <a:t>of </a:t>
            </a:r>
            <a:r>
              <a:rPr lang="en-US" sz="5400" dirty="0" err="1">
                <a:solidFill>
                  <a:srgbClr val="307ED6"/>
                </a:solidFill>
              </a:rPr>
              <a:t>scRNA-seq</a:t>
            </a:r>
            <a:endParaRPr lang="en-US" sz="5400" dirty="0">
              <a:solidFill>
                <a:srgbClr val="307ED6"/>
              </a:solidFill>
            </a:endParaRPr>
          </a:p>
        </p:txBody>
      </p:sp>
      <p:sp>
        <p:nvSpPr>
          <p:cNvPr id="100" name="TextBox 3">
            <a:extLst>
              <a:ext uri="{FF2B5EF4-FFF2-40B4-BE49-F238E27FC236}">
                <a16:creationId xmlns:a16="http://schemas.microsoft.com/office/drawing/2014/main" id="{1D012F76-3280-DE4D-98D1-08B8F2C13B92}"/>
              </a:ext>
            </a:extLst>
          </p:cNvPr>
          <p:cNvSpPr txBox="1"/>
          <p:nvPr/>
        </p:nvSpPr>
        <p:spPr>
          <a:xfrm>
            <a:off x="809233" y="8732674"/>
            <a:ext cx="15868808" cy="584775"/>
          </a:xfrm>
          <a:prstGeom prst="rect">
            <a:avLst/>
          </a:prstGeom>
          <a:solidFill>
            <a:srgbClr val="FFFFFF"/>
          </a:solidFill>
        </p:spPr>
        <p:txBody>
          <a:bodyPr wrap="square" rtlCol="0">
            <a:spAutoFit/>
          </a:bodyPr>
          <a:lstStyle/>
          <a:p>
            <a:pPr algn="r"/>
            <a:r>
              <a:rPr sz="1600" dirty="0">
                <a:solidFill>
                  <a:schemeClr val="tx1">
                    <a:lumMod val="50000"/>
                  </a:schemeClr>
                </a:solidFill>
              </a:rPr>
              <a:t>Liu S and </a:t>
            </a:r>
            <a:r>
              <a:rPr sz="1600" dirty="0" err="1">
                <a:solidFill>
                  <a:schemeClr val="tx1">
                    <a:lumMod val="50000"/>
                  </a:schemeClr>
                </a:solidFill>
              </a:rPr>
              <a:t>Trapnell</a:t>
            </a:r>
            <a:r>
              <a:rPr sz="1600" dirty="0">
                <a:solidFill>
                  <a:schemeClr val="tx1">
                    <a:lumMod val="50000"/>
                  </a:schemeClr>
                </a:solidFill>
              </a:rPr>
              <a:t> C. Single-cell transcriptome sequencing: recent advances and remaining </a:t>
            </a:r>
            <a:r>
              <a:rPr sz="1600" dirty="0" smtClean="0">
                <a:solidFill>
                  <a:schemeClr val="tx1">
                    <a:lumMod val="50000"/>
                  </a:schemeClr>
                </a:solidFill>
              </a:rPr>
              <a:t>challenges</a:t>
            </a:r>
            <a:r>
              <a:rPr lang="en-US" sz="1600" dirty="0">
                <a:solidFill>
                  <a:schemeClr val="tx1">
                    <a:lumMod val="50000"/>
                  </a:schemeClr>
                </a:solidFill>
              </a:rPr>
              <a:t>,</a:t>
            </a:r>
            <a:r>
              <a:rPr sz="1600" dirty="0" smtClean="0">
                <a:solidFill>
                  <a:schemeClr val="tx1">
                    <a:lumMod val="50000"/>
                  </a:schemeClr>
                </a:solidFill>
              </a:rPr>
              <a:t> F1000</a:t>
            </a:r>
            <a:r>
              <a:rPr lang="en-US" sz="1600" dirty="0" smtClean="0">
                <a:solidFill>
                  <a:schemeClr val="tx1">
                    <a:lumMod val="50000"/>
                  </a:schemeClr>
                </a:solidFill>
              </a:rPr>
              <a:t> </a:t>
            </a:r>
            <a:r>
              <a:rPr sz="1600" dirty="0" smtClean="0">
                <a:solidFill>
                  <a:schemeClr val="tx1">
                    <a:lumMod val="50000"/>
                  </a:schemeClr>
                </a:solidFill>
              </a:rPr>
              <a:t>Research 2016</a:t>
            </a:r>
            <a:r>
              <a:rPr lang="en-US" sz="1600" dirty="0" smtClean="0">
                <a:solidFill>
                  <a:schemeClr val="tx1">
                    <a:lumMod val="50000"/>
                  </a:schemeClr>
                </a:solidFill>
              </a:rPr>
              <a:t>  </a:t>
            </a:r>
            <a:r>
              <a:rPr sz="1600" dirty="0" smtClean="0">
                <a:solidFill>
                  <a:schemeClr val="tx1">
                    <a:lumMod val="50000"/>
                  </a:schemeClr>
                </a:solidFill>
              </a:rPr>
              <a:t>(</a:t>
            </a:r>
            <a:r>
              <a:rPr sz="1600" dirty="0" err="1" smtClean="0">
                <a:solidFill>
                  <a:schemeClr val="tx1">
                    <a:lumMod val="50000"/>
                  </a:schemeClr>
                </a:solidFill>
              </a:rPr>
              <a:t>doi</a:t>
            </a:r>
            <a:r>
              <a:rPr sz="1600" dirty="0" smtClean="0">
                <a:solidFill>
                  <a:schemeClr val="tx1">
                    <a:lumMod val="50000"/>
                  </a:schemeClr>
                </a:solidFill>
              </a:rPr>
              <a:t>: 10.12688/f1000research.7223.1</a:t>
            </a:r>
            <a:r>
              <a:rPr lang="en-US" sz="1600" dirty="0" smtClean="0">
                <a:solidFill>
                  <a:schemeClr val="tx1">
                    <a:lumMod val="50000"/>
                  </a:schemeClr>
                </a:solidFill>
              </a:rPr>
              <a:t>)</a:t>
            </a:r>
          </a:p>
          <a:p>
            <a:pPr algn="r"/>
            <a:r>
              <a:rPr lang="en-US" sz="1600" dirty="0" smtClean="0">
                <a:solidFill>
                  <a:schemeClr val="tx1">
                    <a:lumMod val="50000"/>
                  </a:schemeClr>
                </a:solidFill>
              </a:rPr>
              <a:t>Junker and van </a:t>
            </a:r>
            <a:r>
              <a:rPr lang="en-US" sz="1600" dirty="0" err="1" smtClean="0">
                <a:solidFill>
                  <a:schemeClr val="tx1">
                    <a:lumMod val="50000"/>
                  </a:schemeClr>
                </a:solidFill>
              </a:rPr>
              <a:t>Oudenaarden</a:t>
            </a:r>
            <a:r>
              <a:rPr lang="en-US" sz="1600" dirty="0" smtClean="0">
                <a:solidFill>
                  <a:schemeClr val="tx1">
                    <a:lumMod val="50000"/>
                  </a:schemeClr>
                </a:solidFill>
              </a:rPr>
              <a:t>; Every Cell Is Special: Genome-wide Studies Add a New Dimension to Single-Cell Biology, Cell 2014  (</a:t>
            </a:r>
            <a:r>
              <a:rPr lang="en-US" sz="1600" dirty="0" err="1" smtClean="0">
                <a:solidFill>
                  <a:schemeClr val="tx1">
                    <a:lumMod val="50000"/>
                  </a:schemeClr>
                </a:solidFill>
              </a:rPr>
              <a:t>doi</a:t>
            </a:r>
            <a:r>
              <a:rPr lang="en-US" sz="1600" dirty="0" smtClean="0">
                <a:solidFill>
                  <a:schemeClr val="tx1">
                    <a:lumMod val="50000"/>
                  </a:schemeClr>
                </a:solidFill>
              </a:rPr>
              <a:t>: 10.1016/j.cell.2014.02.010)</a:t>
            </a:r>
            <a:endParaRPr lang="en-US" sz="1600" dirty="0">
              <a:solidFill>
                <a:schemeClr val="tx1">
                  <a:lumMod val="50000"/>
                </a:schemeClr>
              </a:solidFill>
            </a:endParaRPr>
          </a:p>
        </p:txBody>
      </p:sp>
      <p:sp>
        <p:nvSpPr>
          <p:cNvPr id="101" name="Oval 100">
            <a:extLst>
              <a:ext uri="{FF2B5EF4-FFF2-40B4-BE49-F238E27FC236}">
                <a16:creationId xmlns:a16="http://schemas.microsoft.com/office/drawing/2014/main" id="{AE9EE2F5-EAD4-AA42-B704-9E7F9957F524}"/>
              </a:ext>
            </a:extLst>
          </p:cNvPr>
          <p:cNvSpPr/>
          <p:nvPr/>
        </p:nvSpPr>
        <p:spPr>
          <a:xfrm>
            <a:off x="2701625" y="4609175"/>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2" name="Oval 101">
            <a:extLst>
              <a:ext uri="{FF2B5EF4-FFF2-40B4-BE49-F238E27FC236}">
                <a16:creationId xmlns:a16="http://schemas.microsoft.com/office/drawing/2014/main" id="{6B26E192-3E90-1A4E-BC19-AA88D8943942}"/>
              </a:ext>
            </a:extLst>
          </p:cNvPr>
          <p:cNvSpPr/>
          <p:nvPr/>
        </p:nvSpPr>
        <p:spPr>
          <a:xfrm>
            <a:off x="3318555" y="372025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 name="Oval 102">
            <a:extLst>
              <a:ext uri="{FF2B5EF4-FFF2-40B4-BE49-F238E27FC236}">
                <a16:creationId xmlns:a16="http://schemas.microsoft.com/office/drawing/2014/main" id="{B7B40DE7-21A0-2D4B-9781-3D45E386324F}"/>
              </a:ext>
            </a:extLst>
          </p:cNvPr>
          <p:cNvSpPr/>
          <p:nvPr/>
        </p:nvSpPr>
        <p:spPr>
          <a:xfrm>
            <a:off x="2511124" y="4617057"/>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4" name="Oval 103">
            <a:extLst>
              <a:ext uri="{FF2B5EF4-FFF2-40B4-BE49-F238E27FC236}">
                <a16:creationId xmlns:a16="http://schemas.microsoft.com/office/drawing/2014/main" id="{9EECB691-5A8F-F94D-8536-BA99CD376F4A}"/>
              </a:ext>
            </a:extLst>
          </p:cNvPr>
          <p:cNvSpPr/>
          <p:nvPr/>
        </p:nvSpPr>
        <p:spPr>
          <a:xfrm>
            <a:off x="3516372" y="6818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105" name="Straight Arrow Connector 104">
            <a:extLst>
              <a:ext uri="{FF2B5EF4-FFF2-40B4-BE49-F238E27FC236}">
                <a16:creationId xmlns:a16="http://schemas.microsoft.com/office/drawing/2014/main" id="{CEC6FBE9-A665-734D-9962-2157F7B4DC45}"/>
              </a:ext>
            </a:extLst>
          </p:cNvPr>
          <p:cNvCxnSpPr>
            <a:cxnSpLocks/>
          </p:cNvCxnSpPr>
          <p:nvPr/>
        </p:nvCxnSpPr>
        <p:spPr>
          <a:xfrm>
            <a:off x="2478881" y="7952061"/>
            <a:ext cx="1981203"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a:extLst>
              <a:ext uri="{FF2B5EF4-FFF2-40B4-BE49-F238E27FC236}">
                <a16:creationId xmlns:a16="http://schemas.microsoft.com/office/drawing/2014/main" id="{9D1233BA-34FB-404C-895D-635D17A4B67D}"/>
              </a:ext>
            </a:extLst>
          </p:cNvPr>
          <p:cNvCxnSpPr>
            <a:cxnSpLocks/>
          </p:cNvCxnSpPr>
          <p:nvPr/>
        </p:nvCxnSpPr>
        <p:spPr>
          <a:xfrm flipV="1">
            <a:off x="2493534" y="6428061"/>
            <a:ext cx="3664" cy="152400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07" name="Oval 106">
            <a:extLst>
              <a:ext uri="{FF2B5EF4-FFF2-40B4-BE49-F238E27FC236}">
                <a16:creationId xmlns:a16="http://schemas.microsoft.com/office/drawing/2014/main" id="{925CD483-D645-844F-81E4-050512D3A5F2}"/>
              </a:ext>
            </a:extLst>
          </p:cNvPr>
          <p:cNvSpPr/>
          <p:nvPr/>
        </p:nvSpPr>
        <p:spPr>
          <a:xfrm>
            <a:off x="2640080" y="4238993"/>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 name="Oval 107">
            <a:extLst>
              <a:ext uri="{FF2B5EF4-FFF2-40B4-BE49-F238E27FC236}">
                <a16:creationId xmlns:a16="http://schemas.microsoft.com/office/drawing/2014/main" id="{A4BE64D8-22E1-8944-ACCA-0CA6AB574615}"/>
              </a:ext>
            </a:extLst>
          </p:cNvPr>
          <p:cNvSpPr/>
          <p:nvPr/>
        </p:nvSpPr>
        <p:spPr>
          <a:xfrm>
            <a:off x="2640080" y="75505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9" name="Oval 108">
            <a:extLst>
              <a:ext uri="{FF2B5EF4-FFF2-40B4-BE49-F238E27FC236}">
                <a16:creationId xmlns:a16="http://schemas.microsoft.com/office/drawing/2014/main" id="{BB8E6865-E5D5-7B49-8241-F3B5006BA41B}"/>
              </a:ext>
            </a:extLst>
          </p:cNvPr>
          <p:cNvSpPr/>
          <p:nvPr/>
        </p:nvSpPr>
        <p:spPr>
          <a:xfrm>
            <a:off x="3327348" y="3935656"/>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0" name="Oval 109">
            <a:extLst>
              <a:ext uri="{FF2B5EF4-FFF2-40B4-BE49-F238E27FC236}">
                <a16:creationId xmlns:a16="http://schemas.microsoft.com/office/drawing/2014/main" id="{83BF1D67-D5DB-B640-BE0B-BB6EB9AA32FF}"/>
              </a:ext>
            </a:extLst>
          </p:cNvPr>
          <p:cNvSpPr/>
          <p:nvPr/>
        </p:nvSpPr>
        <p:spPr>
          <a:xfrm>
            <a:off x="3117793" y="3619131"/>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1" name="Oval 110">
            <a:extLst>
              <a:ext uri="{FF2B5EF4-FFF2-40B4-BE49-F238E27FC236}">
                <a16:creationId xmlns:a16="http://schemas.microsoft.com/office/drawing/2014/main" id="{BDE63910-2FE4-5842-A272-B2EDC2174914}"/>
              </a:ext>
            </a:extLst>
          </p:cNvPr>
          <p:cNvSpPr/>
          <p:nvPr/>
        </p:nvSpPr>
        <p:spPr>
          <a:xfrm>
            <a:off x="3270195" y="4417030"/>
            <a:ext cx="175842" cy="159726"/>
          </a:xfrm>
          <a:prstGeom prst="ellipse">
            <a:avLst/>
          </a:prstGeom>
          <a:solidFill>
            <a:schemeClr val="accent6"/>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2" name="Oval 111">
            <a:extLst>
              <a:ext uri="{FF2B5EF4-FFF2-40B4-BE49-F238E27FC236}">
                <a16:creationId xmlns:a16="http://schemas.microsoft.com/office/drawing/2014/main" id="{A5B679EE-FC42-3045-9636-32EF6122E8C8}"/>
              </a:ext>
            </a:extLst>
          </p:cNvPr>
          <p:cNvSpPr/>
          <p:nvPr/>
        </p:nvSpPr>
        <p:spPr>
          <a:xfrm>
            <a:off x="3387422" y="4710842"/>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3" name="Oval 112">
            <a:extLst>
              <a:ext uri="{FF2B5EF4-FFF2-40B4-BE49-F238E27FC236}">
                <a16:creationId xmlns:a16="http://schemas.microsoft.com/office/drawing/2014/main" id="{CCD65084-6692-9F40-A67C-62C2BD2189C1}"/>
              </a:ext>
            </a:extLst>
          </p:cNvPr>
          <p:cNvSpPr/>
          <p:nvPr/>
        </p:nvSpPr>
        <p:spPr>
          <a:xfrm>
            <a:off x="2988842" y="411370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4" name="Oval 113">
            <a:extLst>
              <a:ext uri="{FF2B5EF4-FFF2-40B4-BE49-F238E27FC236}">
                <a16:creationId xmlns:a16="http://schemas.microsoft.com/office/drawing/2014/main" id="{6CFB944E-550A-AE41-8CC5-011BEE48D3B8}"/>
              </a:ext>
            </a:extLst>
          </p:cNvPr>
          <p:cNvSpPr/>
          <p:nvPr/>
        </p:nvSpPr>
        <p:spPr>
          <a:xfrm>
            <a:off x="3572061" y="4104906"/>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5" name="Oval 114">
            <a:extLst>
              <a:ext uri="{FF2B5EF4-FFF2-40B4-BE49-F238E27FC236}">
                <a16:creationId xmlns:a16="http://schemas.microsoft.com/office/drawing/2014/main" id="{2F37CC8B-3F99-3544-8820-5FFB370ED8CE}"/>
              </a:ext>
            </a:extLst>
          </p:cNvPr>
          <p:cNvSpPr/>
          <p:nvPr/>
        </p:nvSpPr>
        <p:spPr>
          <a:xfrm>
            <a:off x="2792480" y="7702950"/>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6" name="Oval 115">
            <a:extLst>
              <a:ext uri="{FF2B5EF4-FFF2-40B4-BE49-F238E27FC236}">
                <a16:creationId xmlns:a16="http://schemas.microsoft.com/office/drawing/2014/main" id="{004AACFB-926F-BE4A-94B8-9620086602A0}"/>
              </a:ext>
            </a:extLst>
          </p:cNvPr>
          <p:cNvSpPr/>
          <p:nvPr/>
        </p:nvSpPr>
        <p:spPr>
          <a:xfrm>
            <a:off x="2851093" y="7513913"/>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7" name="Oval 116">
            <a:extLst>
              <a:ext uri="{FF2B5EF4-FFF2-40B4-BE49-F238E27FC236}">
                <a16:creationId xmlns:a16="http://schemas.microsoft.com/office/drawing/2014/main" id="{1A18C699-7D39-0E46-B2FE-D1288492486E}"/>
              </a:ext>
            </a:extLst>
          </p:cNvPr>
          <p:cNvSpPr/>
          <p:nvPr/>
        </p:nvSpPr>
        <p:spPr>
          <a:xfrm>
            <a:off x="2686966" y="7376169"/>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8" name="Oval 117">
            <a:extLst>
              <a:ext uri="{FF2B5EF4-FFF2-40B4-BE49-F238E27FC236}">
                <a16:creationId xmlns:a16="http://schemas.microsoft.com/office/drawing/2014/main" id="{23FA86AF-34D0-4742-80FC-DB46A6EB98F9}"/>
              </a:ext>
            </a:extLst>
          </p:cNvPr>
          <p:cNvSpPr/>
          <p:nvPr/>
        </p:nvSpPr>
        <p:spPr>
          <a:xfrm>
            <a:off x="2980049" y="765605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19" name="Oval 118">
            <a:extLst>
              <a:ext uri="{FF2B5EF4-FFF2-40B4-BE49-F238E27FC236}">
                <a16:creationId xmlns:a16="http://schemas.microsoft.com/office/drawing/2014/main" id="{3988EEB4-EBFE-D14B-92DC-E29948C3B995}"/>
              </a:ext>
            </a:extLst>
          </p:cNvPr>
          <p:cNvSpPr/>
          <p:nvPr/>
        </p:nvSpPr>
        <p:spPr>
          <a:xfrm>
            <a:off x="2886264" y="7365178"/>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0" name="Oval 119">
            <a:extLst>
              <a:ext uri="{FF2B5EF4-FFF2-40B4-BE49-F238E27FC236}">
                <a16:creationId xmlns:a16="http://schemas.microsoft.com/office/drawing/2014/main" id="{FAABE3B3-8C27-4240-AA20-7468F999B7D7}"/>
              </a:ext>
            </a:extLst>
          </p:cNvPr>
          <p:cNvSpPr/>
          <p:nvPr/>
        </p:nvSpPr>
        <p:spPr>
          <a:xfrm>
            <a:off x="3050391" y="7492667"/>
            <a:ext cx="175842" cy="159726"/>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1" name="Oval 120">
            <a:extLst>
              <a:ext uri="{FF2B5EF4-FFF2-40B4-BE49-F238E27FC236}">
                <a16:creationId xmlns:a16="http://schemas.microsoft.com/office/drawing/2014/main" id="{81153ABC-FA94-2B41-A4B8-35DE757E9042}"/>
              </a:ext>
            </a:extLst>
          </p:cNvPr>
          <p:cNvSpPr/>
          <p:nvPr/>
        </p:nvSpPr>
        <p:spPr>
          <a:xfrm>
            <a:off x="2815190" y="3990599"/>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2" name="Oval 121">
            <a:extLst>
              <a:ext uri="{FF2B5EF4-FFF2-40B4-BE49-F238E27FC236}">
                <a16:creationId xmlns:a16="http://schemas.microsoft.com/office/drawing/2014/main" id="{A863B912-471A-8C45-8F25-CBEBAD232F31}"/>
              </a:ext>
            </a:extLst>
          </p:cNvPr>
          <p:cNvSpPr/>
          <p:nvPr/>
        </p:nvSpPr>
        <p:spPr>
          <a:xfrm>
            <a:off x="2522844" y="4410440"/>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3" name="Oval 122">
            <a:extLst>
              <a:ext uri="{FF2B5EF4-FFF2-40B4-BE49-F238E27FC236}">
                <a16:creationId xmlns:a16="http://schemas.microsoft.com/office/drawing/2014/main" id="{143AB636-B810-9440-9006-83BFCF0F56E1}"/>
              </a:ext>
            </a:extLst>
          </p:cNvPr>
          <p:cNvSpPr/>
          <p:nvPr/>
        </p:nvSpPr>
        <p:spPr>
          <a:xfrm>
            <a:off x="3475343" y="4529129"/>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4" name="Oval 123">
            <a:extLst>
              <a:ext uri="{FF2B5EF4-FFF2-40B4-BE49-F238E27FC236}">
                <a16:creationId xmlns:a16="http://schemas.microsoft.com/office/drawing/2014/main" id="{0DE7BF59-2A09-1547-A2E1-298C12949CE7}"/>
              </a:ext>
            </a:extLst>
          </p:cNvPr>
          <p:cNvSpPr/>
          <p:nvPr/>
        </p:nvSpPr>
        <p:spPr>
          <a:xfrm>
            <a:off x="3189602" y="4092453"/>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5" name="Oval 124">
            <a:extLst>
              <a:ext uri="{FF2B5EF4-FFF2-40B4-BE49-F238E27FC236}">
                <a16:creationId xmlns:a16="http://schemas.microsoft.com/office/drawing/2014/main" id="{161D1A70-6A07-AE42-A7A9-3D1B239559C2}"/>
              </a:ext>
            </a:extLst>
          </p:cNvPr>
          <p:cNvSpPr/>
          <p:nvPr/>
        </p:nvSpPr>
        <p:spPr>
          <a:xfrm>
            <a:off x="3730322" y="4247780"/>
            <a:ext cx="169984" cy="155327"/>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6" name="Oval 125">
            <a:extLst>
              <a:ext uri="{FF2B5EF4-FFF2-40B4-BE49-F238E27FC236}">
                <a16:creationId xmlns:a16="http://schemas.microsoft.com/office/drawing/2014/main" id="{D44054CD-E9EA-0344-9CC9-69F3F10CFF79}"/>
              </a:ext>
            </a:extLst>
          </p:cNvPr>
          <p:cNvSpPr/>
          <p:nvPr/>
        </p:nvSpPr>
        <p:spPr>
          <a:xfrm>
            <a:off x="2897986" y="470644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7" name="Oval 126">
            <a:extLst>
              <a:ext uri="{FF2B5EF4-FFF2-40B4-BE49-F238E27FC236}">
                <a16:creationId xmlns:a16="http://schemas.microsoft.com/office/drawing/2014/main" id="{03D02109-A3B5-5C40-AD14-B656021D961D}"/>
              </a:ext>
            </a:extLst>
          </p:cNvPr>
          <p:cNvSpPr/>
          <p:nvPr/>
        </p:nvSpPr>
        <p:spPr>
          <a:xfrm>
            <a:off x="2730930" y="67914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8" name="Oval 127">
            <a:extLst>
              <a:ext uri="{FF2B5EF4-FFF2-40B4-BE49-F238E27FC236}">
                <a16:creationId xmlns:a16="http://schemas.microsoft.com/office/drawing/2014/main" id="{014B8267-294F-CD46-97E7-35980FE73506}"/>
              </a:ext>
            </a:extLst>
          </p:cNvPr>
          <p:cNvSpPr/>
          <p:nvPr/>
        </p:nvSpPr>
        <p:spPr>
          <a:xfrm>
            <a:off x="2988838" y="675191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29" name="Oval 128">
            <a:extLst>
              <a:ext uri="{FF2B5EF4-FFF2-40B4-BE49-F238E27FC236}">
                <a16:creationId xmlns:a16="http://schemas.microsoft.com/office/drawing/2014/main" id="{D2388063-8DA1-7D4D-BCAA-060BCD7ED8EC}"/>
              </a:ext>
            </a:extLst>
          </p:cNvPr>
          <p:cNvSpPr/>
          <p:nvPr/>
        </p:nvSpPr>
        <p:spPr>
          <a:xfrm>
            <a:off x="2895057" y="6931433"/>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0" name="Oval 129">
            <a:extLst>
              <a:ext uri="{FF2B5EF4-FFF2-40B4-BE49-F238E27FC236}">
                <a16:creationId xmlns:a16="http://schemas.microsoft.com/office/drawing/2014/main" id="{CEF7BC39-EFEC-FE4B-A94F-6161D75C63D4}"/>
              </a:ext>
            </a:extLst>
          </p:cNvPr>
          <p:cNvSpPr/>
          <p:nvPr/>
        </p:nvSpPr>
        <p:spPr>
          <a:xfrm>
            <a:off x="3150027" y="6870977"/>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1" name="Oval 130">
            <a:extLst>
              <a:ext uri="{FF2B5EF4-FFF2-40B4-BE49-F238E27FC236}">
                <a16:creationId xmlns:a16="http://schemas.microsoft.com/office/drawing/2014/main" id="{E68AE6AD-712B-3B41-A90B-3384C5993B08}"/>
              </a:ext>
            </a:extLst>
          </p:cNvPr>
          <p:cNvSpPr/>
          <p:nvPr/>
        </p:nvSpPr>
        <p:spPr>
          <a:xfrm>
            <a:off x="3070898" y="7026304"/>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2" name="Oval 131">
            <a:extLst>
              <a:ext uri="{FF2B5EF4-FFF2-40B4-BE49-F238E27FC236}">
                <a16:creationId xmlns:a16="http://schemas.microsoft.com/office/drawing/2014/main" id="{525BA3B3-6143-024B-A87F-9E6AAA3186DA}"/>
              </a:ext>
            </a:extLst>
          </p:cNvPr>
          <p:cNvSpPr/>
          <p:nvPr/>
        </p:nvSpPr>
        <p:spPr>
          <a:xfrm>
            <a:off x="3179335" y="6698432"/>
            <a:ext cx="169984" cy="155327"/>
          </a:xfrm>
          <a:prstGeom prst="ellipse">
            <a:avLst/>
          </a:prstGeom>
          <a:solidFill>
            <a:schemeClr val="accent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3" name="Oval 132">
            <a:extLst>
              <a:ext uri="{FF2B5EF4-FFF2-40B4-BE49-F238E27FC236}">
                <a16:creationId xmlns:a16="http://schemas.microsoft.com/office/drawing/2014/main" id="{D9C6F2D4-5FD3-CE49-9863-33ED9AB50743}"/>
              </a:ext>
            </a:extLst>
          </p:cNvPr>
          <p:cNvSpPr/>
          <p:nvPr/>
        </p:nvSpPr>
        <p:spPr>
          <a:xfrm>
            <a:off x="3387419" y="6943877"/>
            <a:ext cx="169984" cy="155327"/>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4" name="Oval 133">
            <a:extLst>
              <a:ext uri="{FF2B5EF4-FFF2-40B4-BE49-F238E27FC236}">
                <a16:creationId xmlns:a16="http://schemas.microsoft.com/office/drawing/2014/main" id="{19357CBD-4584-7C40-A4C3-596CFD853CA4}"/>
              </a:ext>
            </a:extLst>
          </p:cNvPr>
          <p:cNvSpPr/>
          <p:nvPr/>
        </p:nvSpPr>
        <p:spPr>
          <a:xfrm>
            <a:off x="3314151" y="7273589"/>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5" name="Oval 134">
            <a:extLst>
              <a:ext uri="{FF2B5EF4-FFF2-40B4-BE49-F238E27FC236}">
                <a16:creationId xmlns:a16="http://schemas.microsoft.com/office/drawing/2014/main" id="{D6011828-61AD-CD46-86C7-7DF8ADFB77B0}"/>
              </a:ext>
            </a:extLst>
          </p:cNvPr>
          <p:cNvSpPr/>
          <p:nvPr/>
        </p:nvSpPr>
        <p:spPr>
          <a:xfrm>
            <a:off x="3818243" y="7084000"/>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6" name="Oval 135">
            <a:extLst>
              <a:ext uri="{FF2B5EF4-FFF2-40B4-BE49-F238E27FC236}">
                <a16:creationId xmlns:a16="http://schemas.microsoft.com/office/drawing/2014/main" id="{61695B9E-68C7-9A46-9625-A2A38D9F2246}"/>
              </a:ext>
            </a:extLst>
          </p:cNvPr>
          <p:cNvSpPr/>
          <p:nvPr/>
        </p:nvSpPr>
        <p:spPr>
          <a:xfrm>
            <a:off x="3703941" y="7201785"/>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7" name="Oval 136">
            <a:extLst>
              <a:ext uri="{FF2B5EF4-FFF2-40B4-BE49-F238E27FC236}">
                <a16:creationId xmlns:a16="http://schemas.microsoft.com/office/drawing/2014/main" id="{F8099AC3-EA84-024C-B24E-615B7E2B2660}"/>
              </a:ext>
            </a:extLst>
          </p:cNvPr>
          <p:cNvSpPr/>
          <p:nvPr/>
        </p:nvSpPr>
        <p:spPr>
          <a:xfrm>
            <a:off x="3516372" y="726772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8" name="Oval 137">
            <a:extLst>
              <a:ext uri="{FF2B5EF4-FFF2-40B4-BE49-F238E27FC236}">
                <a16:creationId xmlns:a16="http://schemas.microsoft.com/office/drawing/2014/main" id="{F0E7DD6E-531F-F44E-9A5D-EF9C5099CE71}"/>
              </a:ext>
            </a:extLst>
          </p:cNvPr>
          <p:cNvSpPr/>
          <p:nvPr/>
        </p:nvSpPr>
        <p:spPr>
          <a:xfrm>
            <a:off x="3674634" y="694497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39" name="Oval 138">
            <a:extLst>
              <a:ext uri="{FF2B5EF4-FFF2-40B4-BE49-F238E27FC236}">
                <a16:creationId xmlns:a16="http://schemas.microsoft.com/office/drawing/2014/main" id="{36334D36-605D-FE44-A8E3-B79AEEB59708}"/>
              </a:ext>
            </a:extLst>
          </p:cNvPr>
          <p:cNvSpPr/>
          <p:nvPr/>
        </p:nvSpPr>
        <p:spPr>
          <a:xfrm>
            <a:off x="3545681" y="706183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0" name="Oval 139">
            <a:extLst>
              <a:ext uri="{FF2B5EF4-FFF2-40B4-BE49-F238E27FC236}">
                <a16:creationId xmlns:a16="http://schemas.microsoft.com/office/drawing/2014/main" id="{200AF04F-B844-9E40-AA37-0A56E7845B39}"/>
              </a:ext>
            </a:extLst>
          </p:cNvPr>
          <p:cNvSpPr/>
          <p:nvPr/>
        </p:nvSpPr>
        <p:spPr>
          <a:xfrm>
            <a:off x="3366907" y="709554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1" name="Oval 140">
            <a:extLst>
              <a:ext uri="{FF2B5EF4-FFF2-40B4-BE49-F238E27FC236}">
                <a16:creationId xmlns:a16="http://schemas.microsoft.com/office/drawing/2014/main" id="{9F56DAFF-67BA-3046-B9D5-CF163A139B49}"/>
              </a:ext>
            </a:extLst>
          </p:cNvPr>
          <p:cNvSpPr/>
          <p:nvPr/>
        </p:nvSpPr>
        <p:spPr>
          <a:xfrm>
            <a:off x="2868675" y="419063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2" name="Oval 141">
            <a:extLst>
              <a:ext uri="{FF2B5EF4-FFF2-40B4-BE49-F238E27FC236}">
                <a16:creationId xmlns:a16="http://schemas.microsoft.com/office/drawing/2014/main" id="{CB7185A6-5736-AB4D-8004-E708C0822207}"/>
              </a:ext>
            </a:extLst>
          </p:cNvPr>
          <p:cNvSpPr/>
          <p:nvPr/>
        </p:nvSpPr>
        <p:spPr>
          <a:xfrm>
            <a:off x="3314151" y="4213341"/>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3" name="Oval 142">
            <a:extLst>
              <a:ext uri="{FF2B5EF4-FFF2-40B4-BE49-F238E27FC236}">
                <a16:creationId xmlns:a16="http://schemas.microsoft.com/office/drawing/2014/main" id="{7DDF355C-096D-6B49-8A38-171BEFD90B2F}"/>
              </a:ext>
            </a:extLst>
          </p:cNvPr>
          <p:cNvSpPr/>
          <p:nvPr/>
        </p:nvSpPr>
        <p:spPr>
          <a:xfrm>
            <a:off x="3173477" y="482220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4" name="Oval 143">
            <a:extLst>
              <a:ext uri="{FF2B5EF4-FFF2-40B4-BE49-F238E27FC236}">
                <a16:creationId xmlns:a16="http://schemas.microsoft.com/office/drawing/2014/main" id="{A0BC38CD-2292-7F47-AE67-DDD442DDE77D}"/>
              </a:ext>
            </a:extLst>
          </p:cNvPr>
          <p:cNvSpPr/>
          <p:nvPr/>
        </p:nvSpPr>
        <p:spPr>
          <a:xfrm>
            <a:off x="2962459" y="3792956"/>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5" name="Oval 144">
            <a:extLst>
              <a:ext uri="{FF2B5EF4-FFF2-40B4-BE49-F238E27FC236}">
                <a16:creationId xmlns:a16="http://schemas.microsoft.com/office/drawing/2014/main" id="{C4AA60C7-C030-D041-B91F-B8EBFF4374C6}"/>
              </a:ext>
            </a:extLst>
          </p:cNvPr>
          <p:cNvSpPr/>
          <p:nvPr/>
        </p:nvSpPr>
        <p:spPr>
          <a:xfrm>
            <a:off x="2818854" y="4389923"/>
            <a:ext cx="158260" cy="161192"/>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6" name="Oval 145">
            <a:extLst>
              <a:ext uri="{FF2B5EF4-FFF2-40B4-BE49-F238E27FC236}">
                <a16:creationId xmlns:a16="http://schemas.microsoft.com/office/drawing/2014/main" id="{9B5CA48E-D53F-3442-9DD7-AB25B23C6569}"/>
              </a:ext>
            </a:extLst>
          </p:cNvPr>
          <p:cNvSpPr/>
          <p:nvPr/>
        </p:nvSpPr>
        <p:spPr>
          <a:xfrm>
            <a:off x="3684899" y="4448533"/>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7" name="Oval 146">
            <a:extLst>
              <a:ext uri="{FF2B5EF4-FFF2-40B4-BE49-F238E27FC236}">
                <a16:creationId xmlns:a16="http://schemas.microsoft.com/office/drawing/2014/main" id="{EA93F8C7-78F8-5A42-9CD7-15C019901BE8}"/>
              </a:ext>
            </a:extLst>
          </p:cNvPr>
          <p:cNvSpPr/>
          <p:nvPr/>
        </p:nvSpPr>
        <p:spPr>
          <a:xfrm>
            <a:off x="2645939" y="3990599"/>
            <a:ext cx="158260" cy="161192"/>
          </a:xfrm>
          <a:prstGeom prst="ellipse">
            <a:avLst/>
          </a:prstGeom>
          <a:solidFill>
            <a:srgbClr val="DE6A1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8" name="Oval 147">
            <a:extLst>
              <a:ext uri="{FF2B5EF4-FFF2-40B4-BE49-F238E27FC236}">
                <a16:creationId xmlns:a16="http://schemas.microsoft.com/office/drawing/2014/main" id="{B35F1AF4-469C-684A-B85F-C011FA538D5A}"/>
              </a:ext>
            </a:extLst>
          </p:cNvPr>
          <p:cNvSpPr/>
          <p:nvPr/>
        </p:nvSpPr>
        <p:spPr>
          <a:xfrm>
            <a:off x="2987380" y="4496165"/>
            <a:ext cx="158260" cy="161192"/>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49" name="Oval 148">
            <a:extLst>
              <a:ext uri="{FF2B5EF4-FFF2-40B4-BE49-F238E27FC236}">
                <a16:creationId xmlns:a16="http://schemas.microsoft.com/office/drawing/2014/main" id="{2A663CD2-3237-EA4B-9E37-C4F43E860764}"/>
              </a:ext>
            </a:extLst>
          </p:cNvPr>
          <p:cNvSpPr/>
          <p:nvPr/>
        </p:nvSpPr>
        <p:spPr>
          <a:xfrm>
            <a:off x="2407810" y="4153252"/>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0" name="Oval 149">
            <a:extLst>
              <a:ext uri="{FF2B5EF4-FFF2-40B4-BE49-F238E27FC236}">
                <a16:creationId xmlns:a16="http://schemas.microsoft.com/office/drawing/2014/main" id="{56769952-8B9C-5C44-AD6E-44B4A9023112}"/>
              </a:ext>
            </a:extLst>
          </p:cNvPr>
          <p:cNvSpPr/>
          <p:nvPr/>
        </p:nvSpPr>
        <p:spPr>
          <a:xfrm>
            <a:off x="3465090" y="4329106"/>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1" name="Oval 150">
            <a:extLst>
              <a:ext uri="{FF2B5EF4-FFF2-40B4-BE49-F238E27FC236}">
                <a16:creationId xmlns:a16="http://schemas.microsoft.com/office/drawing/2014/main" id="{66C8E067-0693-804F-BD6D-7A7BCA56A7C0}"/>
              </a:ext>
            </a:extLst>
          </p:cNvPr>
          <p:cNvSpPr/>
          <p:nvPr/>
        </p:nvSpPr>
        <p:spPr>
          <a:xfrm>
            <a:off x="3076757" y="4304931"/>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2" name="Oval 151">
            <a:extLst>
              <a:ext uri="{FF2B5EF4-FFF2-40B4-BE49-F238E27FC236}">
                <a16:creationId xmlns:a16="http://schemas.microsoft.com/office/drawing/2014/main" id="{FEA007F7-08DD-AF4F-8A93-5E23FBF4FEDA}"/>
              </a:ext>
            </a:extLst>
          </p:cNvPr>
          <p:cNvSpPr/>
          <p:nvPr/>
        </p:nvSpPr>
        <p:spPr>
          <a:xfrm>
            <a:off x="3135375" y="4585365"/>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3" name="Oval 152">
            <a:extLst>
              <a:ext uri="{FF2B5EF4-FFF2-40B4-BE49-F238E27FC236}">
                <a16:creationId xmlns:a16="http://schemas.microsoft.com/office/drawing/2014/main" id="{B598CBCE-9397-BC4D-871C-1EA7FEC95B4E}"/>
              </a:ext>
            </a:extLst>
          </p:cNvPr>
          <p:cNvSpPr/>
          <p:nvPr/>
        </p:nvSpPr>
        <p:spPr>
          <a:xfrm>
            <a:off x="3145641" y="3871910"/>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4" name="Oval 153">
            <a:extLst>
              <a:ext uri="{FF2B5EF4-FFF2-40B4-BE49-F238E27FC236}">
                <a16:creationId xmlns:a16="http://schemas.microsoft.com/office/drawing/2014/main" id="{08C3EA80-8C7D-EC4F-A766-DD04208FDC90}"/>
              </a:ext>
            </a:extLst>
          </p:cNvPr>
          <p:cNvSpPr/>
          <p:nvPr/>
        </p:nvSpPr>
        <p:spPr>
          <a:xfrm>
            <a:off x="3560338" y="74461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5" name="Oval 154">
            <a:extLst>
              <a:ext uri="{FF2B5EF4-FFF2-40B4-BE49-F238E27FC236}">
                <a16:creationId xmlns:a16="http://schemas.microsoft.com/office/drawing/2014/main" id="{E5C5FA7A-EEB9-A54C-9A0E-08612F11DC81}"/>
              </a:ext>
            </a:extLst>
          </p:cNvPr>
          <p:cNvSpPr/>
          <p:nvPr/>
        </p:nvSpPr>
        <p:spPr>
          <a:xfrm>
            <a:off x="3712738" y="7598537"/>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6" name="Oval 155">
            <a:extLst>
              <a:ext uri="{FF2B5EF4-FFF2-40B4-BE49-F238E27FC236}">
                <a16:creationId xmlns:a16="http://schemas.microsoft.com/office/drawing/2014/main" id="{7EFF3C32-5D86-E84F-8D84-0D8C30DB87D8}"/>
              </a:ext>
            </a:extLst>
          </p:cNvPr>
          <p:cNvSpPr/>
          <p:nvPr/>
        </p:nvSpPr>
        <p:spPr>
          <a:xfrm>
            <a:off x="3783071" y="741059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7" name="Oval 156">
            <a:extLst>
              <a:ext uri="{FF2B5EF4-FFF2-40B4-BE49-F238E27FC236}">
                <a16:creationId xmlns:a16="http://schemas.microsoft.com/office/drawing/2014/main" id="{382F11A5-0BAA-6E4A-BED5-B8AFD91FBF2E}"/>
              </a:ext>
            </a:extLst>
          </p:cNvPr>
          <p:cNvSpPr/>
          <p:nvPr/>
        </p:nvSpPr>
        <p:spPr>
          <a:xfrm>
            <a:off x="3922283" y="7576006"/>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8" name="Oval 157">
            <a:extLst>
              <a:ext uri="{FF2B5EF4-FFF2-40B4-BE49-F238E27FC236}">
                <a16:creationId xmlns:a16="http://schemas.microsoft.com/office/drawing/2014/main" id="{78CBA6A1-20C4-9E40-8B60-57420681383A}"/>
              </a:ext>
            </a:extLst>
          </p:cNvPr>
          <p:cNvSpPr/>
          <p:nvPr/>
        </p:nvSpPr>
        <p:spPr>
          <a:xfrm>
            <a:off x="3914948" y="7259479"/>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59" name="Oval 158">
            <a:extLst>
              <a:ext uri="{FF2B5EF4-FFF2-40B4-BE49-F238E27FC236}">
                <a16:creationId xmlns:a16="http://schemas.microsoft.com/office/drawing/2014/main" id="{10C877C8-E05C-F64B-9A3E-43050CCE552E}"/>
              </a:ext>
            </a:extLst>
          </p:cNvPr>
          <p:cNvSpPr/>
          <p:nvPr/>
        </p:nvSpPr>
        <p:spPr>
          <a:xfrm>
            <a:off x="4029261" y="7434054"/>
            <a:ext cx="178776" cy="177311"/>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0" name="TextBox 159">
            <a:extLst>
              <a:ext uri="{FF2B5EF4-FFF2-40B4-BE49-F238E27FC236}">
                <a16:creationId xmlns:a16="http://schemas.microsoft.com/office/drawing/2014/main" id="{04F12975-F958-1749-BBEA-0A973D525CBE}"/>
              </a:ext>
            </a:extLst>
          </p:cNvPr>
          <p:cNvSpPr txBox="1"/>
          <p:nvPr/>
        </p:nvSpPr>
        <p:spPr>
          <a:xfrm rot="16200000">
            <a:off x="1723425" y="7047896"/>
            <a:ext cx="1208985" cy="307777"/>
          </a:xfrm>
          <a:prstGeom prst="rect">
            <a:avLst/>
          </a:prstGeom>
          <a:noFill/>
          <a:ln>
            <a:noFill/>
          </a:ln>
        </p:spPr>
        <p:txBody>
          <a:bodyPr wrap="none" rtlCol="0">
            <a:spAutoFit/>
          </a:bodyPr>
          <a:lstStyle/>
          <a:p>
            <a:r>
              <a:rPr lang="en-US" sz="1400" dirty="0">
                <a:solidFill>
                  <a:schemeClr val="bg2">
                    <a:lumMod val="10000"/>
                  </a:schemeClr>
                </a:solidFill>
              </a:rPr>
              <a:t>Component1</a:t>
            </a:r>
          </a:p>
        </p:txBody>
      </p:sp>
      <p:sp>
        <p:nvSpPr>
          <p:cNvPr id="161" name="TextBox 160">
            <a:extLst>
              <a:ext uri="{FF2B5EF4-FFF2-40B4-BE49-F238E27FC236}">
                <a16:creationId xmlns:a16="http://schemas.microsoft.com/office/drawing/2014/main" id="{5B767356-E7B8-AB4A-8904-953F039D87E0}"/>
              </a:ext>
            </a:extLst>
          </p:cNvPr>
          <p:cNvSpPr txBox="1"/>
          <p:nvPr/>
        </p:nvSpPr>
        <p:spPr>
          <a:xfrm>
            <a:off x="2774887" y="7964708"/>
            <a:ext cx="1208985" cy="307777"/>
          </a:xfrm>
          <a:prstGeom prst="rect">
            <a:avLst/>
          </a:prstGeom>
          <a:noFill/>
          <a:ln>
            <a:noFill/>
          </a:ln>
        </p:spPr>
        <p:txBody>
          <a:bodyPr wrap="none" rtlCol="0">
            <a:spAutoFit/>
          </a:bodyPr>
          <a:lstStyle/>
          <a:p>
            <a:r>
              <a:rPr lang="en-US" sz="1400" dirty="0">
                <a:solidFill>
                  <a:schemeClr val="bg2">
                    <a:lumMod val="10000"/>
                  </a:schemeClr>
                </a:solidFill>
              </a:rPr>
              <a:t>Component2</a:t>
            </a:r>
          </a:p>
        </p:txBody>
      </p:sp>
      <p:cxnSp>
        <p:nvCxnSpPr>
          <p:cNvPr id="163" name="Straight Connector 162">
            <a:extLst>
              <a:ext uri="{FF2B5EF4-FFF2-40B4-BE49-F238E27FC236}">
                <a16:creationId xmlns:a16="http://schemas.microsoft.com/office/drawing/2014/main" id="{2CBCAF8C-5C6D-3D40-9AEE-AD35854A07C0}"/>
              </a:ext>
            </a:extLst>
          </p:cNvPr>
          <p:cNvCxnSpPr/>
          <p:nvPr/>
        </p:nvCxnSpPr>
        <p:spPr>
          <a:xfrm>
            <a:off x="6712150" y="4188798"/>
            <a:ext cx="1477108"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164" name="Curved Connector 163">
            <a:extLst>
              <a:ext uri="{FF2B5EF4-FFF2-40B4-BE49-F238E27FC236}">
                <a16:creationId xmlns:a16="http://schemas.microsoft.com/office/drawing/2014/main" id="{70282BED-DB73-0F42-B674-19621BE53ED0}"/>
              </a:ext>
            </a:extLst>
          </p:cNvPr>
          <p:cNvCxnSpPr>
            <a:cxnSpLocks/>
          </p:cNvCxnSpPr>
          <p:nvPr/>
        </p:nvCxnSpPr>
        <p:spPr>
          <a:xfrm flipV="1">
            <a:off x="8189258" y="3474422"/>
            <a:ext cx="808892" cy="714378"/>
          </a:xfrm>
          <a:prstGeom prst="curvedConnector3">
            <a:avLst>
              <a:gd name="adj1" fmla="val 80435"/>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165" name="Curved Connector 164">
            <a:extLst>
              <a:ext uri="{FF2B5EF4-FFF2-40B4-BE49-F238E27FC236}">
                <a16:creationId xmlns:a16="http://schemas.microsoft.com/office/drawing/2014/main" id="{1D577E3C-25E2-0641-B6FB-46FC494F8E60}"/>
              </a:ext>
            </a:extLst>
          </p:cNvPr>
          <p:cNvCxnSpPr>
            <a:cxnSpLocks/>
          </p:cNvCxnSpPr>
          <p:nvPr/>
        </p:nvCxnSpPr>
        <p:spPr>
          <a:xfrm>
            <a:off x="8189258" y="4188798"/>
            <a:ext cx="1031631" cy="536144"/>
          </a:xfrm>
          <a:prstGeom prst="curvedConnector3">
            <a:avLst>
              <a:gd name="adj1" fmla="val 69318"/>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166" name="Oval 165">
            <a:extLst>
              <a:ext uri="{FF2B5EF4-FFF2-40B4-BE49-F238E27FC236}">
                <a16:creationId xmlns:a16="http://schemas.microsoft.com/office/drawing/2014/main" id="{E5875C3F-E398-DC4B-A41C-B19285940DD8}"/>
              </a:ext>
            </a:extLst>
          </p:cNvPr>
          <p:cNvSpPr/>
          <p:nvPr/>
        </p:nvSpPr>
        <p:spPr>
          <a:xfrm>
            <a:off x="6863078" y="3919439"/>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7" name="Oval 166">
            <a:extLst>
              <a:ext uri="{FF2B5EF4-FFF2-40B4-BE49-F238E27FC236}">
                <a16:creationId xmlns:a16="http://schemas.microsoft.com/office/drawing/2014/main" id="{48B32114-2E19-C141-8C6B-45701B6F09E0}"/>
              </a:ext>
            </a:extLst>
          </p:cNvPr>
          <p:cNvSpPr/>
          <p:nvPr/>
        </p:nvSpPr>
        <p:spPr>
          <a:xfrm>
            <a:off x="6781017" y="4071839"/>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8" name="Oval 167">
            <a:extLst>
              <a:ext uri="{FF2B5EF4-FFF2-40B4-BE49-F238E27FC236}">
                <a16:creationId xmlns:a16="http://schemas.microsoft.com/office/drawing/2014/main" id="{DEE9B296-9532-F849-A238-DD28634A2C75}"/>
              </a:ext>
            </a:extLst>
          </p:cNvPr>
          <p:cNvSpPr/>
          <p:nvPr/>
        </p:nvSpPr>
        <p:spPr>
          <a:xfrm>
            <a:off x="7050647" y="3965965"/>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69" name="Oval 168">
            <a:extLst>
              <a:ext uri="{FF2B5EF4-FFF2-40B4-BE49-F238E27FC236}">
                <a16:creationId xmlns:a16="http://schemas.microsoft.com/office/drawing/2014/main" id="{82274C84-AFB4-5A46-9E00-DCC155D05D7A}"/>
              </a:ext>
            </a:extLst>
          </p:cNvPr>
          <p:cNvSpPr/>
          <p:nvPr/>
        </p:nvSpPr>
        <p:spPr>
          <a:xfrm>
            <a:off x="6956863" y="4093725"/>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0" name="Oval 169">
            <a:extLst>
              <a:ext uri="{FF2B5EF4-FFF2-40B4-BE49-F238E27FC236}">
                <a16:creationId xmlns:a16="http://schemas.microsoft.com/office/drawing/2014/main" id="{43EBAB43-1F9B-5749-B92F-4C8B6E073B81}"/>
              </a:ext>
            </a:extLst>
          </p:cNvPr>
          <p:cNvSpPr/>
          <p:nvPr/>
        </p:nvSpPr>
        <p:spPr>
          <a:xfrm>
            <a:off x="6868940" y="4229320"/>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1" name="Oval 170">
            <a:extLst>
              <a:ext uri="{FF2B5EF4-FFF2-40B4-BE49-F238E27FC236}">
                <a16:creationId xmlns:a16="http://schemas.microsoft.com/office/drawing/2014/main" id="{FA1F6BE5-3566-914A-B0F2-07E9B2A89CE4}"/>
              </a:ext>
            </a:extLst>
          </p:cNvPr>
          <p:cNvSpPr/>
          <p:nvPr/>
        </p:nvSpPr>
        <p:spPr>
          <a:xfrm>
            <a:off x="7132709" y="4130454"/>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2" name="Oval 171">
            <a:extLst>
              <a:ext uri="{FF2B5EF4-FFF2-40B4-BE49-F238E27FC236}">
                <a16:creationId xmlns:a16="http://schemas.microsoft.com/office/drawing/2014/main" id="{40C864CD-A65E-3441-A4C8-7A4BA27DD063}"/>
              </a:ext>
            </a:extLst>
          </p:cNvPr>
          <p:cNvSpPr/>
          <p:nvPr/>
        </p:nvSpPr>
        <p:spPr>
          <a:xfrm>
            <a:off x="7027201" y="4259407"/>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3" name="Oval 172">
            <a:extLst>
              <a:ext uri="{FF2B5EF4-FFF2-40B4-BE49-F238E27FC236}">
                <a16:creationId xmlns:a16="http://schemas.microsoft.com/office/drawing/2014/main" id="{E0900072-9D0C-FC40-BAA5-CB4B2F9631DD}"/>
              </a:ext>
            </a:extLst>
          </p:cNvPr>
          <p:cNvSpPr/>
          <p:nvPr/>
        </p:nvSpPr>
        <p:spPr>
          <a:xfrm>
            <a:off x="7651454" y="396652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4" name="Oval 173">
            <a:extLst>
              <a:ext uri="{FF2B5EF4-FFF2-40B4-BE49-F238E27FC236}">
                <a16:creationId xmlns:a16="http://schemas.microsoft.com/office/drawing/2014/main" id="{F73BB4A3-D350-BB42-A6F1-C8EBCF75E965}"/>
              </a:ext>
            </a:extLst>
          </p:cNvPr>
          <p:cNvSpPr/>
          <p:nvPr/>
        </p:nvSpPr>
        <p:spPr>
          <a:xfrm>
            <a:off x="7807507" y="387429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5" name="Oval 174">
            <a:extLst>
              <a:ext uri="{FF2B5EF4-FFF2-40B4-BE49-F238E27FC236}">
                <a16:creationId xmlns:a16="http://schemas.microsoft.com/office/drawing/2014/main" id="{5E5F2C05-B97D-AB43-9858-BFF34797D86D}"/>
              </a:ext>
            </a:extLst>
          </p:cNvPr>
          <p:cNvSpPr/>
          <p:nvPr/>
        </p:nvSpPr>
        <p:spPr>
          <a:xfrm>
            <a:off x="7814105" y="40543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6" name="Oval 175">
            <a:extLst>
              <a:ext uri="{FF2B5EF4-FFF2-40B4-BE49-F238E27FC236}">
                <a16:creationId xmlns:a16="http://schemas.microsoft.com/office/drawing/2014/main" id="{485DB234-5F09-1F41-BD0F-0F36BB708481}"/>
              </a:ext>
            </a:extLst>
          </p:cNvPr>
          <p:cNvSpPr/>
          <p:nvPr/>
        </p:nvSpPr>
        <p:spPr>
          <a:xfrm>
            <a:off x="7651453" y="41305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7" name="Oval 176">
            <a:extLst>
              <a:ext uri="{FF2B5EF4-FFF2-40B4-BE49-F238E27FC236}">
                <a16:creationId xmlns:a16="http://schemas.microsoft.com/office/drawing/2014/main" id="{ABCFDFC8-CDD6-2843-8DFF-9DA73CBEC072}"/>
              </a:ext>
            </a:extLst>
          </p:cNvPr>
          <p:cNvSpPr/>
          <p:nvPr/>
        </p:nvSpPr>
        <p:spPr>
          <a:xfrm>
            <a:off x="7976756" y="397815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8" name="Oval 177">
            <a:extLst>
              <a:ext uri="{FF2B5EF4-FFF2-40B4-BE49-F238E27FC236}">
                <a16:creationId xmlns:a16="http://schemas.microsoft.com/office/drawing/2014/main" id="{65F112CA-712A-E041-AA18-00D198E3CB4A}"/>
              </a:ext>
            </a:extLst>
          </p:cNvPr>
          <p:cNvSpPr/>
          <p:nvPr/>
        </p:nvSpPr>
        <p:spPr>
          <a:xfrm>
            <a:off x="7803853" y="4212565"/>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9" name="Oval 178">
            <a:extLst>
              <a:ext uri="{FF2B5EF4-FFF2-40B4-BE49-F238E27FC236}">
                <a16:creationId xmlns:a16="http://schemas.microsoft.com/office/drawing/2014/main" id="{81F2D332-4D6C-9A46-B655-CE72240D30EC}"/>
              </a:ext>
            </a:extLst>
          </p:cNvPr>
          <p:cNvSpPr/>
          <p:nvPr/>
        </p:nvSpPr>
        <p:spPr>
          <a:xfrm>
            <a:off x="8026591" y="411892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0" name="Oval 179">
            <a:extLst>
              <a:ext uri="{FF2B5EF4-FFF2-40B4-BE49-F238E27FC236}">
                <a16:creationId xmlns:a16="http://schemas.microsoft.com/office/drawing/2014/main" id="{860814BD-5909-9947-8BB2-CDAF35748B68}"/>
              </a:ext>
            </a:extLst>
          </p:cNvPr>
          <p:cNvSpPr/>
          <p:nvPr/>
        </p:nvSpPr>
        <p:spPr>
          <a:xfrm>
            <a:off x="7991422" y="427132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1" name="Oval 180">
            <a:extLst>
              <a:ext uri="{FF2B5EF4-FFF2-40B4-BE49-F238E27FC236}">
                <a16:creationId xmlns:a16="http://schemas.microsoft.com/office/drawing/2014/main" id="{81F9D235-C537-E34F-9BB9-58AF77F15B31}"/>
              </a:ext>
            </a:extLst>
          </p:cNvPr>
          <p:cNvSpPr/>
          <p:nvPr/>
        </p:nvSpPr>
        <p:spPr>
          <a:xfrm>
            <a:off x="8705073" y="3603010"/>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2" name="Oval 181">
            <a:extLst>
              <a:ext uri="{FF2B5EF4-FFF2-40B4-BE49-F238E27FC236}">
                <a16:creationId xmlns:a16="http://schemas.microsoft.com/office/drawing/2014/main" id="{30D739CF-3EB3-8643-9CB0-E260AB6615ED}"/>
              </a:ext>
            </a:extLst>
          </p:cNvPr>
          <p:cNvSpPr/>
          <p:nvPr/>
        </p:nvSpPr>
        <p:spPr>
          <a:xfrm>
            <a:off x="8705073" y="377922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3" name="Oval 182">
            <a:extLst>
              <a:ext uri="{FF2B5EF4-FFF2-40B4-BE49-F238E27FC236}">
                <a16:creationId xmlns:a16="http://schemas.microsoft.com/office/drawing/2014/main" id="{4893E2FB-1A18-CA42-9331-0D756ECA598D}"/>
              </a:ext>
            </a:extLst>
          </p:cNvPr>
          <p:cNvSpPr/>
          <p:nvPr/>
        </p:nvSpPr>
        <p:spPr>
          <a:xfrm>
            <a:off x="8856017" y="3685073"/>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4" name="Oval 183">
            <a:extLst>
              <a:ext uri="{FF2B5EF4-FFF2-40B4-BE49-F238E27FC236}">
                <a16:creationId xmlns:a16="http://schemas.microsoft.com/office/drawing/2014/main" id="{654B413E-5761-214F-B1FB-539D853F1D32}"/>
              </a:ext>
            </a:extLst>
          </p:cNvPr>
          <p:cNvSpPr/>
          <p:nvPr/>
        </p:nvSpPr>
        <p:spPr>
          <a:xfrm>
            <a:off x="8880919" y="3872458"/>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5" name="Oval 184">
            <a:extLst>
              <a:ext uri="{FF2B5EF4-FFF2-40B4-BE49-F238E27FC236}">
                <a16:creationId xmlns:a16="http://schemas.microsoft.com/office/drawing/2014/main" id="{96D65B43-61B8-C648-8015-59B14CAAFD7A}"/>
              </a:ext>
            </a:extLst>
          </p:cNvPr>
          <p:cNvSpPr/>
          <p:nvPr/>
        </p:nvSpPr>
        <p:spPr>
          <a:xfrm>
            <a:off x="8542406" y="3691573"/>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6" name="Oval 185">
            <a:extLst>
              <a:ext uri="{FF2B5EF4-FFF2-40B4-BE49-F238E27FC236}">
                <a16:creationId xmlns:a16="http://schemas.microsoft.com/office/drawing/2014/main" id="{1920FAAD-01F4-F345-8D64-5895ACA01C01}"/>
              </a:ext>
            </a:extLst>
          </p:cNvPr>
          <p:cNvSpPr/>
          <p:nvPr/>
        </p:nvSpPr>
        <p:spPr>
          <a:xfrm>
            <a:off x="8671339" y="3941325"/>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7" name="Oval 186">
            <a:extLst>
              <a:ext uri="{FF2B5EF4-FFF2-40B4-BE49-F238E27FC236}">
                <a16:creationId xmlns:a16="http://schemas.microsoft.com/office/drawing/2014/main" id="{F263A74D-ACDB-8D4A-BC95-C36E52212C3E}"/>
              </a:ext>
            </a:extLst>
          </p:cNvPr>
          <p:cNvSpPr/>
          <p:nvPr/>
        </p:nvSpPr>
        <p:spPr>
          <a:xfrm>
            <a:off x="9121235" y="4291368"/>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8" name="Oval 187">
            <a:extLst>
              <a:ext uri="{FF2B5EF4-FFF2-40B4-BE49-F238E27FC236}">
                <a16:creationId xmlns:a16="http://schemas.microsoft.com/office/drawing/2014/main" id="{FBAB9DBF-5103-B24F-96B1-DFA42F1DFBB1}"/>
              </a:ext>
            </a:extLst>
          </p:cNvPr>
          <p:cNvSpPr/>
          <p:nvPr/>
        </p:nvSpPr>
        <p:spPr>
          <a:xfrm>
            <a:off x="8599582" y="438882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89" name="Oval 188">
            <a:extLst>
              <a:ext uri="{FF2B5EF4-FFF2-40B4-BE49-F238E27FC236}">
                <a16:creationId xmlns:a16="http://schemas.microsoft.com/office/drawing/2014/main" id="{486E84B1-E465-8346-866F-D018E654B55B}"/>
              </a:ext>
            </a:extLst>
          </p:cNvPr>
          <p:cNvSpPr/>
          <p:nvPr/>
        </p:nvSpPr>
        <p:spPr>
          <a:xfrm>
            <a:off x="8705073" y="452950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0" name="Oval 189">
            <a:extLst>
              <a:ext uri="{FF2B5EF4-FFF2-40B4-BE49-F238E27FC236}">
                <a16:creationId xmlns:a16="http://schemas.microsoft.com/office/drawing/2014/main" id="{596FD867-B4B8-7D4F-B26F-D1A139019DAD}"/>
              </a:ext>
            </a:extLst>
          </p:cNvPr>
          <p:cNvSpPr/>
          <p:nvPr/>
        </p:nvSpPr>
        <p:spPr>
          <a:xfrm>
            <a:off x="8880919" y="458715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1" name="Oval 190">
            <a:extLst>
              <a:ext uri="{FF2B5EF4-FFF2-40B4-BE49-F238E27FC236}">
                <a16:creationId xmlns:a16="http://schemas.microsoft.com/office/drawing/2014/main" id="{DF816F30-CA13-A24D-B61F-E69E61D65889}"/>
              </a:ext>
            </a:extLst>
          </p:cNvPr>
          <p:cNvSpPr/>
          <p:nvPr/>
        </p:nvSpPr>
        <p:spPr>
          <a:xfrm>
            <a:off x="9008400" y="4458610"/>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2" name="Oval 191">
            <a:extLst>
              <a:ext uri="{FF2B5EF4-FFF2-40B4-BE49-F238E27FC236}">
                <a16:creationId xmlns:a16="http://schemas.microsoft.com/office/drawing/2014/main" id="{852EFF59-F636-2C4A-B2F3-E8ACBC340F7C}"/>
              </a:ext>
            </a:extLst>
          </p:cNvPr>
          <p:cNvSpPr/>
          <p:nvPr/>
        </p:nvSpPr>
        <p:spPr>
          <a:xfrm>
            <a:off x="8826709" y="4364965"/>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3" name="Oval 192">
            <a:extLst>
              <a:ext uri="{FF2B5EF4-FFF2-40B4-BE49-F238E27FC236}">
                <a16:creationId xmlns:a16="http://schemas.microsoft.com/office/drawing/2014/main" id="{61AF450F-AD4D-264D-9D70-2BD71DACF20E}"/>
              </a:ext>
            </a:extLst>
          </p:cNvPr>
          <p:cNvSpPr/>
          <p:nvPr/>
        </p:nvSpPr>
        <p:spPr>
          <a:xfrm>
            <a:off x="8932200" y="4236422"/>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4" name="Oval 193">
            <a:extLst>
              <a:ext uri="{FF2B5EF4-FFF2-40B4-BE49-F238E27FC236}">
                <a16:creationId xmlns:a16="http://schemas.microsoft.com/office/drawing/2014/main" id="{ECCA9655-FAD0-BB4B-8969-B5894D7299BB}"/>
              </a:ext>
            </a:extLst>
          </p:cNvPr>
          <p:cNvSpPr/>
          <p:nvPr/>
        </p:nvSpPr>
        <p:spPr>
          <a:xfrm>
            <a:off x="8705073" y="4236422"/>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95" name="TextBox 194">
            <a:extLst>
              <a:ext uri="{FF2B5EF4-FFF2-40B4-BE49-F238E27FC236}">
                <a16:creationId xmlns:a16="http://schemas.microsoft.com/office/drawing/2014/main" id="{A6818482-4D59-7E44-A7A4-63A5E4AF1749}"/>
              </a:ext>
            </a:extLst>
          </p:cNvPr>
          <p:cNvSpPr txBox="1"/>
          <p:nvPr/>
        </p:nvSpPr>
        <p:spPr>
          <a:xfrm>
            <a:off x="6842096" y="4807914"/>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0</a:t>
            </a:r>
            <a:endParaRPr lang="en-US" sz="2800" dirty="0">
              <a:solidFill>
                <a:schemeClr val="bg2">
                  <a:lumMod val="10000"/>
                </a:schemeClr>
              </a:solidFill>
            </a:endParaRPr>
          </a:p>
        </p:txBody>
      </p:sp>
      <p:sp>
        <p:nvSpPr>
          <p:cNvPr id="196" name="TextBox 195">
            <a:extLst>
              <a:ext uri="{FF2B5EF4-FFF2-40B4-BE49-F238E27FC236}">
                <a16:creationId xmlns:a16="http://schemas.microsoft.com/office/drawing/2014/main" id="{35A21AC3-8E1E-1544-B17C-540F352C8CE1}"/>
              </a:ext>
            </a:extLst>
          </p:cNvPr>
          <p:cNvSpPr txBox="1"/>
          <p:nvPr/>
        </p:nvSpPr>
        <p:spPr>
          <a:xfrm>
            <a:off x="7724161" y="4830268"/>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1</a:t>
            </a:r>
            <a:endParaRPr lang="en-US" sz="2800" dirty="0">
              <a:solidFill>
                <a:schemeClr val="bg2">
                  <a:lumMod val="10000"/>
                </a:schemeClr>
              </a:solidFill>
            </a:endParaRPr>
          </a:p>
        </p:txBody>
      </p:sp>
      <p:sp>
        <p:nvSpPr>
          <p:cNvPr id="197" name="TextBox 196">
            <a:extLst>
              <a:ext uri="{FF2B5EF4-FFF2-40B4-BE49-F238E27FC236}">
                <a16:creationId xmlns:a16="http://schemas.microsoft.com/office/drawing/2014/main" id="{364EEDBE-0E8D-1C4A-9A41-A64C2A42DD96}"/>
              </a:ext>
            </a:extLst>
          </p:cNvPr>
          <p:cNvSpPr txBox="1"/>
          <p:nvPr/>
        </p:nvSpPr>
        <p:spPr>
          <a:xfrm>
            <a:off x="8748568" y="4830268"/>
            <a:ext cx="417101" cy="523220"/>
          </a:xfrm>
          <a:prstGeom prst="rect">
            <a:avLst/>
          </a:prstGeom>
          <a:noFill/>
          <a:ln>
            <a:noFill/>
          </a:ln>
        </p:spPr>
        <p:txBody>
          <a:bodyPr wrap="none" rtlCol="0">
            <a:spAutoFit/>
          </a:bodyPr>
          <a:lstStyle/>
          <a:p>
            <a:r>
              <a:rPr lang="en-US" sz="2800" dirty="0">
                <a:solidFill>
                  <a:schemeClr val="bg2">
                    <a:lumMod val="10000"/>
                  </a:schemeClr>
                </a:solidFill>
              </a:rPr>
              <a:t>t</a:t>
            </a:r>
            <a:r>
              <a:rPr lang="en-US" sz="2800" baseline="-25000" dirty="0">
                <a:solidFill>
                  <a:schemeClr val="bg2">
                    <a:lumMod val="10000"/>
                  </a:schemeClr>
                </a:solidFill>
              </a:rPr>
              <a:t>2</a:t>
            </a:r>
            <a:endParaRPr lang="en-US" sz="2800" dirty="0">
              <a:solidFill>
                <a:schemeClr val="bg2">
                  <a:lumMod val="10000"/>
                </a:schemeClr>
              </a:solidFill>
            </a:endParaRPr>
          </a:p>
        </p:txBody>
      </p:sp>
      <p:sp>
        <p:nvSpPr>
          <p:cNvPr id="198" name="TextBox 197">
            <a:extLst>
              <a:ext uri="{FF2B5EF4-FFF2-40B4-BE49-F238E27FC236}">
                <a16:creationId xmlns:a16="http://schemas.microsoft.com/office/drawing/2014/main" id="{3FAC8518-86FC-A444-AA4C-93F352044CF4}"/>
              </a:ext>
            </a:extLst>
          </p:cNvPr>
          <p:cNvSpPr txBox="1"/>
          <p:nvPr/>
        </p:nvSpPr>
        <p:spPr>
          <a:xfrm>
            <a:off x="1926275" y="4997094"/>
            <a:ext cx="2536272" cy="400110"/>
          </a:xfrm>
          <a:prstGeom prst="rect">
            <a:avLst/>
          </a:prstGeom>
          <a:noFill/>
          <a:ln>
            <a:noFill/>
          </a:ln>
        </p:spPr>
        <p:txBody>
          <a:bodyPr wrap="none" rtlCol="0">
            <a:spAutoFit/>
          </a:bodyPr>
          <a:lstStyle/>
          <a:p>
            <a:r>
              <a:rPr lang="en-US" sz="2000" dirty="0">
                <a:solidFill>
                  <a:schemeClr val="bg2">
                    <a:lumMod val="10000"/>
                  </a:schemeClr>
                </a:solidFill>
              </a:rPr>
              <a:t>Heterogenous tissue</a:t>
            </a:r>
          </a:p>
        </p:txBody>
      </p:sp>
      <p:sp>
        <p:nvSpPr>
          <p:cNvPr id="199" name="TextBox 198">
            <a:extLst>
              <a:ext uri="{FF2B5EF4-FFF2-40B4-BE49-F238E27FC236}">
                <a16:creationId xmlns:a16="http://schemas.microsoft.com/office/drawing/2014/main" id="{76CD667E-5DCC-1943-A10E-0C3A805A39E1}"/>
              </a:ext>
            </a:extLst>
          </p:cNvPr>
          <p:cNvSpPr txBox="1"/>
          <p:nvPr/>
        </p:nvSpPr>
        <p:spPr>
          <a:xfrm>
            <a:off x="6907535" y="5424591"/>
            <a:ext cx="2238113" cy="400110"/>
          </a:xfrm>
          <a:prstGeom prst="rect">
            <a:avLst/>
          </a:prstGeom>
          <a:noFill/>
          <a:ln>
            <a:noFill/>
          </a:ln>
        </p:spPr>
        <p:txBody>
          <a:bodyPr wrap="none" rtlCol="0">
            <a:spAutoFit/>
          </a:bodyPr>
          <a:lstStyle/>
          <a:p>
            <a:r>
              <a:rPr lang="en-US" sz="2000" dirty="0">
                <a:solidFill>
                  <a:schemeClr val="bg2">
                    <a:lumMod val="10000"/>
                  </a:schemeClr>
                </a:solidFill>
              </a:rPr>
              <a:t>Cell differentiation</a:t>
            </a:r>
          </a:p>
        </p:txBody>
      </p:sp>
      <p:cxnSp>
        <p:nvCxnSpPr>
          <p:cNvPr id="200" name="Straight Arrow Connector 199">
            <a:extLst>
              <a:ext uri="{FF2B5EF4-FFF2-40B4-BE49-F238E27FC236}">
                <a16:creationId xmlns:a16="http://schemas.microsoft.com/office/drawing/2014/main" id="{3D447563-46A8-2549-8F23-924A8FEF7BC0}"/>
              </a:ext>
            </a:extLst>
          </p:cNvPr>
          <p:cNvCxnSpPr>
            <a:cxnSpLocks/>
          </p:cNvCxnSpPr>
          <p:nvPr/>
        </p:nvCxnSpPr>
        <p:spPr>
          <a:xfrm>
            <a:off x="7192959" y="8003927"/>
            <a:ext cx="1981203"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01" name="Straight Arrow Connector 200">
            <a:extLst>
              <a:ext uri="{FF2B5EF4-FFF2-40B4-BE49-F238E27FC236}">
                <a16:creationId xmlns:a16="http://schemas.microsoft.com/office/drawing/2014/main" id="{58DB8DAA-760B-5A4E-851D-85723A6CD4FC}"/>
              </a:ext>
            </a:extLst>
          </p:cNvPr>
          <p:cNvCxnSpPr>
            <a:cxnSpLocks/>
          </p:cNvCxnSpPr>
          <p:nvPr/>
        </p:nvCxnSpPr>
        <p:spPr>
          <a:xfrm flipV="1">
            <a:off x="7207612" y="6479927"/>
            <a:ext cx="3664" cy="1524001"/>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02" name="TextBox 201">
            <a:extLst>
              <a:ext uri="{FF2B5EF4-FFF2-40B4-BE49-F238E27FC236}">
                <a16:creationId xmlns:a16="http://schemas.microsoft.com/office/drawing/2014/main" id="{6DBD0533-24EA-C549-A0A9-8898D03D8E2E}"/>
              </a:ext>
            </a:extLst>
          </p:cNvPr>
          <p:cNvSpPr txBox="1"/>
          <p:nvPr/>
        </p:nvSpPr>
        <p:spPr>
          <a:xfrm rot="16200000">
            <a:off x="6437503" y="7099762"/>
            <a:ext cx="1208985" cy="307777"/>
          </a:xfrm>
          <a:prstGeom prst="rect">
            <a:avLst/>
          </a:prstGeom>
          <a:noFill/>
          <a:ln>
            <a:noFill/>
          </a:ln>
        </p:spPr>
        <p:txBody>
          <a:bodyPr wrap="none" rtlCol="0">
            <a:spAutoFit/>
          </a:bodyPr>
          <a:lstStyle/>
          <a:p>
            <a:r>
              <a:rPr lang="en-US" sz="1400" dirty="0">
                <a:solidFill>
                  <a:schemeClr val="bg2">
                    <a:lumMod val="10000"/>
                  </a:schemeClr>
                </a:solidFill>
              </a:rPr>
              <a:t>Component1</a:t>
            </a:r>
          </a:p>
        </p:txBody>
      </p:sp>
      <p:sp>
        <p:nvSpPr>
          <p:cNvPr id="203" name="TextBox 202">
            <a:extLst>
              <a:ext uri="{FF2B5EF4-FFF2-40B4-BE49-F238E27FC236}">
                <a16:creationId xmlns:a16="http://schemas.microsoft.com/office/drawing/2014/main" id="{715D63E3-8CBE-1C4B-B470-45822CF8465B}"/>
              </a:ext>
            </a:extLst>
          </p:cNvPr>
          <p:cNvSpPr txBox="1"/>
          <p:nvPr/>
        </p:nvSpPr>
        <p:spPr>
          <a:xfrm>
            <a:off x="7513133" y="7989990"/>
            <a:ext cx="1208985" cy="307777"/>
          </a:xfrm>
          <a:prstGeom prst="rect">
            <a:avLst/>
          </a:prstGeom>
          <a:noFill/>
          <a:ln>
            <a:noFill/>
          </a:ln>
        </p:spPr>
        <p:txBody>
          <a:bodyPr wrap="none" rtlCol="0">
            <a:spAutoFit/>
          </a:bodyPr>
          <a:lstStyle/>
          <a:p>
            <a:r>
              <a:rPr lang="en-US" sz="1400" dirty="0">
                <a:solidFill>
                  <a:schemeClr val="bg2">
                    <a:lumMod val="10000"/>
                  </a:schemeClr>
                </a:solidFill>
              </a:rPr>
              <a:t>Component2</a:t>
            </a:r>
          </a:p>
        </p:txBody>
      </p:sp>
      <p:sp>
        <p:nvSpPr>
          <p:cNvPr id="204" name="Down Arrow 203">
            <a:extLst>
              <a:ext uri="{FF2B5EF4-FFF2-40B4-BE49-F238E27FC236}">
                <a16:creationId xmlns:a16="http://schemas.microsoft.com/office/drawing/2014/main" id="{DD7EC6ED-0744-6C4A-BAEA-30031D671B62}"/>
              </a:ext>
            </a:extLst>
          </p:cNvPr>
          <p:cNvSpPr/>
          <p:nvPr/>
        </p:nvSpPr>
        <p:spPr>
          <a:xfrm flipH="1">
            <a:off x="7862262" y="5826431"/>
            <a:ext cx="279000" cy="534985"/>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5" name="Freeform 204">
            <a:extLst>
              <a:ext uri="{FF2B5EF4-FFF2-40B4-BE49-F238E27FC236}">
                <a16:creationId xmlns:a16="http://schemas.microsoft.com/office/drawing/2014/main" id="{20CB9CD5-0D2B-A644-ADEB-29A832202601}"/>
              </a:ext>
            </a:extLst>
          </p:cNvPr>
          <p:cNvSpPr/>
          <p:nvPr/>
        </p:nvSpPr>
        <p:spPr>
          <a:xfrm>
            <a:off x="7474150" y="6827221"/>
            <a:ext cx="834483" cy="961292"/>
          </a:xfrm>
          <a:custGeom>
            <a:avLst/>
            <a:gdLst>
              <a:gd name="connsiteX0" fmla="*/ 0 w 834483"/>
              <a:gd name="connsiteY0" fmla="*/ 0 h 961292"/>
              <a:gd name="connsiteX1" fmla="*/ 832339 w 834483"/>
              <a:gd name="connsiteY1" fmla="*/ 539261 h 961292"/>
              <a:gd name="connsiteX2" fmla="*/ 257908 w 834483"/>
              <a:gd name="connsiteY2" fmla="*/ 961292 h 961292"/>
              <a:gd name="connsiteX3" fmla="*/ 257908 w 834483"/>
              <a:gd name="connsiteY3" fmla="*/ 961292 h 961292"/>
            </a:gdLst>
            <a:ahLst/>
            <a:cxnLst>
              <a:cxn ang="0">
                <a:pos x="connsiteX0" y="connsiteY0"/>
              </a:cxn>
              <a:cxn ang="0">
                <a:pos x="connsiteX1" y="connsiteY1"/>
              </a:cxn>
              <a:cxn ang="0">
                <a:pos x="connsiteX2" y="connsiteY2"/>
              </a:cxn>
              <a:cxn ang="0">
                <a:pos x="connsiteX3" y="connsiteY3"/>
              </a:cxn>
            </a:cxnLst>
            <a:rect l="l" t="t" r="r" b="b"/>
            <a:pathLst>
              <a:path w="834483" h="961292">
                <a:moveTo>
                  <a:pt x="0" y="0"/>
                </a:moveTo>
                <a:cubicBezTo>
                  <a:pt x="394677" y="189523"/>
                  <a:pt x="789354" y="379046"/>
                  <a:pt x="832339" y="539261"/>
                </a:cubicBezTo>
                <a:cubicBezTo>
                  <a:pt x="875324" y="699476"/>
                  <a:pt x="257908" y="961292"/>
                  <a:pt x="257908" y="961292"/>
                </a:cubicBezTo>
                <a:lnTo>
                  <a:pt x="257908" y="961292"/>
                </a:ln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06" name="Freeform 205">
            <a:extLst>
              <a:ext uri="{FF2B5EF4-FFF2-40B4-BE49-F238E27FC236}">
                <a16:creationId xmlns:a16="http://schemas.microsoft.com/office/drawing/2014/main" id="{A60B2A59-C383-5748-BCC9-A50D0CB5C25B}"/>
              </a:ext>
            </a:extLst>
          </p:cNvPr>
          <p:cNvSpPr/>
          <p:nvPr/>
        </p:nvSpPr>
        <p:spPr>
          <a:xfrm>
            <a:off x="8259597" y="6862390"/>
            <a:ext cx="545384" cy="422031"/>
          </a:xfrm>
          <a:custGeom>
            <a:avLst/>
            <a:gdLst>
              <a:gd name="connsiteX0" fmla="*/ 0 w 545384"/>
              <a:gd name="connsiteY0" fmla="*/ 422031 h 422031"/>
              <a:gd name="connsiteX1" fmla="*/ 480646 w 545384"/>
              <a:gd name="connsiteY1" fmla="*/ 351692 h 422031"/>
              <a:gd name="connsiteX2" fmla="*/ 527538 w 545384"/>
              <a:gd name="connsiteY2" fmla="*/ 0 h 422031"/>
            </a:gdLst>
            <a:ahLst/>
            <a:cxnLst>
              <a:cxn ang="0">
                <a:pos x="connsiteX0" y="connsiteY0"/>
              </a:cxn>
              <a:cxn ang="0">
                <a:pos x="connsiteX1" y="connsiteY1"/>
              </a:cxn>
              <a:cxn ang="0">
                <a:pos x="connsiteX2" y="connsiteY2"/>
              </a:cxn>
            </a:cxnLst>
            <a:rect l="l" t="t" r="r" b="b"/>
            <a:pathLst>
              <a:path w="545384" h="422031">
                <a:moveTo>
                  <a:pt x="0" y="422031"/>
                </a:moveTo>
                <a:cubicBezTo>
                  <a:pt x="196361" y="422030"/>
                  <a:pt x="392723" y="422030"/>
                  <a:pt x="480646" y="351692"/>
                </a:cubicBezTo>
                <a:cubicBezTo>
                  <a:pt x="568569" y="281353"/>
                  <a:pt x="548053" y="140676"/>
                  <a:pt x="527538" y="0"/>
                </a:cubicBez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07" name="Oval 206">
            <a:extLst>
              <a:ext uri="{FF2B5EF4-FFF2-40B4-BE49-F238E27FC236}">
                <a16:creationId xmlns:a16="http://schemas.microsoft.com/office/drawing/2014/main" id="{FDD86211-8310-5941-A172-A5259B1CD4BD}"/>
              </a:ext>
            </a:extLst>
          </p:cNvPr>
          <p:cNvSpPr/>
          <p:nvPr/>
        </p:nvSpPr>
        <p:spPr>
          <a:xfrm>
            <a:off x="7545820" y="663965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8" name="Oval 207">
            <a:extLst>
              <a:ext uri="{FF2B5EF4-FFF2-40B4-BE49-F238E27FC236}">
                <a16:creationId xmlns:a16="http://schemas.microsoft.com/office/drawing/2014/main" id="{FCCFB0CD-1160-C24C-AC48-AA571597C1B8}"/>
              </a:ext>
            </a:extLst>
          </p:cNvPr>
          <p:cNvSpPr/>
          <p:nvPr/>
        </p:nvSpPr>
        <p:spPr>
          <a:xfrm>
            <a:off x="7463759" y="679205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9" name="Oval 208">
            <a:extLst>
              <a:ext uri="{FF2B5EF4-FFF2-40B4-BE49-F238E27FC236}">
                <a16:creationId xmlns:a16="http://schemas.microsoft.com/office/drawing/2014/main" id="{5A626297-0319-F54F-99B9-A18742EE743C}"/>
              </a:ext>
            </a:extLst>
          </p:cNvPr>
          <p:cNvSpPr/>
          <p:nvPr/>
        </p:nvSpPr>
        <p:spPr>
          <a:xfrm>
            <a:off x="8026591" y="7038981"/>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0" name="Oval 209">
            <a:extLst>
              <a:ext uri="{FF2B5EF4-FFF2-40B4-BE49-F238E27FC236}">
                <a16:creationId xmlns:a16="http://schemas.microsoft.com/office/drawing/2014/main" id="{CC979DBE-78EA-444F-8C8F-B0CF562306F2}"/>
              </a:ext>
            </a:extLst>
          </p:cNvPr>
          <p:cNvSpPr/>
          <p:nvPr/>
        </p:nvSpPr>
        <p:spPr>
          <a:xfrm>
            <a:off x="7634719" y="6997160"/>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1" name="Oval 210">
            <a:extLst>
              <a:ext uri="{FF2B5EF4-FFF2-40B4-BE49-F238E27FC236}">
                <a16:creationId xmlns:a16="http://schemas.microsoft.com/office/drawing/2014/main" id="{AF899B81-27A2-5342-BEB3-E8C49B32478F}"/>
              </a:ext>
            </a:extLst>
          </p:cNvPr>
          <p:cNvSpPr/>
          <p:nvPr/>
        </p:nvSpPr>
        <p:spPr>
          <a:xfrm>
            <a:off x="7856512" y="6862043"/>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2" name="Oval 211">
            <a:extLst>
              <a:ext uri="{FF2B5EF4-FFF2-40B4-BE49-F238E27FC236}">
                <a16:creationId xmlns:a16="http://schemas.microsoft.com/office/drawing/2014/main" id="{B5E7E4A1-5F13-1E4A-AE8B-53330E46AB79}"/>
              </a:ext>
            </a:extLst>
          </p:cNvPr>
          <p:cNvSpPr/>
          <p:nvPr/>
        </p:nvSpPr>
        <p:spPr>
          <a:xfrm>
            <a:off x="7839022" y="7048447"/>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3" name="Oval 212">
            <a:extLst>
              <a:ext uri="{FF2B5EF4-FFF2-40B4-BE49-F238E27FC236}">
                <a16:creationId xmlns:a16="http://schemas.microsoft.com/office/drawing/2014/main" id="{9C99B79B-E24B-954D-819F-AF1C8909F0E2}"/>
              </a:ext>
            </a:extLst>
          </p:cNvPr>
          <p:cNvSpPr/>
          <p:nvPr/>
        </p:nvSpPr>
        <p:spPr>
          <a:xfrm>
            <a:off x="7627882" y="6826872"/>
            <a:ext cx="152400" cy="152400"/>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4" name="Oval 213">
            <a:extLst>
              <a:ext uri="{FF2B5EF4-FFF2-40B4-BE49-F238E27FC236}">
                <a16:creationId xmlns:a16="http://schemas.microsoft.com/office/drawing/2014/main" id="{9CE2885A-9104-2345-8457-6757821ACFD7}"/>
              </a:ext>
            </a:extLst>
          </p:cNvPr>
          <p:cNvSpPr/>
          <p:nvPr/>
        </p:nvSpPr>
        <p:spPr>
          <a:xfrm>
            <a:off x="7990068" y="719314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5" name="Oval 214">
            <a:extLst>
              <a:ext uri="{FF2B5EF4-FFF2-40B4-BE49-F238E27FC236}">
                <a16:creationId xmlns:a16="http://schemas.microsoft.com/office/drawing/2014/main" id="{A404FA3F-D98B-614C-ABD4-D8470F9FB8C4}"/>
              </a:ext>
            </a:extLst>
          </p:cNvPr>
          <p:cNvSpPr/>
          <p:nvPr/>
        </p:nvSpPr>
        <p:spPr>
          <a:xfrm>
            <a:off x="8217079" y="7016358"/>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6" name="Oval 215">
            <a:extLst>
              <a:ext uri="{FF2B5EF4-FFF2-40B4-BE49-F238E27FC236}">
                <a16:creationId xmlns:a16="http://schemas.microsoft.com/office/drawing/2014/main" id="{19492491-EE41-C04A-9552-621743A8E884}"/>
              </a:ext>
            </a:extLst>
          </p:cNvPr>
          <p:cNvSpPr/>
          <p:nvPr/>
        </p:nvSpPr>
        <p:spPr>
          <a:xfrm>
            <a:off x="8363007" y="7269347"/>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7" name="Oval 216">
            <a:extLst>
              <a:ext uri="{FF2B5EF4-FFF2-40B4-BE49-F238E27FC236}">
                <a16:creationId xmlns:a16="http://schemas.microsoft.com/office/drawing/2014/main" id="{0A6F6918-6A00-4F48-BE8F-810032F0F535}"/>
              </a:ext>
            </a:extLst>
          </p:cNvPr>
          <p:cNvSpPr/>
          <p:nvPr/>
        </p:nvSpPr>
        <p:spPr>
          <a:xfrm>
            <a:off x="8177637" y="7215911"/>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8" name="Oval 217">
            <a:extLst>
              <a:ext uri="{FF2B5EF4-FFF2-40B4-BE49-F238E27FC236}">
                <a16:creationId xmlns:a16="http://schemas.microsoft.com/office/drawing/2014/main" id="{C8623588-9A7A-B847-8DC4-17B20A72906F}"/>
              </a:ext>
            </a:extLst>
          </p:cNvPr>
          <p:cNvSpPr/>
          <p:nvPr/>
        </p:nvSpPr>
        <p:spPr>
          <a:xfrm>
            <a:off x="8349562" y="7134228"/>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9" name="Oval 218">
            <a:extLst>
              <a:ext uri="{FF2B5EF4-FFF2-40B4-BE49-F238E27FC236}">
                <a16:creationId xmlns:a16="http://schemas.microsoft.com/office/drawing/2014/main" id="{10DEB5E8-5077-B344-A799-1C8C7D096849}"/>
              </a:ext>
            </a:extLst>
          </p:cNvPr>
          <p:cNvSpPr/>
          <p:nvPr/>
        </p:nvSpPr>
        <p:spPr>
          <a:xfrm>
            <a:off x="8177637" y="7390104"/>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0" name="Oval 219">
            <a:extLst>
              <a:ext uri="{FF2B5EF4-FFF2-40B4-BE49-F238E27FC236}">
                <a16:creationId xmlns:a16="http://schemas.microsoft.com/office/drawing/2014/main" id="{AC0CB20C-D162-2040-ADF9-40D949DA3FAA}"/>
              </a:ext>
            </a:extLst>
          </p:cNvPr>
          <p:cNvSpPr/>
          <p:nvPr/>
        </p:nvSpPr>
        <p:spPr>
          <a:xfrm>
            <a:off x="8517504" y="7300120"/>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1" name="Oval 220">
            <a:extLst>
              <a:ext uri="{FF2B5EF4-FFF2-40B4-BE49-F238E27FC236}">
                <a16:creationId xmlns:a16="http://schemas.microsoft.com/office/drawing/2014/main" id="{C644B940-73A0-2A47-BA38-9C320DF8F064}"/>
              </a:ext>
            </a:extLst>
          </p:cNvPr>
          <p:cNvSpPr/>
          <p:nvPr/>
        </p:nvSpPr>
        <p:spPr>
          <a:xfrm>
            <a:off x="8355161" y="7423635"/>
            <a:ext cx="152400" cy="152400"/>
          </a:xfrm>
          <a:prstGeom prst="ellipse">
            <a:avLst/>
          </a:prstGeom>
          <a:solidFill>
            <a:srgbClr val="00882B"/>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2" name="Oval 221">
            <a:extLst>
              <a:ext uri="{FF2B5EF4-FFF2-40B4-BE49-F238E27FC236}">
                <a16:creationId xmlns:a16="http://schemas.microsoft.com/office/drawing/2014/main" id="{CB551C8D-9741-0946-9ECA-B61AD0C2B500}"/>
              </a:ext>
            </a:extLst>
          </p:cNvPr>
          <p:cNvSpPr/>
          <p:nvPr/>
        </p:nvSpPr>
        <p:spPr>
          <a:xfrm>
            <a:off x="8777479" y="6730509"/>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3" name="Oval 222">
            <a:extLst>
              <a:ext uri="{FF2B5EF4-FFF2-40B4-BE49-F238E27FC236}">
                <a16:creationId xmlns:a16="http://schemas.microsoft.com/office/drawing/2014/main" id="{A8D4FD04-D842-AE4B-BC1C-7A5E97D05B47}"/>
              </a:ext>
            </a:extLst>
          </p:cNvPr>
          <p:cNvSpPr/>
          <p:nvPr/>
        </p:nvSpPr>
        <p:spPr>
          <a:xfrm>
            <a:off x="8777479" y="6906721"/>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4" name="Oval 223">
            <a:extLst>
              <a:ext uri="{FF2B5EF4-FFF2-40B4-BE49-F238E27FC236}">
                <a16:creationId xmlns:a16="http://schemas.microsoft.com/office/drawing/2014/main" id="{EA2A238D-5FD1-4741-AB8C-1F7AE359E4B9}"/>
              </a:ext>
            </a:extLst>
          </p:cNvPr>
          <p:cNvSpPr/>
          <p:nvPr/>
        </p:nvSpPr>
        <p:spPr>
          <a:xfrm>
            <a:off x="8928423" y="681257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5" name="Oval 224">
            <a:extLst>
              <a:ext uri="{FF2B5EF4-FFF2-40B4-BE49-F238E27FC236}">
                <a16:creationId xmlns:a16="http://schemas.microsoft.com/office/drawing/2014/main" id="{1FE9B105-4E2F-8948-A986-CEDFD8F32D8D}"/>
              </a:ext>
            </a:extLst>
          </p:cNvPr>
          <p:cNvSpPr/>
          <p:nvPr/>
        </p:nvSpPr>
        <p:spPr>
          <a:xfrm>
            <a:off x="8953325" y="6999957"/>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6" name="Oval 225">
            <a:extLst>
              <a:ext uri="{FF2B5EF4-FFF2-40B4-BE49-F238E27FC236}">
                <a16:creationId xmlns:a16="http://schemas.microsoft.com/office/drawing/2014/main" id="{FBC3652B-692E-F248-9842-669A24AAA7DD}"/>
              </a:ext>
            </a:extLst>
          </p:cNvPr>
          <p:cNvSpPr/>
          <p:nvPr/>
        </p:nvSpPr>
        <p:spPr>
          <a:xfrm>
            <a:off x="8614812" y="6819072"/>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7" name="Oval 226">
            <a:extLst>
              <a:ext uri="{FF2B5EF4-FFF2-40B4-BE49-F238E27FC236}">
                <a16:creationId xmlns:a16="http://schemas.microsoft.com/office/drawing/2014/main" id="{3DE9EE39-D2F9-CC47-9FBB-1F7537C8E6B8}"/>
              </a:ext>
            </a:extLst>
          </p:cNvPr>
          <p:cNvSpPr/>
          <p:nvPr/>
        </p:nvSpPr>
        <p:spPr>
          <a:xfrm>
            <a:off x="8743745" y="7068824"/>
            <a:ext cx="152400" cy="152400"/>
          </a:xfrm>
          <a:prstGeom prst="ellipse">
            <a:avLst/>
          </a:prstGeom>
          <a:solidFill>
            <a:srgbClr val="7030A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8" name="Oval 227">
            <a:extLst>
              <a:ext uri="{FF2B5EF4-FFF2-40B4-BE49-F238E27FC236}">
                <a16:creationId xmlns:a16="http://schemas.microsoft.com/office/drawing/2014/main" id="{78BFB779-C099-B248-ADF9-2FEBD2E5124E}"/>
              </a:ext>
            </a:extLst>
          </p:cNvPr>
          <p:cNvSpPr/>
          <p:nvPr/>
        </p:nvSpPr>
        <p:spPr>
          <a:xfrm>
            <a:off x="8018944" y="7513749"/>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9" name="Oval 228">
            <a:extLst>
              <a:ext uri="{FF2B5EF4-FFF2-40B4-BE49-F238E27FC236}">
                <a16:creationId xmlns:a16="http://schemas.microsoft.com/office/drawing/2014/main" id="{9738CD49-AE8F-2E43-8422-FEC078405E44}"/>
              </a:ext>
            </a:extLst>
          </p:cNvPr>
          <p:cNvSpPr/>
          <p:nvPr/>
        </p:nvSpPr>
        <p:spPr>
          <a:xfrm>
            <a:off x="7497291" y="761120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0" name="Oval 229">
            <a:extLst>
              <a:ext uri="{FF2B5EF4-FFF2-40B4-BE49-F238E27FC236}">
                <a16:creationId xmlns:a16="http://schemas.microsoft.com/office/drawing/2014/main" id="{4F4E1806-57AC-824E-9345-E7B7AA04B39C}"/>
              </a:ext>
            </a:extLst>
          </p:cNvPr>
          <p:cNvSpPr/>
          <p:nvPr/>
        </p:nvSpPr>
        <p:spPr>
          <a:xfrm>
            <a:off x="7602782" y="775188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1" name="Oval 230">
            <a:extLst>
              <a:ext uri="{FF2B5EF4-FFF2-40B4-BE49-F238E27FC236}">
                <a16:creationId xmlns:a16="http://schemas.microsoft.com/office/drawing/2014/main" id="{969F04ED-BE77-B04F-B837-A2A2599308BB}"/>
              </a:ext>
            </a:extLst>
          </p:cNvPr>
          <p:cNvSpPr/>
          <p:nvPr/>
        </p:nvSpPr>
        <p:spPr>
          <a:xfrm>
            <a:off x="7778628" y="7809534"/>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2" name="Oval 231">
            <a:extLst>
              <a:ext uri="{FF2B5EF4-FFF2-40B4-BE49-F238E27FC236}">
                <a16:creationId xmlns:a16="http://schemas.microsoft.com/office/drawing/2014/main" id="{FD62B6E5-47A7-6D49-88D1-8257DFE094A5}"/>
              </a:ext>
            </a:extLst>
          </p:cNvPr>
          <p:cNvSpPr/>
          <p:nvPr/>
        </p:nvSpPr>
        <p:spPr>
          <a:xfrm>
            <a:off x="7906109" y="7680991"/>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3" name="Oval 232">
            <a:extLst>
              <a:ext uri="{FF2B5EF4-FFF2-40B4-BE49-F238E27FC236}">
                <a16:creationId xmlns:a16="http://schemas.microsoft.com/office/drawing/2014/main" id="{5DF78172-5BA8-2045-B35B-311DC308723C}"/>
              </a:ext>
            </a:extLst>
          </p:cNvPr>
          <p:cNvSpPr/>
          <p:nvPr/>
        </p:nvSpPr>
        <p:spPr>
          <a:xfrm>
            <a:off x="7724418" y="7587346"/>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4" name="Oval 233">
            <a:extLst>
              <a:ext uri="{FF2B5EF4-FFF2-40B4-BE49-F238E27FC236}">
                <a16:creationId xmlns:a16="http://schemas.microsoft.com/office/drawing/2014/main" id="{8691E37C-7503-C145-A2CC-C09F8EC5A268}"/>
              </a:ext>
            </a:extLst>
          </p:cNvPr>
          <p:cNvSpPr/>
          <p:nvPr/>
        </p:nvSpPr>
        <p:spPr>
          <a:xfrm>
            <a:off x="7829909" y="745880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35" name="Oval 234">
            <a:extLst>
              <a:ext uri="{FF2B5EF4-FFF2-40B4-BE49-F238E27FC236}">
                <a16:creationId xmlns:a16="http://schemas.microsoft.com/office/drawing/2014/main" id="{848EEABC-73A9-584C-8AEE-97DD49C2AE6F}"/>
              </a:ext>
            </a:extLst>
          </p:cNvPr>
          <p:cNvSpPr/>
          <p:nvPr/>
        </p:nvSpPr>
        <p:spPr>
          <a:xfrm>
            <a:off x="7602782" y="7458803"/>
            <a:ext cx="152400" cy="152400"/>
          </a:xfrm>
          <a:prstGeom prst="ellipse">
            <a:avLst/>
          </a:prstGeom>
          <a:solidFill>
            <a:schemeClr val="accent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236" name="Straight Connector 235">
            <a:extLst>
              <a:ext uri="{FF2B5EF4-FFF2-40B4-BE49-F238E27FC236}">
                <a16:creationId xmlns:a16="http://schemas.microsoft.com/office/drawing/2014/main" id="{AEBD5DB4-2F8C-8643-9A0D-02EE917887B8}"/>
              </a:ext>
            </a:extLst>
          </p:cNvPr>
          <p:cNvCxnSpPr/>
          <p:nvPr/>
        </p:nvCxnSpPr>
        <p:spPr>
          <a:xfrm>
            <a:off x="11513675" y="38864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37" name="Straight Connector 236">
            <a:extLst>
              <a:ext uri="{FF2B5EF4-FFF2-40B4-BE49-F238E27FC236}">
                <a16:creationId xmlns:a16="http://schemas.microsoft.com/office/drawing/2014/main" id="{08FD2558-EE15-EE45-A7A0-625101D954ED}"/>
              </a:ext>
            </a:extLst>
          </p:cNvPr>
          <p:cNvCxnSpPr/>
          <p:nvPr/>
        </p:nvCxnSpPr>
        <p:spPr>
          <a:xfrm>
            <a:off x="11982598" y="37437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38" name="Straight Arrow Connector 237">
            <a:extLst>
              <a:ext uri="{FF2B5EF4-FFF2-40B4-BE49-F238E27FC236}">
                <a16:creationId xmlns:a16="http://schemas.microsoft.com/office/drawing/2014/main" id="{E5C9923E-542E-104F-9D3A-672B50FC2C64}"/>
              </a:ext>
            </a:extLst>
          </p:cNvPr>
          <p:cNvCxnSpPr/>
          <p:nvPr/>
        </p:nvCxnSpPr>
        <p:spPr>
          <a:xfrm>
            <a:off x="11970875" y="37335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39" name="Straight Connector 238">
            <a:extLst>
              <a:ext uri="{FF2B5EF4-FFF2-40B4-BE49-F238E27FC236}">
                <a16:creationId xmlns:a16="http://schemas.microsoft.com/office/drawing/2014/main" id="{A1F8722F-AF83-FB48-A716-F85B7DE200E9}"/>
              </a:ext>
            </a:extLst>
          </p:cNvPr>
          <p:cNvCxnSpPr/>
          <p:nvPr/>
        </p:nvCxnSpPr>
        <p:spPr>
          <a:xfrm>
            <a:off x="11525397" y="46821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0" name="Straight Connector 239">
            <a:extLst>
              <a:ext uri="{FF2B5EF4-FFF2-40B4-BE49-F238E27FC236}">
                <a16:creationId xmlns:a16="http://schemas.microsoft.com/office/drawing/2014/main" id="{567DB531-6C56-894A-A7A3-009880E0AAE9}"/>
              </a:ext>
            </a:extLst>
          </p:cNvPr>
          <p:cNvCxnSpPr/>
          <p:nvPr/>
        </p:nvCxnSpPr>
        <p:spPr>
          <a:xfrm>
            <a:off x="11994320" y="45394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1" name="Straight Arrow Connector 240">
            <a:extLst>
              <a:ext uri="{FF2B5EF4-FFF2-40B4-BE49-F238E27FC236}">
                <a16:creationId xmlns:a16="http://schemas.microsoft.com/office/drawing/2014/main" id="{2607B498-D63B-6F43-BE7C-4D7410F65EF0}"/>
              </a:ext>
            </a:extLst>
          </p:cNvPr>
          <p:cNvCxnSpPr/>
          <p:nvPr/>
        </p:nvCxnSpPr>
        <p:spPr>
          <a:xfrm>
            <a:off x="11982597" y="45292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2" name="Straight Connector 241">
            <a:extLst>
              <a:ext uri="{FF2B5EF4-FFF2-40B4-BE49-F238E27FC236}">
                <a16:creationId xmlns:a16="http://schemas.microsoft.com/office/drawing/2014/main" id="{4667F8EA-95A6-7F45-9B6D-9D2499CD5745}"/>
              </a:ext>
            </a:extLst>
          </p:cNvPr>
          <p:cNvCxnSpPr/>
          <p:nvPr/>
        </p:nvCxnSpPr>
        <p:spPr>
          <a:xfrm>
            <a:off x="13131459" y="3886423"/>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3" name="Straight Connector 242">
            <a:extLst>
              <a:ext uri="{FF2B5EF4-FFF2-40B4-BE49-F238E27FC236}">
                <a16:creationId xmlns:a16="http://schemas.microsoft.com/office/drawing/2014/main" id="{9FF6ABC5-BF61-6C4D-BEBF-E15D33D3EE5F}"/>
              </a:ext>
            </a:extLst>
          </p:cNvPr>
          <p:cNvCxnSpPr/>
          <p:nvPr/>
        </p:nvCxnSpPr>
        <p:spPr>
          <a:xfrm>
            <a:off x="13600382" y="3743728"/>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4" name="Straight Arrow Connector 243">
            <a:extLst>
              <a:ext uri="{FF2B5EF4-FFF2-40B4-BE49-F238E27FC236}">
                <a16:creationId xmlns:a16="http://schemas.microsoft.com/office/drawing/2014/main" id="{DEDCBE03-8210-564D-A3EA-4428CF91F810}"/>
              </a:ext>
            </a:extLst>
          </p:cNvPr>
          <p:cNvCxnSpPr/>
          <p:nvPr/>
        </p:nvCxnSpPr>
        <p:spPr>
          <a:xfrm>
            <a:off x="13588659" y="3733565"/>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5" name="Straight Connector 244">
            <a:extLst>
              <a:ext uri="{FF2B5EF4-FFF2-40B4-BE49-F238E27FC236}">
                <a16:creationId xmlns:a16="http://schemas.microsoft.com/office/drawing/2014/main" id="{36296915-C3C0-2E4A-9166-1AEB2A2476AE}"/>
              </a:ext>
            </a:extLst>
          </p:cNvPr>
          <p:cNvCxnSpPr/>
          <p:nvPr/>
        </p:nvCxnSpPr>
        <p:spPr>
          <a:xfrm>
            <a:off x="13165791" y="4657761"/>
            <a:ext cx="1066800" cy="0"/>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6" name="Straight Connector 245">
            <a:extLst>
              <a:ext uri="{FF2B5EF4-FFF2-40B4-BE49-F238E27FC236}">
                <a16:creationId xmlns:a16="http://schemas.microsoft.com/office/drawing/2014/main" id="{0395A90C-88B8-A348-A759-61D654D6D870}"/>
              </a:ext>
            </a:extLst>
          </p:cNvPr>
          <p:cNvCxnSpPr/>
          <p:nvPr/>
        </p:nvCxnSpPr>
        <p:spPr>
          <a:xfrm>
            <a:off x="13623828" y="4515066"/>
            <a:ext cx="0" cy="142695"/>
          </a:xfrm>
          <a:prstGeom prst="line">
            <a:avLst/>
          </a:prstGeom>
          <a:ln>
            <a:solidFill>
              <a:schemeClr val="bg2">
                <a:lumMod val="10000"/>
              </a:schemeClr>
            </a:solidFill>
          </a:ln>
        </p:spPr>
        <p:style>
          <a:lnRef idx="3">
            <a:schemeClr val="dk1"/>
          </a:lnRef>
          <a:fillRef idx="0">
            <a:schemeClr val="dk1"/>
          </a:fillRef>
          <a:effectRef idx="2">
            <a:schemeClr val="dk1"/>
          </a:effectRef>
          <a:fontRef idx="minor">
            <a:schemeClr val="tx1"/>
          </a:fontRef>
        </p:style>
      </p:cxnSp>
      <p:cxnSp>
        <p:nvCxnSpPr>
          <p:cNvPr id="247" name="Straight Arrow Connector 246">
            <a:extLst>
              <a:ext uri="{FF2B5EF4-FFF2-40B4-BE49-F238E27FC236}">
                <a16:creationId xmlns:a16="http://schemas.microsoft.com/office/drawing/2014/main" id="{DA049678-3818-3044-95FB-4EEDB1197FE8}"/>
              </a:ext>
            </a:extLst>
          </p:cNvPr>
          <p:cNvCxnSpPr/>
          <p:nvPr/>
        </p:nvCxnSpPr>
        <p:spPr>
          <a:xfrm>
            <a:off x="13612105" y="4504903"/>
            <a:ext cx="386862" cy="0"/>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48" name="Straight Arrow Connector 247">
            <a:extLst>
              <a:ext uri="{FF2B5EF4-FFF2-40B4-BE49-F238E27FC236}">
                <a16:creationId xmlns:a16="http://schemas.microsoft.com/office/drawing/2014/main" id="{0E1C79E0-6434-FA49-A7AA-A6F9AE64AD7E}"/>
              </a:ext>
            </a:extLst>
          </p:cNvPr>
          <p:cNvCxnSpPr/>
          <p:nvPr/>
        </p:nvCxnSpPr>
        <p:spPr>
          <a:xfrm>
            <a:off x="12064660" y="4005843"/>
            <a:ext cx="0" cy="375905"/>
          </a:xfrm>
          <a:prstGeom prst="straightConnector1">
            <a:avLst/>
          </a:prstGeom>
          <a:ln>
            <a:solidFill>
              <a:schemeClr val="bg2">
                <a:lumMod val="1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4F86B06D-FD58-7A46-AE90-7F7B4D9C9C41}"/>
              </a:ext>
            </a:extLst>
          </p:cNvPr>
          <p:cNvCxnSpPr/>
          <p:nvPr/>
        </p:nvCxnSpPr>
        <p:spPr>
          <a:xfrm>
            <a:off x="13717614" y="4013169"/>
            <a:ext cx="0" cy="375905"/>
          </a:xfrm>
          <a:prstGeom prst="straightConnector1">
            <a:avLst/>
          </a:prstGeom>
          <a:ln>
            <a:solidFill>
              <a:schemeClr val="bg2">
                <a:lumMod val="1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D86FA9FB-9DFB-FE48-84FB-3C7E26D33FEF}"/>
              </a:ext>
            </a:extLst>
          </p:cNvPr>
          <p:cNvSpPr txBox="1"/>
          <p:nvPr/>
        </p:nvSpPr>
        <p:spPr>
          <a:xfrm>
            <a:off x="12003533" y="3679676"/>
            <a:ext cx="297494" cy="461665"/>
          </a:xfrm>
          <a:prstGeom prst="rect">
            <a:avLst/>
          </a:prstGeom>
          <a:noFill/>
          <a:ln>
            <a:noFill/>
          </a:ln>
        </p:spPr>
        <p:txBody>
          <a:bodyPr wrap="square" rtlCol="0">
            <a:spAutoFit/>
          </a:bodyPr>
          <a:lstStyle/>
          <a:p>
            <a:r>
              <a:rPr lang="en-US" sz="2400" b="1" dirty="0">
                <a:solidFill>
                  <a:srgbClr val="C00000"/>
                </a:solidFill>
              </a:rPr>
              <a:t>X</a:t>
            </a:r>
          </a:p>
        </p:txBody>
      </p:sp>
      <p:sp>
        <p:nvSpPr>
          <p:cNvPr id="252" name="TextBox 251">
            <a:extLst>
              <a:ext uri="{FF2B5EF4-FFF2-40B4-BE49-F238E27FC236}">
                <a16:creationId xmlns:a16="http://schemas.microsoft.com/office/drawing/2014/main" id="{D3731620-9263-684E-9BD6-F2DFB9041226}"/>
              </a:ext>
            </a:extLst>
          </p:cNvPr>
          <p:cNvSpPr txBox="1"/>
          <p:nvPr/>
        </p:nvSpPr>
        <p:spPr>
          <a:xfrm>
            <a:off x="14410325" y="3681947"/>
            <a:ext cx="1322799" cy="400110"/>
          </a:xfrm>
          <a:prstGeom prst="rect">
            <a:avLst/>
          </a:prstGeom>
          <a:noFill/>
          <a:ln>
            <a:noFill/>
          </a:ln>
        </p:spPr>
        <p:txBody>
          <a:bodyPr wrap="none" rtlCol="0">
            <a:spAutoFit/>
          </a:bodyPr>
          <a:lstStyle/>
          <a:p>
            <a:r>
              <a:rPr lang="en-US" sz="2000" dirty="0">
                <a:solidFill>
                  <a:schemeClr val="bg2">
                    <a:lumMod val="10000"/>
                  </a:schemeClr>
                </a:solidFill>
              </a:rPr>
              <a:t>OFF state</a:t>
            </a:r>
          </a:p>
        </p:txBody>
      </p:sp>
      <p:sp>
        <p:nvSpPr>
          <p:cNvPr id="253" name="TextBox 252">
            <a:extLst>
              <a:ext uri="{FF2B5EF4-FFF2-40B4-BE49-F238E27FC236}">
                <a16:creationId xmlns:a16="http://schemas.microsoft.com/office/drawing/2014/main" id="{0625B73C-5F03-844C-8E9E-CCCAB965F6AC}"/>
              </a:ext>
            </a:extLst>
          </p:cNvPr>
          <p:cNvSpPr txBox="1"/>
          <p:nvPr/>
        </p:nvSpPr>
        <p:spPr>
          <a:xfrm>
            <a:off x="14539145" y="4463844"/>
            <a:ext cx="1194558" cy="400110"/>
          </a:xfrm>
          <a:prstGeom prst="rect">
            <a:avLst/>
          </a:prstGeom>
          <a:noFill/>
          <a:ln>
            <a:noFill/>
          </a:ln>
        </p:spPr>
        <p:txBody>
          <a:bodyPr wrap="none" rtlCol="0">
            <a:spAutoFit/>
          </a:bodyPr>
          <a:lstStyle/>
          <a:p>
            <a:r>
              <a:rPr lang="en-US" sz="2000" dirty="0">
                <a:solidFill>
                  <a:schemeClr val="bg2">
                    <a:lumMod val="10000"/>
                  </a:schemeClr>
                </a:solidFill>
              </a:rPr>
              <a:t>ON state</a:t>
            </a:r>
          </a:p>
        </p:txBody>
      </p:sp>
      <p:sp>
        <p:nvSpPr>
          <p:cNvPr id="254" name="Oval 253">
            <a:extLst>
              <a:ext uri="{FF2B5EF4-FFF2-40B4-BE49-F238E27FC236}">
                <a16:creationId xmlns:a16="http://schemas.microsoft.com/office/drawing/2014/main" id="{8F8CE8ED-7B46-9F45-A525-FC00F426B536}"/>
              </a:ext>
            </a:extLst>
          </p:cNvPr>
          <p:cNvSpPr/>
          <p:nvPr/>
        </p:nvSpPr>
        <p:spPr>
          <a:xfrm>
            <a:off x="11660107" y="4473310"/>
            <a:ext cx="199292" cy="200024"/>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5" name="Oval 254">
            <a:extLst>
              <a:ext uri="{FF2B5EF4-FFF2-40B4-BE49-F238E27FC236}">
                <a16:creationId xmlns:a16="http://schemas.microsoft.com/office/drawing/2014/main" id="{DFC193BE-511E-6343-A54A-FE2DC08C885B}"/>
              </a:ext>
            </a:extLst>
          </p:cNvPr>
          <p:cNvSpPr/>
          <p:nvPr/>
        </p:nvSpPr>
        <p:spPr>
          <a:xfrm>
            <a:off x="13254445" y="4450598"/>
            <a:ext cx="199292" cy="200024"/>
          </a:xfrm>
          <a:prstGeom prst="ellipse">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cxnSp>
        <p:nvCxnSpPr>
          <p:cNvPr id="256" name="Straight Arrow Connector 255">
            <a:extLst>
              <a:ext uri="{FF2B5EF4-FFF2-40B4-BE49-F238E27FC236}">
                <a16:creationId xmlns:a16="http://schemas.microsoft.com/office/drawing/2014/main" id="{C7CCDF4E-6640-E640-8B7D-A66E9E1EFC67}"/>
              </a:ext>
            </a:extLst>
          </p:cNvPr>
          <p:cNvCxnSpPr>
            <a:cxnSpLocks/>
          </p:cNvCxnSpPr>
          <p:nvPr/>
        </p:nvCxnSpPr>
        <p:spPr>
          <a:xfrm flipV="1">
            <a:off x="11538859" y="7387741"/>
            <a:ext cx="1066800" cy="14343"/>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7" name="Straight Arrow Connector 256">
            <a:extLst>
              <a:ext uri="{FF2B5EF4-FFF2-40B4-BE49-F238E27FC236}">
                <a16:creationId xmlns:a16="http://schemas.microsoft.com/office/drawing/2014/main" id="{029A79A6-A26E-E044-961C-04588F0BDCB3}"/>
              </a:ext>
            </a:extLst>
          </p:cNvPr>
          <p:cNvCxnSpPr>
            <a:cxnSpLocks/>
          </p:cNvCxnSpPr>
          <p:nvPr/>
        </p:nvCxnSpPr>
        <p:spPr>
          <a:xfrm flipV="1">
            <a:off x="11550582" y="6316098"/>
            <a:ext cx="0" cy="1101116"/>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8" name="Straight Arrow Connector 257">
            <a:extLst>
              <a:ext uri="{FF2B5EF4-FFF2-40B4-BE49-F238E27FC236}">
                <a16:creationId xmlns:a16="http://schemas.microsoft.com/office/drawing/2014/main" id="{2E1C7AA9-1E58-F541-8C28-BCD6C61ADC66}"/>
              </a:ext>
            </a:extLst>
          </p:cNvPr>
          <p:cNvCxnSpPr>
            <a:cxnSpLocks/>
          </p:cNvCxnSpPr>
          <p:nvPr/>
        </p:nvCxnSpPr>
        <p:spPr>
          <a:xfrm flipV="1">
            <a:off x="13355936" y="7356073"/>
            <a:ext cx="1066800" cy="14343"/>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cxnSp>
        <p:nvCxnSpPr>
          <p:cNvPr id="259" name="Straight Arrow Connector 258">
            <a:extLst>
              <a:ext uri="{FF2B5EF4-FFF2-40B4-BE49-F238E27FC236}">
                <a16:creationId xmlns:a16="http://schemas.microsoft.com/office/drawing/2014/main" id="{141966D2-23D7-0B4B-B948-3A17A7E3C818}"/>
              </a:ext>
            </a:extLst>
          </p:cNvPr>
          <p:cNvCxnSpPr>
            <a:cxnSpLocks/>
          </p:cNvCxnSpPr>
          <p:nvPr/>
        </p:nvCxnSpPr>
        <p:spPr>
          <a:xfrm flipV="1">
            <a:off x="13367659" y="6284430"/>
            <a:ext cx="0" cy="1101116"/>
          </a:xfrm>
          <a:prstGeom prst="straightConnector1">
            <a:avLst/>
          </a:prstGeom>
          <a:ln>
            <a:solidFill>
              <a:schemeClr val="bg2">
                <a:lumMod val="10000"/>
              </a:schemeClr>
            </a:solidFill>
            <a:tailEnd type="triangle"/>
          </a:ln>
        </p:spPr>
        <p:style>
          <a:lnRef idx="3">
            <a:schemeClr val="dk1"/>
          </a:lnRef>
          <a:fillRef idx="0">
            <a:schemeClr val="dk1"/>
          </a:fillRef>
          <a:effectRef idx="2">
            <a:schemeClr val="dk1"/>
          </a:effectRef>
          <a:fontRef idx="minor">
            <a:schemeClr val="tx1"/>
          </a:fontRef>
        </p:style>
      </p:cxnSp>
      <p:sp>
        <p:nvSpPr>
          <p:cNvPr id="260" name="Freeform 259">
            <a:extLst>
              <a:ext uri="{FF2B5EF4-FFF2-40B4-BE49-F238E27FC236}">
                <a16:creationId xmlns:a16="http://schemas.microsoft.com/office/drawing/2014/main" id="{5074FA21-C124-B84D-999F-CD932C68A7DC}"/>
              </a:ext>
            </a:extLst>
          </p:cNvPr>
          <p:cNvSpPr/>
          <p:nvPr/>
        </p:nvSpPr>
        <p:spPr>
          <a:xfrm>
            <a:off x="11564909" y="6513497"/>
            <a:ext cx="867508" cy="797170"/>
          </a:xfrm>
          <a:custGeom>
            <a:avLst/>
            <a:gdLst>
              <a:gd name="connsiteX0" fmla="*/ 0 w 867508"/>
              <a:gd name="connsiteY0" fmla="*/ 0 h 797170"/>
              <a:gd name="connsiteX1" fmla="*/ 246185 w 867508"/>
              <a:gd name="connsiteY1" fmla="*/ 726831 h 797170"/>
              <a:gd name="connsiteX2" fmla="*/ 480646 w 867508"/>
              <a:gd name="connsiteY2" fmla="*/ 445477 h 797170"/>
              <a:gd name="connsiteX3" fmla="*/ 668216 w 867508"/>
              <a:gd name="connsiteY3" fmla="*/ 738554 h 797170"/>
              <a:gd name="connsiteX4" fmla="*/ 867508 w 867508"/>
              <a:gd name="connsiteY4" fmla="*/ 797170 h 797170"/>
              <a:gd name="connsiteX5" fmla="*/ 867508 w 867508"/>
              <a:gd name="connsiteY5" fmla="*/ 797170 h 79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508" h="797170">
                <a:moveTo>
                  <a:pt x="0" y="0"/>
                </a:moveTo>
                <a:cubicBezTo>
                  <a:pt x="83038" y="326292"/>
                  <a:pt x="166077" y="652585"/>
                  <a:pt x="246185" y="726831"/>
                </a:cubicBezTo>
                <a:cubicBezTo>
                  <a:pt x="326293" y="801077"/>
                  <a:pt x="410308" y="443523"/>
                  <a:pt x="480646" y="445477"/>
                </a:cubicBezTo>
                <a:cubicBezTo>
                  <a:pt x="550985" y="447431"/>
                  <a:pt x="603739" y="679938"/>
                  <a:pt x="668216" y="738554"/>
                </a:cubicBezTo>
                <a:cubicBezTo>
                  <a:pt x="732693" y="797170"/>
                  <a:pt x="867508" y="797170"/>
                  <a:pt x="867508" y="797170"/>
                </a:cubicBezTo>
                <a:lnTo>
                  <a:pt x="867508" y="797170"/>
                </a:ln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61" name="Freeform 260">
            <a:extLst>
              <a:ext uri="{FF2B5EF4-FFF2-40B4-BE49-F238E27FC236}">
                <a16:creationId xmlns:a16="http://schemas.microsoft.com/office/drawing/2014/main" id="{AA7F3D6B-FA8E-6444-92CF-E539C8D6ED09}"/>
              </a:ext>
            </a:extLst>
          </p:cNvPr>
          <p:cNvSpPr/>
          <p:nvPr/>
        </p:nvSpPr>
        <p:spPr>
          <a:xfrm>
            <a:off x="13428879" y="6771379"/>
            <a:ext cx="762000" cy="587493"/>
          </a:xfrm>
          <a:custGeom>
            <a:avLst/>
            <a:gdLst>
              <a:gd name="connsiteX0" fmla="*/ 0 w 762000"/>
              <a:gd name="connsiteY0" fmla="*/ 551011 h 587493"/>
              <a:gd name="connsiteX1" fmla="*/ 199292 w 762000"/>
              <a:gd name="connsiteY1" fmla="*/ 515841 h 587493"/>
              <a:gd name="connsiteX2" fmla="*/ 363415 w 762000"/>
              <a:gd name="connsiteY2" fmla="*/ 26 h 587493"/>
              <a:gd name="connsiteX3" fmla="*/ 609600 w 762000"/>
              <a:gd name="connsiteY3" fmla="*/ 539288 h 587493"/>
              <a:gd name="connsiteX4" fmla="*/ 762000 w 762000"/>
              <a:gd name="connsiteY4" fmla="*/ 527565 h 587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587493">
                <a:moveTo>
                  <a:pt x="0" y="551011"/>
                </a:moveTo>
                <a:cubicBezTo>
                  <a:pt x="69361" y="579341"/>
                  <a:pt x="138723" y="607672"/>
                  <a:pt x="199292" y="515841"/>
                </a:cubicBezTo>
                <a:cubicBezTo>
                  <a:pt x="259861" y="424010"/>
                  <a:pt x="295030" y="-3882"/>
                  <a:pt x="363415" y="26"/>
                </a:cubicBezTo>
                <a:cubicBezTo>
                  <a:pt x="431800" y="3934"/>
                  <a:pt x="543169" y="451365"/>
                  <a:pt x="609600" y="539288"/>
                </a:cubicBezTo>
                <a:cubicBezTo>
                  <a:pt x="676031" y="627211"/>
                  <a:pt x="719015" y="577388"/>
                  <a:pt x="762000" y="527565"/>
                </a:cubicBezTo>
              </a:path>
            </a:pathLst>
          </a:custGeom>
          <a:ln>
            <a:solidFill>
              <a:schemeClr val="bg2">
                <a:lumMod val="10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bg2">
                  <a:lumMod val="10000"/>
                </a:schemeClr>
              </a:solidFill>
            </a:endParaRPr>
          </a:p>
        </p:txBody>
      </p:sp>
      <p:sp>
        <p:nvSpPr>
          <p:cNvPr id="262" name="TextBox 261">
            <a:extLst>
              <a:ext uri="{FF2B5EF4-FFF2-40B4-BE49-F238E27FC236}">
                <a16:creationId xmlns:a16="http://schemas.microsoft.com/office/drawing/2014/main" id="{1A5E384E-6462-6A40-B789-D028D311AE98}"/>
              </a:ext>
            </a:extLst>
          </p:cNvPr>
          <p:cNvSpPr txBox="1"/>
          <p:nvPr/>
        </p:nvSpPr>
        <p:spPr>
          <a:xfrm>
            <a:off x="11150552" y="4697601"/>
            <a:ext cx="1706228" cy="646331"/>
          </a:xfrm>
          <a:prstGeom prst="rect">
            <a:avLst/>
          </a:prstGeom>
          <a:noFill/>
          <a:ln>
            <a:noFill/>
          </a:ln>
        </p:spPr>
        <p:txBody>
          <a:bodyPr wrap="square" rtlCol="0">
            <a:spAutoFit/>
          </a:bodyPr>
          <a:lstStyle/>
          <a:p>
            <a:r>
              <a:rPr lang="en-US" sz="1800" dirty="0">
                <a:solidFill>
                  <a:schemeClr val="bg2">
                    <a:lumMod val="10000"/>
                  </a:schemeClr>
                </a:solidFill>
              </a:rPr>
              <a:t>Slow transition of promoter</a:t>
            </a:r>
          </a:p>
        </p:txBody>
      </p:sp>
      <p:sp>
        <p:nvSpPr>
          <p:cNvPr id="263" name="TextBox 262">
            <a:extLst>
              <a:ext uri="{FF2B5EF4-FFF2-40B4-BE49-F238E27FC236}">
                <a16:creationId xmlns:a16="http://schemas.microsoft.com/office/drawing/2014/main" id="{1EC06691-6789-EE4B-B082-37DA6B745AFC}"/>
              </a:ext>
            </a:extLst>
          </p:cNvPr>
          <p:cNvSpPr txBox="1"/>
          <p:nvPr/>
        </p:nvSpPr>
        <p:spPr>
          <a:xfrm>
            <a:off x="12700695" y="4677923"/>
            <a:ext cx="1867455" cy="646331"/>
          </a:xfrm>
          <a:prstGeom prst="rect">
            <a:avLst/>
          </a:prstGeom>
          <a:noFill/>
          <a:ln>
            <a:noFill/>
          </a:ln>
        </p:spPr>
        <p:txBody>
          <a:bodyPr wrap="square" rtlCol="0">
            <a:spAutoFit/>
          </a:bodyPr>
          <a:lstStyle/>
          <a:p>
            <a:r>
              <a:rPr lang="en-US" sz="1800" dirty="0">
                <a:solidFill>
                  <a:schemeClr val="bg2">
                    <a:lumMod val="10000"/>
                  </a:schemeClr>
                </a:solidFill>
              </a:rPr>
              <a:t>Fast transition</a:t>
            </a:r>
          </a:p>
          <a:p>
            <a:r>
              <a:rPr lang="en-US" sz="1800" dirty="0">
                <a:solidFill>
                  <a:schemeClr val="bg2">
                    <a:lumMod val="10000"/>
                  </a:schemeClr>
                </a:solidFill>
              </a:rPr>
              <a:t>of promoter</a:t>
            </a:r>
          </a:p>
        </p:txBody>
      </p:sp>
      <p:sp>
        <p:nvSpPr>
          <p:cNvPr id="265" name="Down Arrow 264">
            <a:extLst>
              <a:ext uri="{FF2B5EF4-FFF2-40B4-BE49-F238E27FC236}">
                <a16:creationId xmlns:a16="http://schemas.microsoft.com/office/drawing/2014/main" id="{517C686C-1232-BB4D-B455-B738D3250FD7}"/>
              </a:ext>
            </a:extLst>
          </p:cNvPr>
          <p:cNvSpPr/>
          <p:nvPr/>
        </p:nvSpPr>
        <p:spPr>
          <a:xfrm flipH="1">
            <a:off x="13600818" y="5494384"/>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66" name="TextBox 265">
            <a:extLst>
              <a:ext uri="{FF2B5EF4-FFF2-40B4-BE49-F238E27FC236}">
                <a16:creationId xmlns:a16="http://schemas.microsoft.com/office/drawing/2014/main" id="{39A9DC59-B511-DD40-83CF-5708E4B01CF3}"/>
              </a:ext>
            </a:extLst>
          </p:cNvPr>
          <p:cNvSpPr txBox="1"/>
          <p:nvPr/>
        </p:nvSpPr>
        <p:spPr>
          <a:xfrm>
            <a:off x="11511047" y="7363245"/>
            <a:ext cx="1122423" cy="276999"/>
          </a:xfrm>
          <a:prstGeom prst="rect">
            <a:avLst/>
          </a:prstGeom>
          <a:noFill/>
          <a:ln>
            <a:noFill/>
          </a:ln>
        </p:spPr>
        <p:txBody>
          <a:bodyPr wrap="none" rtlCol="0">
            <a:spAutoFit/>
          </a:bodyPr>
          <a:lstStyle/>
          <a:p>
            <a:r>
              <a:rPr lang="en-US" sz="1200" dirty="0">
                <a:solidFill>
                  <a:schemeClr val="bg2">
                    <a:lumMod val="10000"/>
                  </a:schemeClr>
                </a:solidFill>
              </a:rPr>
              <a:t>mRNA copies</a:t>
            </a:r>
          </a:p>
        </p:txBody>
      </p:sp>
      <p:sp>
        <p:nvSpPr>
          <p:cNvPr id="267" name="TextBox 266">
            <a:extLst>
              <a:ext uri="{FF2B5EF4-FFF2-40B4-BE49-F238E27FC236}">
                <a16:creationId xmlns:a16="http://schemas.microsoft.com/office/drawing/2014/main" id="{6EA1B51C-B4F8-584C-B607-9B7E53C09F99}"/>
              </a:ext>
            </a:extLst>
          </p:cNvPr>
          <p:cNvSpPr txBox="1"/>
          <p:nvPr/>
        </p:nvSpPr>
        <p:spPr>
          <a:xfrm>
            <a:off x="13307882" y="7316191"/>
            <a:ext cx="1122423" cy="276999"/>
          </a:xfrm>
          <a:prstGeom prst="rect">
            <a:avLst/>
          </a:prstGeom>
          <a:noFill/>
          <a:ln>
            <a:noFill/>
          </a:ln>
        </p:spPr>
        <p:txBody>
          <a:bodyPr wrap="none" rtlCol="0">
            <a:spAutoFit/>
          </a:bodyPr>
          <a:lstStyle/>
          <a:p>
            <a:r>
              <a:rPr lang="en-US" sz="1200" dirty="0">
                <a:solidFill>
                  <a:schemeClr val="bg2">
                    <a:lumMod val="10000"/>
                  </a:schemeClr>
                </a:solidFill>
              </a:rPr>
              <a:t>mRNA copies</a:t>
            </a:r>
          </a:p>
        </p:txBody>
      </p:sp>
      <p:sp>
        <p:nvSpPr>
          <p:cNvPr id="268" name="TextBox 267">
            <a:extLst>
              <a:ext uri="{FF2B5EF4-FFF2-40B4-BE49-F238E27FC236}">
                <a16:creationId xmlns:a16="http://schemas.microsoft.com/office/drawing/2014/main" id="{ED91EDC4-7686-3D42-A262-A83BEA80B446}"/>
              </a:ext>
            </a:extLst>
          </p:cNvPr>
          <p:cNvSpPr txBox="1"/>
          <p:nvPr/>
        </p:nvSpPr>
        <p:spPr>
          <a:xfrm rot="16200000">
            <a:off x="10994056" y="6700941"/>
            <a:ext cx="808235" cy="276999"/>
          </a:xfrm>
          <a:prstGeom prst="rect">
            <a:avLst/>
          </a:prstGeom>
          <a:noFill/>
          <a:ln>
            <a:noFill/>
          </a:ln>
        </p:spPr>
        <p:txBody>
          <a:bodyPr wrap="none" rtlCol="0">
            <a:spAutoFit/>
          </a:bodyPr>
          <a:lstStyle/>
          <a:p>
            <a:r>
              <a:rPr lang="en-US" sz="1200" dirty="0">
                <a:solidFill>
                  <a:schemeClr val="bg2">
                    <a:lumMod val="10000"/>
                  </a:schemeClr>
                </a:solidFill>
              </a:rPr>
              <a:t>Rel. freq.</a:t>
            </a:r>
          </a:p>
        </p:txBody>
      </p:sp>
      <p:sp>
        <p:nvSpPr>
          <p:cNvPr id="269" name="TextBox 268">
            <a:extLst>
              <a:ext uri="{FF2B5EF4-FFF2-40B4-BE49-F238E27FC236}">
                <a16:creationId xmlns:a16="http://schemas.microsoft.com/office/drawing/2014/main" id="{A2F7430E-580B-1B4D-BDA8-7A40032AEE5F}"/>
              </a:ext>
            </a:extLst>
          </p:cNvPr>
          <p:cNvSpPr txBox="1"/>
          <p:nvPr/>
        </p:nvSpPr>
        <p:spPr>
          <a:xfrm rot="16200000">
            <a:off x="12834142" y="6677590"/>
            <a:ext cx="808235" cy="276999"/>
          </a:xfrm>
          <a:prstGeom prst="rect">
            <a:avLst/>
          </a:prstGeom>
          <a:noFill/>
          <a:ln>
            <a:noFill/>
          </a:ln>
        </p:spPr>
        <p:txBody>
          <a:bodyPr wrap="none" rtlCol="0">
            <a:spAutoFit/>
          </a:bodyPr>
          <a:lstStyle/>
          <a:p>
            <a:r>
              <a:rPr lang="en-US" sz="1200" dirty="0">
                <a:solidFill>
                  <a:schemeClr val="bg2">
                    <a:lumMod val="10000"/>
                  </a:schemeClr>
                </a:solidFill>
              </a:rPr>
              <a:t>Rel. freq.</a:t>
            </a:r>
          </a:p>
        </p:txBody>
      </p:sp>
      <p:sp>
        <p:nvSpPr>
          <p:cNvPr id="270" name="TextBox 269">
            <a:extLst>
              <a:ext uri="{FF2B5EF4-FFF2-40B4-BE49-F238E27FC236}">
                <a16:creationId xmlns:a16="http://schemas.microsoft.com/office/drawing/2014/main" id="{BDEC670F-0899-394F-BB25-526F4C9F7632}"/>
              </a:ext>
            </a:extLst>
          </p:cNvPr>
          <p:cNvSpPr txBox="1"/>
          <p:nvPr/>
        </p:nvSpPr>
        <p:spPr>
          <a:xfrm>
            <a:off x="11337307" y="7728936"/>
            <a:ext cx="1425390" cy="707886"/>
          </a:xfrm>
          <a:prstGeom prst="rect">
            <a:avLst/>
          </a:prstGeom>
          <a:noFill/>
          <a:ln>
            <a:noFill/>
          </a:ln>
        </p:spPr>
        <p:txBody>
          <a:bodyPr wrap="none" rtlCol="0">
            <a:spAutoFit/>
          </a:bodyPr>
          <a:lstStyle/>
          <a:p>
            <a:pPr algn="ctr"/>
            <a:r>
              <a:rPr lang="en-US" sz="2000" dirty="0">
                <a:solidFill>
                  <a:schemeClr val="bg2">
                    <a:lumMod val="10000"/>
                  </a:schemeClr>
                </a:solidFill>
              </a:rPr>
              <a:t>Bimodal </a:t>
            </a:r>
          </a:p>
          <a:p>
            <a:pPr algn="ctr"/>
            <a:r>
              <a:rPr lang="en-US" sz="2000" dirty="0">
                <a:solidFill>
                  <a:schemeClr val="bg2">
                    <a:lumMod val="10000"/>
                  </a:schemeClr>
                </a:solidFill>
              </a:rPr>
              <a:t>distribution</a:t>
            </a:r>
          </a:p>
        </p:txBody>
      </p:sp>
      <p:sp>
        <p:nvSpPr>
          <p:cNvPr id="271" name="TextBox 270">
            <a:extLst>
              <a:ext uri="{FF2B5EF4-FFF2-40B4-BE49-F238E27FC236}">
                <a16:creationId xmlns:a16="http://schemas.microsoft.com/office/drawing/2014/main" id="{A71FFDFF-1197-E94D-A2AB-26816ABA5CF2}"/>
              </a:ext>
            </a:extLst>
          </p:cNvPr>
          <p:cNvSpPr txBox="1"/>
          <p:nvPr/>
        </p:nvSpPr>
        <p:spPr>
          <a:xfrm>
            <a:off x="13201154" y="7709764"/>
            <a:ext cx="1425390" cy="707886"/>
          </a:xfrm>
          <a:prstGeom prst="rect">
            <a:avLst/>
          </a:prstGeom>
          <a:noFill/>
          <a:ln>
            <a:noFill/>
          </a:ln>
        </p:spPr>
        <p:txBody>
          <a:bodyPr wrap="none" rtlCol="0">
            <a:spAutoFit/>
          </a:bodyPr>
          <a:lstStyle/>
          <a:p>
            <a:pPr algn="ctr"/>
            <a:r>
              <a:rPr lang="en-US" sz="2000" dirty="0">
                <a:solidFill>
                  <a:schemeClr val="bg2">
                    <a:lumMod val="10000"/>
                  </a:schemeClr>
                </a:solidFill>
              </a:rPr>
              <a:t>Unimodal </a:t>
            </a:r>
          </a:p>
          <a:p>
            <a:pPr algn="ctr"/>
            <a:r>
              <a:rPr lang="en-US" sz="2000" dirty="0">
                <a:solidFill>
                  <a:schemeClr val="bg2">
                    <a:lumMod val="10000"/>
                  </a:schemeClr>
                </a:solidFill>
              </a:rPr>
              <a:t>distribution</a:t>
            </a:r>
          </a:p>
        </p:txBody>
      </p:sp>
      <p:sp>
        <p:nvSpPr>
          <p:cNvPr id="272" name="TextBox 271">
            <a:extLst>
              <a:ext uri="{FF2B5EF4-FFF2-40B4-BE49-F238E27FC236}">
                <a16:creationId xmlns:a16="http://schemas.microsoft.com/office/drawing/2014/main" id="{82FBC9D3-81F5-9048-A734-4434B1825AA9}"/>
              </a:ext>
            </a:extLst>
          </p:cNvPr>
          <p:cNvSpPr txBox="1"/>
          <p:nvPr/>
        </p:nvSpPr>
        <p:spPr>
          <a:xfrm>
            <a:off x="10397842" y="2784547"/>
            <a:ext cx="4881465" cy="553998"/>
          </a:xfrm>
          <a:prstGeom prst="rect">
            <a:avLst/>
          </a:prstGeom>
          <a:noFill/>
          <a:ln>
            <a:noFill/>
          </a:ln>
        </p:spPr>
        <p:txBody>
          <a:bodyPr wrap="none" rtlCol="0">
            <a:spAutoFit/>
          </a:bodyPr>
          <a:lstStyle/>
          <a:p>
            <a:r>
              <a:rPr lang="en-US" sz="3000" dirty="0">
                <a:solidFill>
                  <a:schemeClr val="bg2">
                    <a:lumMod val="10000"/>
                  </a:schemeClr>
                </a:solidFill>
              </a:rPr>
              <a:t>Stochastic gene </a:t>
            </a:r>
            <a:r>
              <a:rPr lang="en-US" sz="3000" dirty="0" smtClean="0">
                <a:solidFill>
                  <a:schemeClr val="bg2">
                    <a:lumMod val="10000"/>
                  </a:schemeClr>
                </a:solidFill>
              </a:rPr>
              <a:t>expression</a:t>
            </a:r>
            <a:endParaRPr lang="en-US" sz="3000" dirty="0">
              <a:solidFill>
                <a:schemeClr val="bg2">
                  <a:lumMod val="10000"/>
                </a:schemeClr>
              </a:solidFill>
            </a:endParaRPr>
          </a:p>
        </p:txBody>
      </p:sp>
      <p:sp>
        <p:nvSpPr>
          <p:cNvPr id="273" name="TextBox 272">
            <a:extLst>
              <a:ext uri="{FF2B5EF4-FFF2-40B4-BE49-F238E27FC236}">
                <a16:creationId xmlns:a16="http://schemas.microsoft.com/office/drawing/2014/main" id="{0F5DEA30-B5B5-0143-9D95-CDF7F343FA38}"/>
              </a:ext>
            </a:extLst>
          </p:cNvPr>
          <p:cNvSpPr txBox="1"/>
          <p:nvPr/>
        </p:nvSpPr>
        <p:spPr>
          <a:xfrm>
            <a:off x="5990988" y="2785870"/>
            <a:ext cx="3834704" cy="553998"/>
          </a:xfrm>
          <a:prstGeom prst="rect">
            <a:avLst/>
          </a:prstGeom>
          <a:noFill/>
          <a:ln>
            <a:noFill/>
          </a:ln>
        </p:spPr>
        <p:txBody>
          <a:bodyPr wrap="none" rtlCol="0">
            <a:spAutoFit/>
          </a:bodyPr>
          <a:lstStyle/>
          <a:p>
            <a:r>
              <a:rPr lang="en-US" sz="3000" dirty="0">
                <a:solidFill>
                  <a:schemeClr val="bg2">
                    <a:lumMod val="10000"/>
                  </a:schemeClr>
                </a:solidFill>
              </a:rPr>
              <a:t>Lineage tracing study</a:t>
            </a:r>
          </a:p>
        </p:txBody>
      </p:sp>
      <p:sp>
        <p:nvSpPr>
          <p:cNvPr id="274" name="TextBox 273">
            <a:extLst>
              <a:ext uri="{FF2B5EF4-FFF2-40B4-BE49-F238E27FC236}">
                <a16:creationId xmlns:a16="http://schemas.microsoft.com/office/drawing/2014/main" id="{E6DDDD33-3033-924E-AD24-CC7448C628B5}"/>
              </a:ext>
            </a:extLst>
          </p:cNvPr>
          <p:cNvSpPr txBox="1"/>
          <p:nvPr/>
        </p:nvSpPr>
        <p:spPr>
          <a:xfrm>
            <a:off x="1218582" y="2780702"/>
            <a:ext cx="4112023" cy="553998"/>
          </a:xfrm>
          <a:prstGeom prst="rect">
            <a:avLst/>
          </a:prstGeom>
          <a:noFill/>
          <a:ln>
            <a:noFill/>
          </a:ln>
        </p:spPr>
        <p:txBody>
          <a:bodyPr wrap="none" rtlCol="0">
            <a:spAutoFit/>
          </a:bodyPr>
          <a:lstStyle/>
          <a:p>
            <a:r>
              <a:rPr lang="en-US" sz="3000" dirty="0">
                <a:solidFill>
                  <a:schemeClr val="bg2">
                    <a:lumMod val="10000"/>
                  </a:schemeClr>
                </a:solidFill>
              </a:rPr>
              <a:t>Studying heterogeneity</a:t>
            </a:r>
          </a:p>
        </p:txBody>
      </p:sp>
      <p:sp>
        <p:nvSpPr>
          <p:cNvPr id="275" name="TextBox 274">
            <a:extLst>
              <a:ext uri="{FF2B5EF4-FFF2-40B4-BE49-F238E27FC236}">
                <a16:creationId xmlns:a16="http://schemas.microsoft.com/office/drawing/2014/main" id="{D86FA9FB-9DFB-FE48-84FB-3C7E26D33FEF}"/>
              </a:ext>
            </a:extLst>
          </p:cNvPr>
          <p:cNvSpPr txBox="1"/>
          <p:nvPr/>
        </p:nvSpPr>
        <p:spPr>
          <a:xfrm>
            <a:off x="13612771" y="3700789"/>
            <a:ext cx="297494" cy="461665"/>
          </a:xfrm>
          <a:prstGeom prst="rect">
            <a:avLst/>
          </a:prstGeom>
          <a:noFill/>
          <a:ln>
            <a:noFill/>
          </a:ln>
        </p:spPr>
        <p:txBody>
          <a:bodyPr wrap="square" rtlCol="0">
            <a:spAutoFit/>
          </a:bodyPr>
          <a:lstStyle/>
          <a:p>
            <a:r>
              <a:rPr lang="en-US" sz="2400" b="1" dirty="0">
                <a:solidFill>
                  <a:srgbClr val="C00000"/>
                </a:solidFill>
              </a:rPr>
              <a:t>X</a:t>
            </a:r>
          </a:p>
        </p:txBody>
      </p:sp>
      <p:sp>
        <p:nvSpPr>
          <p:cNvPr id="276" name="Down Arrow 275">
            <a:extLst>
              <a:ext uri="{FF2B5EF4-FFF2-40B4-BE49-F238E27FC236}">
                <a16:creationId xmlns:a16="http://schemas.microsoft.com/office/drawing/2014/main" id="{517C686C-1232-BB4D-B455-B738D3250FD7}"/>
              </a:ext>
            </a:extLst>
          </p:cNvPr>
          <p:cNvSpPr/>
          <p:nvPr/>
        </p:nvSpPr>
        <p:spPr>
          <a:xfrm flipH="1">
            <a:off x="11809314" y="5501758"/>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77" name="Down Arrow 276">
            <a:extLst>
              <a:ext uri="{FF2B5EF4-FFF2-40B4-BE49-F238E27FC236}">
                <a16:creationId xmlns:a16="http://schemas.microsoft.com/office/drawing/2014/main" id="{517C686C-1232-BB4D-B455-B738D3250FD7}"/>
              </a:ext>
            </a:extLst>
          </p:cNvPr>
          <p:cNvSpPr/>
          <p:nvPr/>
        </p:nvSpPr>
        <p:spPr>
          <a:xfrm flipH="1">
            <a:off x="3000012" y="5493916"/>
            <a:ext cx="359574" cy="762000"/>
          </a:xfrm>
          <a:prstGeom prst="down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1" name="TextBox 3">
            <a:extLst>
              <a:ext uri="{FF2B5EF4-FFF2-40B4-BE49-F238E27FC236}">
                <a16:creationId xmlns:a16="http://schemas.microsoft.com/office/drawing/2014/main" id="{1D012F76-3280-DE4D-98D1-08B8F2C13B92}"/>
              </a:ext>
            </a:extLst>
          </p:cNvPr>
          <p:cNvSpPr txBox="1"/>
          <p:nvPr/>
        </p:nvSpPr>
        <p:spPr>
          <a:xfrm>
            <a:off x="809233" y="8667438"/>
            <a:ext cx="15868808" cy="584775"/>
          </a:xfrm>
          <a:prstGeom prst="rect">
            <a:avLst/>
          </a:prstGeom>
          <a:solidFill>
            <a:srgbClr val="FFFFFF"/>
          </a:solidFill>
        </p:spPr>
        <p:txBody>
          <a:bodyPr wrap="square" rtlCol="0">
            <a:spAutoFit/>
          </a:bodyPr>
          <a:lstStyle/>
          <a:p>
            <a:pPr algn="r"/>
            <a:r>
              <a:rPr sz="1600" dirty="0">
                <a:solidFill>
                  <a:schemeClr val="tx1">
                    <a:lumMod val="50000"/>
                  </a:schemeClr>
                </a:solidFill>
              </a:rPr>
              <a:t>Liu S and </a:t>
            </a:r>
            <a:r>
              <a:rPr sz="1600" dirty="0" err="1">
                <a:solidFill>
                  <a:schemeClr val="tx1">
                    <a:lumMod val="50000"/>
                  </a:schemeClr>
                </a:solidFill>
              </a:rPr>
              <a:t>Trapnell</a:t>
            </a:r>
            <a:r>
              <a:rPr sz="1600" dirty="0">
                <a:solidFill>
                  <a:schemeClr val="tx1">
                    <a:lumMod val="50000"/>
                  </a:schemeClr>
                </a:solidFill>
              </a:rPr>
              <a:t> C. Single-cell transcriptome sequencing: recent advances and remaining </a:t>
            </a:r>
            <a:r>
              <a:rPr sz="1600" dirty="0" smtClean="0">
                <a:solidFill>
                  <a:schemeClr val="tx1">
                    <a:lumMod val="50000"/>
                  </a:schemeClr>
                </a:solidFill>
              </a:rPr>
              <a:t>challenges</a:t>
            </a:r>
            <a:r>
              <a:rPr lang="en-US" sz="1600" dirty="0">
                <a:solidFill>
                  <a:schemeClr val="tx1">
                    <a:lumMod val="50000"/>
                  </a:schemeClr>
                </a:solidFill>
              </a:rPr>
              <a:t>,</a:t>
            </a:r>
            <a:r>
              <a:rPr sz="1600" dirty="0" smtClean="0">
                <a:solidFill>
                  <a:schemeClr val="tx1">
                    <a:lumMod val="50000"/>
                  </a:schemeClr>
                </a:solidFill>
              </a:rPr>
              <a:t> F1000</a:t>
            </a:r>
            <a:r>
              <a:rPr lang="en-US" sz="1600" dirty="0" smtClean="0">
                <a:solidFill>
                  <a:schemeClr val="tx1">
                    <a:lumMod val="50000"/>
                  </a:schemeClr>
                </a:solidFill>
              </a:rPr>
              <a:t> </a:t>
            </a:r>
            <a:r>
              <a:rPr sz="1600" dirty="0" smtClean="0">
                <a:solidFill>
                  <a:schemeClr val="tx1">
                    <a:lumMod val="50000"/>
                  </a:schemeClr>
                </a:solidFill>
              </a:rPr>
              <a:t>Research 2016</a:t>
            </a:r>
            <a:r>
              <a:rPr lang="en-US" sz="1600" dirty="0" smtClean="0">
                <a:solidFill>
                  <a:schemeClr val="tx1">
                    <a:lumMod val="50000"/>
                  </a:schemeClr>
                </a:solidFill>
              </a:rPr>
              <a:t>  </a:t>
            </a:r>
            <a:r>
              <a:rPr sz="1600" dirty="0" smtClean="0">
                <a:solidFill>
                  <a:schemeClr val="tx1">
                    <a:lumMod val="50000"/>
                  </a:schemeClr>
                </a:solidFill>
              </a:rPr>
              <a:t>(</a:t>
            </a:r>
            <a:r>
              <a:rPr sz="1600" dirty="0" err="1" smtClean="0">
                <a:solidFill>
                  <a:schemeClr val="tx1">
                    <a:lumMod val="50000"/>
                  </a:schemeClr>
                </a:solidFill>
              </a:rPr>
              <a:t>doi</a:t>
            </a:r>
            <a:r>
              <a:rPr sz="1600" dirty="0" smtClean="0">
                <a:solidFill>
                  <a:schemeClr val="tx1">
                    <a:lumMod val="50000"/>
                  </a:schemeClr>
                </a:solidFill>
              </a:rPr>
              <a:t>: 10.12688/f1000research.7223.1</a:t>
            </a:r>
            <a:r>
              <a:rPr lang="en-US" sz="1600" dirty="0" smtClean="0">
                <a:solidFill>
                  <a:schemeClr val="tx1">
                    <a:lumMod val="50000"/>
                  </a:schemeClr>
                </a:solidFill>
              </a:rPr>
              <a:t>)</a:t>
            </a:r>
          </a:p>
          <a:p>
            <a:pPr algn="r"/>
            <a:r>
              <a:rPr lang="en-US" sz="1600" dirty="0" smtClean="0">
                <a:solidFill>
                  <a:schemeClr val="tx1">
                    <a:lumMod val="50000"/>
                  </a:schemeClr>
                </a:solidFill>
              </a:rPr>
              <a:t>Junker and van </a:t>
            </a:r>
            <a:r>
              <a:rPr lang="en-US" sz="1600" dirty="0" err="1" smtClean="0">
                <a:solidFill>
                  <a:schemeClr val="tx1">
                    <a:lumMod val="50000"/>
                  </a:schemeClr>
                </a:solidFill>
              </a:rPr>
              <a:t>Oudenaarden</a:t>
            </a:r>
            <a:r>
              <a:rPr lang="en-US" sz="1600" dirty="0" smtClean="0">
                <a:solidFill>
                  <a:schemeClr val="tx1">
                    <a:lumMod val="50000"/>
                  </a:schemeClr>
                </a:solidFill>
              </a:rPr>
              <a:t>; Every Cell Is Special: Genome-wide Studies Add a New Dimension to Single-Cell Biology, Cell 2014  (</a:t>
            </a:r>
            <a:r>
              <a:rPr lang="en-US" sz="1600" dirty="0" err="1" smtClean="0">
                <a:solidFill>
                  <a:schemeClr val="tx1">
                    <a:lumMod val="50000"/>
                  </a:schemeClr>
                </a:solidFill>
              </a:rPr>
              <a:t>doi</a:t>
            </a:r>
            <a:r>
              <a:rPr lang="en-US" sz="1600" dirty="0" smtClean="0">
                <a:solidFill>
                  <a:schemeClr val="tx1">
                    <a:lumMod val="50000"/>
                  </a:schemeClr>
                </a:solidFill>
              </a:rPr>
              <a:t>: 10.1016/j.cell.2014.02.010)</a:t>
            </a:r>
            <a:endParaRPr lang="en-US" sz="1600" dirty="0">
              <a:solidFill>
                <a:schemeClr val="tx1">
                  <a:lumMod val="50000"/>
                </a:schemeClr>
              </a:solidFill>
            </a:endParaRPr>
          </a:p>
        </p:txBody>
      </p:sp>
    </p:spTree>
    <p:extLst>
      <p:ext uri="{BB962C8B-B14F-4D97-AF65-F5344CB8AC3E}">
        <p14:creationId xmlns:p14="http://schemas.microsoft.com/office/powerpoint/2010/main" val="2666027647"/>
      </p:ext>
    </p:extLst>
  </p:cSld>
  <p:clrMapOvr>
    <a:masterClrMapping/>
  </p:clrMapOvr>
  <p:transition spd="slow"/>
  <p:timing>
    <p:tnLst>
      <p:par>
        <p:cTn id="1" dur="indefinite" restart="never" fill="hold"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1D012F76-3280-DE4D-98D1-08B8F2C13B92}"/>
              </a:ext>
            </a:extLst>
          </p:cNvPr>
          <p:cNvSpPr txBox="1"/>
          <p:nvPr/>
        </p:nvSpPr>
        <p:spPr>
          <a:xfrm>
            <a:off x="828340" y="897206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Provided by the Harvard School of Public Health Chan Bioinformatics Core</a:t>
            </a:r>
          </a:p>
        </p:txBody>
      </p:sp>
      <p:sp>
        <p:nvSpPr>
          <p:cNvPr id="18" name="Rectangle 17"/>
          <p:cNvSpPr/>
          <p:nvPr/>
        </p:nvSpPr>
        <p:spPr>
          <a:xfrm>
            <a:off x="1125733" y="1064029"/>
            <a:ext cx="15090384" cy="7865668"/>
          </a:xfrm>
          <a:prstGeom prst="rect">
            <a:avLst/>
          </a:prstGeom>
          <a:noFill/>
        </p:spPr>
      </p:sp>
      <p:sp>
        <p:nvSpPr>
          <p:cNvPr id="30" name="Rectangle 29"/>
          <p:cNvSpPr/>
          <p:nvPr/>
        </p:nvSpPr>
        <p:spPr>
          <a:xfrm>
            <a:off x="1842013" y="7057109"/>
            <a:ext cx="13660269" cy="1877437"/>
          </a:xfrm>
          <a:prstGeom prst="rect">
            <a:avLst/>
          </a:prstGeom>
        </p:spPr>
        <p:txBody>
          <a:bodyPr wrap="square">
            <a:spAutoFit/>
          </a:bodyPr>
          <a:lstStyle/>
          <a:p>
            <a:pPr marL="457200" lvl="1" indent="-4572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smtClean="0">
                <a:solidFill>
                  <a:schemeClr val="bg2">
                    <a:lumMod val="10000"/>
                  </a:schemeClr>
                </a:solidFill>
              </a:rPr>
              <a:t>Bimodal peak is due to sample type. </a:t>
            </a:r>
            <a:r>
              <a:rPr lang="en-US" sz="3200" dirty="0">
                <a:solidFill>
                  <a:schemeClr val="bg2">
                    <a:lumMod val="10000"/>
                  </a:schemeClr>
                </a:solidFill>
              </a:rPr>
              <a:t> </a:t>
            </a:r>
            <a:r>
              <a:rPr lang="en-US" sz="3200" dirty="0" smtClean="0">
                <a:solidFill>
                  <a:schemeClr val="bg2">
                    <a:lumMod val="10000"/>
                  </a:schemeClr>
                </a:solidFill>
              </a:rPr>
              <a:t>(infiltrating </a:t>
            </a:r>
            <a:r>
              <a:rPr lang="en-US" sz="3200" dirty="0">
                <a:solidFill>
                  <a:schemeClr val="bg2">
                    <a:lumMod val="10000"/>
                  </a:schemeClr>
                </a:solidFill>
              </a:rPr>
              <a:t>immune cells in </a:t>
            </a:r>
            <a:r>
              <a:rPr lang="en-US" sz="3200" dirty="0" smtClean="0">
                <a:solidFill>
                  <a:schemeClr val="bg2">
                    <a:lumMod val="10000"/>
                  </a:schemeClr>
                </a:solidFill>
              </a:rPr>
              <a:t>tumor)</a:t>
            </a:r>
          </a:p>
          <a:p>
            <a:pPr marL="457200" lvl="1" indent="-4572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smtClean="0">
                <a:solidFill>
                  <a:schemeClr val="bg2">
                    <a:lumMod val="10000"/>
                  </a:schemeClr>
                </a:solidFill>
              </a:rPr>
              <a:t>Lower peak can get filtered out in analysis.</a:t>
            </a:r>
          </a:p>
          <a:p>
            <a:pPr marL="457200" lvl="1" indent="-457200" algn="just" defTabSz="457223">
              <a:spcBef>
                <a:spcPts val="1200"/>
              </a:spcBef>
              <a:buClr>
                <a:srgbClr val="307ED6"/>
              </a:buClr>
              <a:buSzPct val="100000"/>
              <a:buFont typeface="Arial" panose="020B0604020202020204" pitchFamily="34" charset="0"/>
              <a:buChar char="•"/>
              <a:defRPr sz="2800">
                <a:solidFill>
                  <a:srgbClr val="FFFFFF"/>
                </a:solidFill>
              </a:defRPr>
            </a:pPr>
            <a:r>
              <a:rPr lang="en-US" sz="3200" dirty="0" smtClean="0">
                <a:solidFill>
                  <a:schemeClr val="bg2">
                    <a:lumMod val="10000"/>
                  </a:schemeClr>
                </a:solidFill>
              </a:rPr>
              <a:t>May want to analyzer each peak separately.</a:t>
            </a:r>
            <a:endParaRPr lang="en-US" sz="3200" dirty="0">
              <a:solidFill>
                <a:schemeClr val="bg2">
                  <a:lumMod val="10000"/>
                </a:schemeClr>
              </a:solidFill>
            </a:endParaRPr>
          </a:p>
        </p:txBody>
      </p:sp>
      <p:grpSp>
        <p:nvGrpSpPr>
          <p:cNvPr id="3" name="Group 2"/>
          <p:cNvGrpSpPr/>
          <p:nvPr/>
        </p:nvGrpSpPr>
        <p:grpSpPr>
          <a:xfrm>
            <a:off x="5961340" y="2776418"/>
            <a:ext cx="5419170" cy="4238150"/>
            <a:chOff x="5509490" y="2762342"/>
            <a:chExt cx="5419170" cy="4238150"/>
          </a:xfrm>
        </p:grpSpPr>
        <p:sp>
          <p:nvSpPr>
            <p:cNvPr id="36" name="Rectangle 35"/>
            <p:cNvSpPr/>
            <p:nvPr/>
          </p:nvSpPr>
          <p:spPr>
            <a:xfrm rot="16200000">
              <a:off x="4199592" y="4072240"/>
              <a:ext cx="3143143" cy="523348"/>
            </a:xfrm>
            <a:prstGeom prst="rect">
              <a:avLst/>
            </a:prstGeom>
          </p:spPr>
          <p:txBody>
            <a:bodyPr wrap="square">
              <a:spAutoFit/>
            </a:bodyPr>
            <a:lstStyle/>
            <a:p>
              <a:r>
                <a:rPr lang="en-US" sz="2801" dirty="0" smtClean="0">
                  <a:solidFill>
                    <a:srgbClr val="307ED6"/>
                  </a:solidFill>
                </a:rPr>
                <a:t>Proportion </a:t>
              </a:r>
              <a:r>
                <a:rPr lang="en-US" sz="2801" dirty="0">
                  <a:solidFill>
                    <a:srgbClr val="307ED6"/>
                  </a:solidFill>
                </a:rPr>
                <a:t>of </a:t>
              </a:r>
              <a:r>
                <a:rPr lang="en-US" sz="2801" dirty="0" smtClean="0">
                  <a:solidFill>
                    <a:srgbClr val="307ED6"/>
                  </a:solidFill>
                </a:rPr>
                <a:t>Cells</a:t>
              </a:r>
              <a:endParaRPr lang="en-US" sz="2801" dirty="0">
                <a:solidFill>
                  <a:srgbClr val="307ED6"/>
                </a:solidFill>
              </a:endParaRPr>
            </a:p>
          </p:txBody>
        </p:sp>
        <p:sp>
          <p:nvSpPr>
            <p:cNvPr id="37" name="Rectangle 36"/>
            <p:cNvSpPr/>
            <p:nvPr/>
          </p:nvSpPr>
          <p:spPr>
            <a:xfrm>
              <a:off x="5941397" y="6477144"/>
              <a:ext cx="4987263" cy="523348"/>
            </a:xfrm>
            <a:prstGeom prst="rect">
              <a:avLst/>
            </a:prstGeom>
          </p:spPr>
          <p:txBody>
            <a:bodyPr wrap="none">
              <a:spAutoFit/>
            </a:bodyPr>
            <a:lstStyle/>
            <a:p>
              <a:r>
                <a:rPr lang="en-US" sz="2801" dirty="0" smtClean="0">
                  <a:solidFill>
                    <a:srgbClr val="307ED6"/>
                  </a:solidFill>
                </a:rPr>
                <a:t>Log10 Reads per </a:t>
              </a:r>
              <a:r>
                <a:rPr lang="en-US" sz="2801" dirty="0">
                  <a:solidFill>
                    <a:srgbClr val="307ED6"/>
                  </a:solidFill>
                </a:rPr>
                <a:t>cell barcode</a:t>
              </a:r>
            </a:p>
          </p:txBody>
        </p:sp>
        <p:pic>
          <p:nvPicPr>
            <p:cNvPr id="2" name="Picture 1"/>
            <p:cNvPicPr>
              <a:picLocks noChangeAspect="1"/>
            </p:cNvPicPr>
            <p:nvPr/>
          </p:nvPicPr>
          <p:blipFill rotWithShape="1">
            <a:blip r:embed="rId3"/>
            <a:srcRect l="6498" t="1138" b="4124"/>
            <a:stretch/>
          </p:blipFill>
          <p:spPr>
            <a:xfrm>
              <a:off x="6220987" y="2814518"/>
              <a:ext cx="4124341" cy="3657600"/>
            </a:xfrm>
            <a:prstGeom prst="rect">
              <a:avLst/>
            </a:prstGeom>
          </p:spPr>
        </p:pic>
      </p:grpSp>
      <p:sp>
        <p:nvSpPr>
          <p:cNvPr id="13" name="Title 1"/>
          <p:cNvSpPr>
            <a:spLocks noGrp="1"/>
          </p:cNvSpPr>
          <p:nvPr>
            <p:ph type="title"/>
          </p:nvPr>
        </p:nvSpPr>
        <p:spPr>
          <a:xfrm>
            <a:off x="914400" y="914400"/>
            <a:ext cx="13345160" cy="924561"/>
          </a:xfrm>
        </p:spPr>
        <p:txBody>
          <a:bodyPr/>
          <a:lstStyle/>
          <a:p>
            <a:r>
              <a:rPr lang="en-US" dirty="0" smtClean="0"/>
              <a:t>How Sample Type can Effect Data</a:t>
            </a:r>
            <a:endParaRPr lang="en-US" dirty="0"/>
          </a:p>
        </p:txBody>
      </p:sp>
    </p:spTree>
    <p:extLst>
      <p:ext uri="{BB962C8B-B14F-4D97-AF65-F5344CB8AC3E}">
        <p14:creationId xmlns:p14="http://schemas.microsoft.com/office/powerpoint/2010/main" val="4125638930"/>
      </p:ext>
    </p:extLst>
  </p:cSld>
  <p:clrMapOvr>
    <a:masterClrMapping/>
  </p:clrMapOvr>
  <p:transition spd="slow"/>
  <p:timing>
    <p:tnLst>
      <p:par>
        <p:cTn id="1" dur="indefinite" restart="never" fill="hold"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Shape 968"/>
          <p:cNvSpPr txBox="1">
            <a:spLocks/>
          </p:cNvSpPr>
          <p:nvPr/>
        </p:nvSpPr>
        <p:spPr>
          <a:xfrm>
            <a:off x="1942634" y="2821746"/>
            <a:ext cx="13456582" cy="5167529"/>
          </a:xfrm>
          <a:prstGeom prst="rect">
            <a:avLst/>
          </a:prstGeom>
        </p:spPr>
        <p:txBody>
          <a:bodyPr/>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515964" indent="-515964" hangingPunct="1">
              <a:lnSpc>
                <a:spcPct val="100000"/>
              </a:lnSpc>
              <a:spcBef>
                <a:spcPts val="1800"/>
              </a:spcBef>
              <a:buClr>
                <a:srgbClr val="307ED6"/>
              </a:buClr>
              <a:buFont typeface="Arial" panose="020B0604020202020204" pitchFamily="34" charset="0"/>
              <a:buChar char="•"/>
            </a:pPr>
            <a:r>
              <a:rPr lang="en-US" sz="3200" dirty="0" smtClean="0">
                <a:solidFill>
                  <a:schemeClr val="bg2">
                    <a:lumMod val="10000"/>
                  </a:schemeClr>
                </a:solidFill>
              </a:rPr>
              <a:t>Reads per cell:  How many reads assigned to a given cell barcode</a:t>
            </a:r>
            <a:endParaRPr lang="en-US" sz="3200" dirty="0">
              <a:solidFill>
                <a:schemeClr val="bg2">
                  <a:lumMod val="10000"/>
                </a:schemeClr>
              </a:solidFill>
            </a:endParaRPr>
          </a:p>
          <a:p>
            <a:pPr marL="515964" indent="-515964" hangingPunct="1">
              <a:lnSpc>
                <a:spcPct val="100000"/>
              </a:lnSpc>
              <a:spcBef>
                <a:spcPts val="1800"/>
              </a:spcBef>
              <a:buClr>
                <a:srgbClr val="307ED6"/>
              </a:buClr>
              <a:buFont typeface="Arial" panose="020B0604020202020204" pitchFamily="34" charset="0"/>
              <a:buChar char="•"/>
            </a:pPr>
            <a:r>
              <a:rPr lang="en-US" sz="3200" dirty="0" smtClean="0">
                <a:solidFill>
                  <a:schemeClr val="bg2">
                    <a:lumMod val="10000"/>
                  </a:schemeClr>
                </a:solidFill>
              </a:rPr>
              <a:t>UMI per cell:  “Novelty” score looks for greater diversity genes per UMI</a:t>
            </a:r>
            <a:endParaRPr lang="en-US" sz="3200" dirty="0">
              <a:solidFill>
                <a:schemeClr val="bg2">
                  <a:lumMod val="10000"/>
                </a:schemeClr>
              </a:solidFill>
            </a:endParaRPr>
          </a:p>
          <a:p>
            <a:pPr marL="515964" indent="-515964" hangingPunct="1">
              <a:lnSpc>
                <a:spcPct val="100000"/>
              </a:lnSpc>
              <a:spcBef>
                <a:spcPts val="1800"/>
              </a:spcBef>
              <a:buClr>
                <a:srgbClr val="307ED6"/>
              </a:buClr>
              <a:buFont typeface="Arial" panose="020B0604020202020204" pitchFamily="34" charset="0"/>
              <a:buChar char="•"/>
            </a:pPr>
            <a:r>
              <a:rPr lang="en-US" sz="3200" dirty="0" smtClean="0">
                <a:solidFill>
                  <a:schemeClr val="bg2">
                    <a:lumMod val="10000"/>
                  </a:schemeClr>
                </a:solidFill>
              </a:rPr>
              <a:t>Genes detected:  Genes with a non-zero count measurement per cell</a:t>
            </a:r>
            <a:endParaRPr lang="en-US" sz="3200" dirty="0">
              <a:solidFill>
                <a:schemeClr val="bg2">
                  <a:lumMod val="10000"/>
                </a:schemeClr>
              </a:solidFill>
            </a:endParaRPr>
          </a:p>
          <a:p>
            <a:pPr marL="515964" indent="-515964" hangingPunct="1">
              <a:lnSpc>
                <a:spcPct val="100000"/>
              </a:lnSpc>
              <a:spcBef>
                <a:spcPts val="1800"/>
              </a:spcBef>
              <a:buClr>
                <a:srgbClr val="307ED6"/>
              </a:buClr>
              <a:buFont typeface="Arial" panose="020B0604020202020204" pitchFamily="34" charset="0"/>
              <a:buChar char="•"/>
            </a:pPr>
            <a:r>
              <a:rPr lang="en-US" sz="3200" dirty="0" smtClean="0">
                <a:solidFill>
                  <a:schemeClr val="bg2">
                    <a:lumMod val="10000"/>
                  </a:schemeClr>
                </a:solidFill>
              </a:rPr>
              <a:t>Mitochondrial counts ratio:  Biomarker for cellular stress</a:t>
            </a:r>
            <a:endParaRPr lang="en-US" sz="3200" dirty="0">
              <a:solidFill>
                <a:schemeClr val="bg2">
                  <a:lumMod val="10000"/>
                </a:schemeClr>
              </a:solidFill>
            </a:endParaRPr>
          </a:p>
        </p:txBody>
      </p:sp>
      <p:sp>
        <p:nvSpPr>
          <p:cNvPr id="6" name="Title 1"/>
          <p:cNvSpPr>
            <a:spLocks noGrp="1"/>
          </p:cNvSpPr>
          <p:nvPr>
            <p:ph type="title"/>
          </p:nvPr>
        </p:nvSpPr>
        <p:spPr>
          <a:xfrm>
            <a:off x="914400" y="914400"/>
            <a:ext cx="13345160" cy="924561"/>
          </a:xfrm>
        </p:spPr>
        <p:txBody>
          <a:bodyPr/>
          <a:lstStyle/>
          <a:p>
            <a:r>
              <a:rPr lang="en-US" dirty="0" smtClean="0"/>
              <a:t>Data Analysis: Quality Control (QC) metrics</a:t>
            </a:r>
            <a:endParaRPr lang="en-US" dirty="0"/>
          </a:p>
        </p:txBody>
      </p:sp>
      <p:sp>
        <p:nvSpPr>
          <p:cNvPr id="7" name="TextBox 3">
            <a:extLst>
              <a:ext uri="{FF2B5EF4-FFF2-40B4-BE49-F238E27FC236}">
                <a16:creationId xmlns:a16="http://schemas.microsoft.com/office/drawing/2014/main" id="{1D012F76-3280-DE4D-98D1-08B8F2C13B92}"/>
              </a:ext>
            </a:extLst>
          </p:cNvPr>
          <p:cNvSpPr txBox="1"/>
          <p:nvPr/>
        </p:nvSpPr>
        <p:spPr>
          <a:xfrm>
            <a:off x="828340" y="897206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Provided by the Harvard School of Public Health Chan Bioinformatics Core</a:t>
            </a:r>
          </a:p>
        </p:txBody>
      </p:sp>
      <p:pic>
        <p:nvPicPr>
          <p:cNvPr id="5" name="Picture 4"/>
          <p:cNvPicPr>
            <a:picLocks noChangeAspect="1"/>
          </p:cNvPicPr>
          <p:nvPr/>
        </p:nvPicPr>
        <p:blipFill>
          <a:blip r:embed="rId3"/>
          <a:stretch>
            <a:fillRect/>
          </a:stretch>
        </p:blipFill>
        <p:spPr>
          <a:xfrm>
            <a:off x="5837237" y="5828797"/>
            <a:ext cx="5667375" cy="2924175"/>
          </a:xfrm>
          <a:prstGeom prst="rect">
            <a:avLst/>
          </a:prstGeom>
          <a:ln w="38100">
            <a:solidFill>
              <a:srgbClr val="307ED6"/>
            </a:solidFill>
          </a:ln>
        </p:spPr>
      </p:pic>
    </p:spTree>
    <p:extLst>
      <p:ext uri="{BB962C8B-B14F-4D97-AF65-F5344CB8AC3E}">
        <p14:creationId xmlns:p14="http://schemas.microsoft.com/office/powerpoint/2010/main" val="635797228"/>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4400" y="914400"/>
            <a:ext cx="13345160" cy="924561"/>
          </a:xfrm>
        </p:spPr>
        <p:txBody>
          <a:bodyPr/>
          <a:lstStyle/>
          <a:p>
            <a:r>
              <a:rPr lang="en-US" dirty="0" smtClean="0"/>
              <a:t>Data Analysis: filtering &amp; correction</a:t>
            </a:r>
            <a:endParaRPr lang="en-US" dirty="0"/>
          </a:p>
        </p:txBody>
      </p:sp>
      <p:pic>
        <p:nvPicPr>
          <p:cNvPr id="3" name="Picture 2"/>
          <p:cNvPicPr>
            <a:picLocks noChangeAspect="1"/>
          </p:cNvPicPr>
          <p:nvPr/>
        </p:nvPicPr>
        <p:blipFill>
          <a:blip r:embed="rId3"/>
          <a:stretch>
            <a:fillRect/>
          </a:stretch>
        </p:blipFill>
        <p:spPr>
          <a:xfrm>
            <a:off x="9635292" y="3081507"/>
            <a:ext cx="4610100" cy="5029200"/>
          </a:xfrm>
          <a:prstGeom prst="rect">
            <a:avLst/>
          </a:prstGeom>
        </p:spPr>
      </p:pic>
      <p:pic>
        <p:nvPicPr>
          <p:cNvPr id="4" name="Picture 3"/>
          <p:cNvPicPr>
            <a:picLocks noChangeAspect="1"/>
          </p:cNvPicPr>
          <p:nvPr/>
        </p:nvPicPr>
        <p:blipFill>
          <a:blip r:embed="rId4"/>
          <a:stretch>
            <a:fillRect/>
          </a:stretch>
        </p:blipFill>
        <p:spPr>
          <a:xfrm>
            <a:off x="2698509" y="3082775"/>
            <a:ext cx="5015073" cy="5029200"/>
          </a:xfrm>
          <a:prstGeom prst="rect">
            <a:avLst/>
          </a:prstGeom>
        </p:spPr>
      </p:pic>
      <p:sp>
        <p:nvSpPr>
          <p:cNvPr id="8" name="Rectangle 7"/>
          <p:cNvSpPr/>
          <p:nvPr/>
        </p:nvSpPr>
        <p:spPr>
          <a:xfrm>
            <a:off x="9544228" y="2656249"/>
            <a:ext cx="2303836" cy="523348"/>
          </a:xfrm>
          <a:prstGeom prst="rect">
            <a:avLst/>
          </a:prstGeom>
        </p:spPr>
        <p:txBody>
          <a:bodyPr wrap="none">
            <a:spAutoFit/>
          </a:bodyPr>
          <a:lstStyle/>
          <a:p>
            <a:r>
              <a:rPr lang="en-US" sz="2801" dirty="0" smtClean="0">
                <a:solidFill>
                  <a:srgbClr val="307ED6"/>
                </a:solidFill>
              </a:rPr>
              <a:t>Post-Filtering</a:t>
            </a:r>
            <a:endParaRPr lang="en-US" sz="2801" dirty="0">
              <a:solidFill>
                <a:srgbClr val="307ED6"/>
              </a:solidFill>
            </a:endParaRPr>
          </a:p>
        </p:txBody>
      </p:sp>
      <p:sp>
        <p:nvSpPr>
          <p:cNvPr id="9" name="Rectangle 8"/>
          <p:cNvSpPr/>
          <p:nvPr/>
        </p:nvSpPr>
        <p:spPr>
          <a:xfrm>
            <a:off x="2546694" y="2657517"/>
            <a:ext cx="2145139" cy="523348"/>
          </a:xfrm>
          <a:prstGeom prst="rect">
            <a:avLst/>
          </a:prstGeom>
        </p:spPr>
        <p:txBody>
          <a:bodyPr wrap="none">
            <a:spAutoFit/>
          </a:bodyPr>
          <a:lstStyle/>
          <a:p>
            <a:r>
              <a:rPr lang="en-US" sz="2801" dirty="0" smtClean="0">
                <a:solidFill>
                  <a:srgbClr val="307ED6"/>
                </a:solidFill>
              </a:rPr>
              <a:t>Pre-Filtering</a:t>
            </a:r>
            <a:endParaRPr lang="en-US" sz="2801" dirty="0">
              <a:solidFill>
                <a:srgbClr val="307ED6"/>
              </a:solidFill>
            </a:endParaRPr>
          </a:p>
        </p:txBody>
      </p:sp>
      <p:sp>
        <p:nvSpPr>
          <p:cNvPr id="10" name="Rectangle 9"/>
          <p:cNvSpPr/>
          <p:nvPr/>
        </p:nvSpPr>
        <p:spPr>
          <a:xfrm>
            <a:off x="2144525" y="8248362"/>
            <a:ext cx="13052800" cy="584775"/>
          </a:xfrm>
          <a:prstGeom prst="rect">
            <a:avLst/>
          </a:prstGeom>
        </p:spPr>
        <p:txBody>
          <a:bodyPr wrap="square">
            <a:spAutoFit/>
          </a:bodyPr>
          <a:lstStyle/>
          <a:p>
            <a:pPr lvl="1" indent="0" defTabSz="457223">
              <a:spcBef>
                <a:spcPts val="1200"/>
              </a:spcBef>
              <a:buSzPct val="100000"/>
              <a:defRPr sz="2800">
                <a:solidFill>
                  <a:srgbClr val="FFFFFF"/>
                </a:solidFill>
              </a:defRPr>
            </a:pPr>
            <a:r>
              <a:rPr lang="en-US" sz="3200" dirty="0" smtClean="0">
                <a:solidFill>
                  <a:schemeClr val="bg2">
                    <a:lumMod val="10000"/>
                  </a:schemeClr>
                </a:solidFill>
              </a:rPr>
              <a:t>Libraries were of 3,000 cells.  Post-filtering retains 50-80% of cells</a:t>
            </a:r>
            <a:endParaRPr lang="en-US" sz="3200" dirty="0">
              <a:solidFill>
                <a:schemeClr val="bg2">
                  <a:lumMod val="10000"/>
                </a:schemeClr>
              </a:solidFill>
            </a:endParaRPr>
          </a:p>
        </p:txBody>
      </p:sp>
      <p:sp>
        <p:nvSpPr>
          <p:cNvPr id="11" name="TextBox 3">
            <a:extLst>
              <a:ext uri="{FF2B5EF4-FFF2-40B4-BE49-F238E27FC236}">
                <a16:creationId xmlns:a16="http://schemas.microsoft.com/office/drawing/2014/main" id="{1D012F76-3280-DE4D-98D1-08B8F2C13B92}"/>
              </a:ext>
            </a:extLst>
          </p:cNvPr>
          <p:cNvSpPr txBox="1"/>
          <p:nvPr/>
        </p:nvSpPr>
        <p:spPr>
          <a:xfrm>
            <a:off x="828340" y="8972060"/>
            <a:ext cx="15868808" cy="338554"/>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Provided by the Harvard School of Public Health Chan Bioinformatics Core</a:t>
            </a:r>
          </a:p>
        </p:txBody>
      </p:sp>
    </p:spTree>
    <p:extLst>
      <p:ext uri="{BB962C8B-B14F-4D97-AF65-F5344CB8AC3E}">
        <p14:creationId xmlns:p14="http://schemas.microsoft.com/office/powerpoint/2010/main" val="2026123213"/>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79"/>
          <p:cNvSpPr txBox="1">
            <a:spLocks/>
          </p:cNvSpPr>
          <p:nvPr/>
        </p:nvSpPr>
        <p:spPr>
          <a:xfrm>
            <a:off x="2860186" y="7267535"/>
            <a:ext cx="11621477" cy="2050210"/>
          </a:xfrm>
          <a:prstGeom prst="rect">
            <a:avLst/>
          </a:prstGeom>
        </p:spPr>
        <p:txBody>
          <a:bodyPr lIns="38704" tIns="38704" rIns="38704" bIns="38704"/>
          <a:lstStyle>
            <a:lvl1pPr marL="342900" marR="0" indent="-342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1pPr>
            <a:lvl2pPr marL="342900" marR="0" indent="114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2pPr>
            <a:lvl3pPr marL="342900" marR="0" indent="571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3pPr>
            <a:lvl4pPr marL="342900" marR="0" indent="1028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4pPr>
            <a:lvl5pPr marL="342900" marR="0" indent="14859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5pPr>
            <a:lvl6pPr marL="342900" marR="0" indent="19431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6pPr>
            <a:lvl7pPr marL="342900" marR="0" indent="24003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7pPr>
            <a:lvl8pPr marL="342900" marR="0" indent="28575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8pPr>
            <a:lvl9pPr marL="342900" marR="0" indent="3314700" algn="l" defTabSz="457200" latinLnBrk="0">
              <a:lnSpc>
                <a:spcPct val="98000"/>
              </a:lnSpc>
              <a:spcBef>
                <a:spcPts val="1400"/>
              </a:spcBef>
              <a:spcAft>
                <a:spcPts val="0"/>
              </a:spcAft>
              <a:buClrTx/>
              <a:buSzTx/>
              <a:buFontTx/>
              <a:buNone/>
              <a:tabLst/>
              <a:defRPr sz="2200" b="0" i="0" u="none" strike="noStrike" cap="none" spc="0" baseline="0">
                <a:ln>
                  <a:noFill/>
                </a:ln>
                <a:solidFill>
                  <a:srgbClr val="D6D5E1"/>
                </a:solidFill>
                <a:uFillTx/>
                <a:latin typeface="+mn-lt"/>
                <a:ea typeface="+mn-ea"/>
                <a:cs typeface="+mn-cs"/>
                <a:sym typeface="Helvetica Neue Light"/>
              </a:defRPr>
            </a:lvl9pPr>
          </a:lstStyle>
          <a:p>
            <a:pPr marL="0" indent="0" algn="ctr" hangingPunct="1">
              <a:lnSpc>
                <a:spcPct val="100000"/>
              </a:lnSpc>
              <a:spcBef>
                <a:spcPts val="0"/>
              </a:spcBef>
              <a:buClr>
                <a:srgbClr val="FFBC00"/>
              </a:buClr>
              <a:buSzPct val="75000"/>
              <a:defRPr sz="2800">
                <a:solidFill>
                  <a:srgbClr val="FFFFFF"/>
                </a:solidFill>
              </a:defRPr>
            </a:pPr>
            <a:r>
              <a:rPr lang="en-US" sz="6000" b="1" dirty="0" smtClean="0">
                <a:solidFill>
                  <a:srgbClr val="C00000"/>
                </a:solidFill>
              </a:rPr>
              <a:t>qPCR</a:t>
            </a:r>
            <a:endParaRPr lang="en-US" sz="6000" b="1" dirty="0">
              <a:solidFill>
                <a:srgbClr val="C00000"/>
              </a:solidFill>
            </a:endParaRPr>
          </a:p>
          <a:p>
            <a:pPr marL="0" indent="0" algn="ctr" hangingPunct="1">
              <a:lnSpc>
                <a:spcPct val="100000"/>
              </a:lnSpc>
              <a:spcBef>
                <a:spcPts val="0"/>
              </a:spcBef>
              <a:buClr>
                <a:srgbClr val="FFBC00"/>
              </a:buClr>
              <a:buSzPct val="75000"/>
              <a:defRPr sz="2800">
                <a:solidFill>
                  <a:srgbClr val="FFFFFF"/>
                </a:solidFill>
              </a:defRPr>
            </a:pPr>
            <a:endParaRPr lang="en-US" sz="2400" b="1" dirty="0">
              <a:solidFill>
                <a:srgbClr val="C00000"/>
              </a:solidFill>
            </a:endParaRPr>
          </a:p>
          <a:p>
            <a:pPr marL="0" indent="0" algn="ctr" hangingPunct="1">
              <a:lnSpc>
                <a:spcPct val="100000"/>
              </a:lnSpc>
              <a:spcBef>
                <a:spcPts val="0"/>
              </a:spcBef>
              <a:buClr>
                <a:srgbClr val="FFBC00"/>
              </a:buClr>
              <a:buSzPct val="75000"/>
              <a:defRPr sz="2800">
                <a:solidFill>
                  <a:srgbClr val="FFFFFF"/>
                </a:solidFill>
              </a:defRPr>
            </a:pPr>
            <a:r>
              <a:rPr lang="en-US" sz="3200" b="1" dirty="0">
                <a:solidFill>
                  <a:srgbClr val="C00000"/>
                </a:solidFill>
              </a:rPr>
              <a:t>Precise quantitation is key to good </a:t>
            </a:r>
            <a:r>
              <a:rPr lang="en-US" sz="3200" b="1" dirty="0" smtClean="0">
                <a:solidFill>
                  <a:srgbClr val="C00000"/>
                </a:solidFill>
              </a:rPr>
              <a:t>clustering / sequencing</a:t>
            </a:r>
          </a:p>
          <a:p>
            <a:pPr marL="0" indent="0" algn="ctr" hangingPunct="1">
              <a:lnSpc>
                <a:spcPct val="100000"/>
              </a:lnSpc>
              <a:spcBef>
                <a:spcPts val="0"/>
              </a:spcBef>
              <a:buClr>
                <a:srgbClr val="FFBC00"/>
              </a:buClr>
              <a:buSzPct val="75000"/>
              <a:defRPr sz="2800">
                <a:solidFill>
                  <a:srgbClr val="FFFFFF"/>
                </a:solidFill>
              </a:defRPr>
            </a:pPr>
            <a:endParaRPr lang="en-US" sz="3200" b="1" dirty="0">
              <a:solidFill>
                <a:srgbClr val="C00000"/>
              </a:solidFill>
            </a:endParaRPr>
          </a:p>
        </p:txBody>
      </p:sp>
      <p:sp>
        <p:nvSpPr>
          <p:cNvPr id="4" name="Rectangle 3"/>
          <p:cNvSpPr/>
          <p:nvPr/>
        </p:nvSpPr>
        <p:spPr>
          <a:xfrm>
            <a:off x="2497459" y="2754271"/>
            <a:ext cx="12523710" cy="4176528"/>
          </a:xfrm>
          <a:prstGeom prst="rect">
            <a:avLst/>
          </a:prstGeom>
        </p:spPr>
        <p:txBody>
          <a:bodyPr wrap="square">
            <a:spAutoFit/>
          </a:bodyPr>
          <a:lstStyle/>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rPr>
              <a:t>Practice </a:t>
            </a:r>
            <a:r>
              <a:rPr lang="en-US" sz="3200" dirty="0" smtClean="0">
                <a:solidFill>
                  <a:schemeClr val="bg2">
                    <a:lumMod val="10000"/>
                  </a:schemeClr>
                </a:solidFill>
              </a:rPr>
              <a:t>your sample prep protocol.  KEY to SUCCESS</a:t>
            </a: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Start with a pilot sample set to ensure your protocol is working.</a:t>
            </a:r>
            <a:endParaRPr lang="en-US" sz="3200" dirty="0">
              <a:solidFill>
                <a:schemeClr val="bg2">
                  <a:lumMod val="10000"/>
                </a:schemeClr>
              </a:solidFill>
            </a:endParaRP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smtClean="0">
                <a:solidFill>
                  <a:schemeClr val="bg2">
                    <a:lumMod val="10000"/>
                  </a:schemeClr>
                </a:solidFill>
              </a:rPr>
              <a:t>Do </a:t>
            </a:r>
            <a:r>
              <a:rPr lang="en-US" sz="3200" dirty="0">
                <a:solidFill>
                  <a:schemeClr val="bg2">
                    <a:lumMod val="10000"/>
                  </a:schemeClr>
                </a:solidFill>
              </a:rPr>
              <a:t>not make your </a:t>
            </a:r>
            <a:r>
              <a:rPr lang="en-US" sz="3200" dirty="0" err="1" smtClean="0">
                <a:solidFill>
                  <a:schemeClr val="bg2">
                    <a:lumMod val="10000"/>
                  </a:schemeClr>
                </a:solidFill>
              </a:rPr>
              <a:t>scRNA-seq</a:t>
            </a:r>
            <a:r>
              <a:rPr lang="en-US" sz="3200" dirty="0" smtClean="0">
                <a:solidFill>
                  <a:schemeClr val="bg2">
                    <a:lumMod val="10000"/>
                  </a:schemeClr>
                </a:solidFill>
              </a:rPr>
              <a:t> </a:t>
            </a:r>
            <a:r>
              <a:rPr lang="en-US" sz="3200" dirty="0">
                <a:solidFill>
                  <a:schemeClr val="bg2">
                    <a:lumMod val="10000"/>
                  </a:schemeClr>
                </a:solidFill>
              </a:rPr>
              <a:t>run day the first day you run through the whole </a:t>
            </a:r>
            <a:r>
              <a:rPr lang="en-US" sz="3200" dirty="0" smtClean="0">
                <a:solidFill>
                  <a:schemeClr val="bg2">
                    <a:lumMod val="10000"/>
                  </a:schemeClr>
                </a:solidFill>
              </a:rPr>
              <a:t>protocol.</a:t>
            </a:r>
          </a:p>
          <a:p>
            <a:pPr marL="635009" marR="445901" lvl="8" indent="-457200" algn="l" defTabSz="334426">
              <a:lnSpc>
                <a:spcPct val="120000"/>
              </a:lnSpc>
              <a:spcBef>
                <a:spcPts val="1400"/>
              </a:spcBef>
              <a:buClr>
                <a:srgbClr val="307ED6"/>
              </a:buClr>
              <a:buSzPct val="100000"/>
              <a:buFont typeface="Arial" panose="020B0604020202020204" pitchFamily="34" charset="0"/>
              <a:buChar char="•"/>
              <a:defRPr sz="2400">
                <a:solidFill>
                  <a:srgbClr val="FFFFFF"/>
                </a:solidFill>
              </a:defRPr>
            </a:pPr>
            <a:r>
              <a:rPr lang="en-US" sz="3200" dirty="0">
                <a:solidFill>
                  <a:schemeClr val="bg2">
                    <a:lumMod val="10000"/>
                  </a:schemeClr>
                </a:solidFill>
              </a:rPr>
              <a:t>Be sure sequencing core understands the specific sequencing parameters </a:t>
            </a:r>
            <a:r>
              <a:rPr lang="en-US" sz="3200" dirty="0" smtClean="0">
                <a:solidFill>
                  <a:schemeClr val="bg2">
                    <a:lumMod val="10000"/>
                  </a:schemeClr>
                </a:solidFill>
              </a:rPr>
              <a:t>needed for </a:t>
            </a:r>
            <a:r>
              <a:rPr lang="en-US" sz="3200" dirty="0">
                <a:solidFill>
                  <a:schemeClr val="bg2">
                    <a:lumMod val="10000"/>
                  </a:schemeClr>
                </a:solidFill>
              </a:rPr>
              <a:t>your </a:t>
            </a:r>
            <a:r>
              <a:rPr lang="en-US" sz="3200" dirty="0" err="1" smtClean="0">
                <a:solidFill>
                  <a:schemeClr val="bg2">
                    <a:lumMod val="10000"/>
                  </a:schemeClr>
                </a:solidFill>
              </a:rPr>
              <a:t>scRNA-seq</a:t>
            </a:r>
            <a:r>
              <a:rPr lang="en-US" sz="3200" dirty="0" smtClean="0">
                <a:solidFill>
                  <a:schemeClr val="bg2">
                    <a:lumMod val="10000"/>
                  </a:schemeClr>
                </a:solidFill>
              </a:rPr>
              <a:t> library.</a:t>
            </a:r>
            <a:endParaRPr lang="en-US" sz="3200" dirty="0">
              <a:solidFill>
                <a:schemeClr val="bg2">
                  <a:lumMod val="10000"/>
                </a:schemeClr>
              </a:solidFill>
            </a:endParaRPr>
          </a:p>
        </p:txBody>
      </p:sp>
      <p:sp>
        <p:nvSpPr>
          <p:cNvPr id="8" name="Shape 775"/>
          <p:cNvSpPr/>
          <p:nvPr/>
        </p:nvSpPr>
        <p:spPr>
          <a:xfrm>
            <a:off x="914400" y="914400"/>
            <a:ext cx="13295243" cy="925236"/>
          </a:xfrm>
          <a:prstGeom prst="rect">
            <a:avLst/>
          </a:prstGeom>
          <a:ln w="3175">
            <a:miter lim="400000"/>
          </a:ln>
          <a:extLst>
            <a:ext uri="{C572A759-6A51-4108-AA02-DFA0A04FC94B}">
              <ma14:wrappingTextBoxFlag xmlns="" xmlns:ma14="http://schemas.microsoft.com/office/mac/drawingml/2011/main" val="1"/>
            </a:ext>
          </a:extLst>
        </p:spPr>
        <p:txBody>
          <a:bodyPr lIns="38704" tIns="38704" rIns="38704" bIns="38704" anchor="ctr"/>
          <a:lstStyle>
            <a:lvl1pPr algn="l">
              <a:defRPr sz="4300">
                <a:solidFill>
                  <a:srgbClr val="FFBC00"/>
                </a:solidFill>
              </a:defRPr>
            </a:lvl1pPr>
          </a:lstStyle>
          <a:p>
            <a:pPr lvl="1" indent="0" algn="l" defTabSz="334409">
              <a:lnSpc>
                <a:spcPct val="110000"/>
              </a:lnSpc>
              <a:spcBef>
                <a:spcPts val="1900"/>
              </a:spcBef>
              <a:buClr>
                <a:srgbClr val="FFBC00"/>
              </a:buClr>
              <a:buFont typeface="Arial"/>
              <a:defRPr sz="3600">
                <a:solidFill>
                  <a:srgbClr val="FFBC00"/>
                </a:solidFill>
              </a:defRPr>
            </a:pPr>
            <a:r>
              <a:rPr lang="en-US" sz="5400" dirty="0" smtClean="0">
                <a:solidFill>
                  <a:srgbClr val="307ED6"/>
                </a:solidFill>
              </a:rPr>
              <a:t>Final thoughts on </a:t>
            </a:r>
            <a:r>
              <a:rPr lang="en-US" sz="5400" dirty="0" err="1" smtClean="0">
                <a:solidFill>
                  <a:srgbClr val="307ED6"/>
                </a:solidFill>
              </a:rPr>
              <a:t>scRNA-seq</a:t>
            </a:r>
            <a:endParaRPr lang="en-US" sz="5400" dirty="0">
              <a:solidFill>
                <a:srgbClr val="307ED6"/>
              </a:solidFill>
            </a:endParaRPr>
          </a:p>
        </p:txBody>
      </p:sp>
    </p:spTree>
    <p:extLst>
      <p:ext uri="{BB962C8B-B14F-4D97-AF65-F5344CB8AC3E}">
        <p14:creationId xmlns:p14="http://schemas.microsoft.com/office/powerpoint/2010/main" val="191974596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23" y="623590"/>
            <a:ext cx="15110803" cy="1439818"/>
          </a:xfrm>
        </p:spPr>
        <p:txBody>
          <a:bodyPr anchor="ctr"/>
          <a:lstStyle/>
          <a:p>
            <a:r>
              <a:rPr lang="en-US" dirty="0" smtClean="0"/>
              <a:t>Tumor, Tissue, Organoid Heterogeneity</a:t>
            </a:r>
            <a:endParaRPr lang="en-US" dirty="0"/>
          </a:p>
        </p:txBody>
      </p:sp>
      <p:pic>
        <p:nvPicPr>
          <p:cNvPr id="1026" name="Picture 2" descr="SingleCell v. Bulk 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691" y="3179217"/>
            <a:ext cx="11788466" cy="50741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1D012F76-3280-DE4D-98D1-08B8F2C13B92}"/>
              </a:ext>
            </a:extLst>
          </p:cNvPr>
          <p:cNvSpPr txBox="1"/>
          <p:nvPr/>
        </p:nvSpPr>
        <p:spPr>
          <a:xfrm>
            <a:off x="809233" y="8901951"/>
            <a:ext cx="15868808" cy="338554"/>
          </a:xfrm>
          <a:prstGeom prst="rect">
            <a:avLst/>
          </a:prstGeom>
          <a:solidFill>
            <a:srgbClr val="FFFFFF"/>
          </a:solidFill>
        </p:spPr>
        <p:txBody>
          <a:bodyPr wrap="square" rtlCol="0">
            <a:spAutoFit/>
          </a:bodyPr>
          <a:lstStyle/>
          <a:p>
            <a:pPr algn="r"/>
            <a:r>
              <a:rPr lang="en-US" sz="1600" dirty="0">
                <a:solidFill>
                  <a:schemeClr val="tx1">
                    <a:lumMod val="50000"/>
                  </a:schemeClr>
                </a:solidFill>
              </a:rPr>
              <a:t>https://community.10xgenomics.com/t5/10x-Blog/Single-Cell-RNA-Seq-An-Introductory-Overview-and-Tools-for/ba-p/547</a:t>
            </a:r>
          </a:p>
        </p:txBody>
      </p:sp>
    </p:spTree>
    <p:extLst>
      <p:ext uri="{BB962C8B-B14F-4D97-AF65-F5344CB8AC3E}">
        <p14:creationId xmlns:p14="http://schemas.microsoft.com/office/powerpoint/2010/main" val="134825370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730" y="594426"/>
            <a:ext cx="15110803" cy="1439818"/>
          </a:xfrm>
        </p:spPr>
        <p:txBody>
          <a:bodyPr anchor="ctr"/>
          <a:lstStyle/>
          <a:p>
            <a:r>
              <a:rPr lang="en-US" dirty="0" smtClean="0"/>
              <a:t>Development Lineage Tracing</a:t>
            </a:r>
            <a:endParaRPr lang="en-US" dirty="0"/>
          </a:p>
        </p:txBody>
      </p:sp>
      <p:sp>
        <p:nvSpPr>
          <p:cNvPr id="5" name="TextBox 3">
            <a:extLst>
              <a:ext uri="{FF2B5EF4-FFF2-40B4-BE49-F238E27FC236}">
                <a16:creationId xmlns:a16="http://schemas.microsoft.com/office/drawing/2014/main" id="{1D012F76-3280-DE4D-98D1-08B8F2C13B92}"/>
              </a:ext>
            </a:extLst>
          </p:cNvPr>
          <p:cNvSpPr txBox="1"/>
          <p:nvPr/>
        </p:nvSpPr>
        <p:spPr>
          <a:xfrm>
            <a:off x="893053" y="8797230"/>
            <a:ext cx="15868808" cy="584775"/>
          </a:xfrm>
          <a:prstGeom prst="rect">
            <a:avLst/>
          </a:prstGeom>
          <a:solidFill>
            <a:srgbClr val="FFFFFF"/>
          </a:solidFill>
        </p:spPr>
        <p:txBody>
          <a:bodyPr wrap="square" rtlCol="0">
            <a:spAutoFit/>
          </a:bodyPr>
          <a:lstStyle/>
          <a:p>
            <a:pPr algn="r"/>
            <a:r>
              <a:rPr lang="en-US" sz="1600" dirty="0" smtClean="0">
                <a:solidFill>
                  <a:schemeClr val="tx1">
                    <a:lumMod val="50000"/>
                  </a:schemeClr>
                </a:solidFill>
              </a:rPr>
              <a:t>JA. Briggs </a:t>
            </a:r>
            <a:r>
              <a:rPr lang="en-US" sz="1600" dirty="0">
                <a:solidFill>
                  <a:schemeClr val="tx1">
                    <a:lumMod val="50000"/>
                  </a:schemeClr>
                </a:solidFill>
              </a:rPr>
              <a:t>et </a:t>
            </a:r>
            <a:r>
              <a:rPr lang="en-US" sz="1600" dirty="0" smtClean="0">
                <a:solidFill>
                  <a:schemeClr val="tx1">
                    <a:lumMod val="50000"/>
                  </a:schemeClr>
                </a:solidFill>
              </a:rPr>
              <a:t>al</a:t>
            </a:r>
            <a:r>
              <a:rPr sz="1600" dirty="0" smtClean="0">
                <a:solidFill>
                  <a:schemeClr val="tx1">
                    <a:lumMod val="50000"/>
                  </a:schemeClr>
                </a:solidFill>
              </a:rPr>
              <a:t>. </a:t>
            </a:r>
            <a:r>
              <a:rPr lang="en-US" sz="1600" dirty="0">
                <a:solidFill>
                  <a:schemeClr val="tx1">
                    <a:lumMod val="50000"/>
                  </a:schemeClr>
                </a:solidFill>
              </a:rPr>
              <a:t>The dynamics of gene expression in vertebrate embryogenesis at single-cell </a:t>
            </a:r>
            <a:r>
              <a:rPr lang="en-US" sz="1600" dirty="0" smtClean="0">
                <a:solidFill>
                  <a:schemeClr val="tx1">
                    <a:lumMod val="50000"/>
                  </a:schemeClr>
                </a:solidFill>
              </a:rPr>
              <a:t>resolution,</a:t>
            </a:r>
            <a:r>
              <a:rPr sz="1600" dirty="0" smtClean="0">
                <a:solidFill>
                  <a:schemeClr val="tx1">
                    <a:lumMod val="50000"/>
                  </a:schemeClr>
                </a:solidFill>
              </a:rPr>
              <a:t> </a:t>
            </a:r>
            <a:r>
              <a:rPr lang="en-US" sz="1600" dirty="0" smtClean="0">
                <a:solidFill>
                  <a:schemeClr val="tx1">
                    <a:lumMod val="50000"/>
                  </a:schemeClr>
                </a:solidFill>
              </a:rPr>
              <a:t>Science 01 Jun </a:t>
            </a:r>
            <a:r>
              <a:rPr lang="en-US" sz="1600" dirty="0">
                <a:solidFill>
                  <a:schemeClr val="tx1">
                    <a:lumMod val="50000"/>
                  </a:schemeClr>
                </a:solidFill>
              </a:rPr>
              <a:t>2018 (DOI: </a:t>
            </a:r>
            <a:r>
              <a:rPr lang="en-US" sz="1600" dirty="0" smtClean="0">
                <a:solidFill>
                  <a:schemeClr val="tx1">
                    <a:lumMod val="50000"/>
                  </a:schemeClr>
                </a:solidFill>
              </a:rPr>
              <a:t>10.1126/science.aar5780)</a:t>
            </a:r>
          </a:p>
          <a:p>
            <a:pPr algn="r"/>
            <a:r>
              <a:rPr lang="en-US" sz="1600" dirty="0">
                <a:solidFill>
                  <a:schemeClr val="tx1">
                    <a:lumMod val="50000"/>
                  </a:schemeClr>
                </a:solidFill>
              </a:rPr>
              <a:t>DE Wagner et </a:t>
            </a:r>
            <a:r>
              <a:rPr lang="en-US" sz="1600" dirty="0" smtClean="0">
                <a:solidFill>
                  <a:schemeClr val="tx1">
                    <a:lumMod val="50000"/>
                  </a:schemeClr>
                </a:solidFill>
              </a:rPr>
              <a:t>al. Single-cell </a:t>
            </a:r>
            <a:r>
              <a:rPr lang="en-US" sz="1600" dirty="0">
                <a:solidFill>
                  <a:schemeClr val="tx1">
                    <a:lumMod val="50000"/>
                  </a:schemeClr>
                </a:solidFill>
              </a:rPr>
              <a:t>mapping of gene expression landscapes and lineage in the zebrafish </a:t>
            </a:r>
            <a:r>
              <a:rPr lang="en-US" sz="1600" dirty="0" smtClean="0">
                <a:solidFill>
                  <a:schemeClr val="tx1">
                    <a:lumMod val="50000"/>
                  </a:schemeClr>
                </a:solidFill>
              </a:rPr>
              <a:t>embryo</a:t>
            </a:r>
            <a:r>
              <a:rPr lang="en-US" sz="1600" dirty="0">
                <a:solidFill>
                  <a:schemeClr val="tx1">
                    <a:lumMod val="50000"/>
                  </a:schemeClr>
                </a:solidFill>
              </a:rPr>
              <a:t>, Science  01 </a:t>
            </a:r>
            <a:r>
              <a:rPr lang="en-US" sz="1600" dirty="0" smtClean="0">
                <a:solidFill>
                  <a:schemeClr val="tx1">
                    <a:lumMod val="50000"/>
                  </a:schemeClr>
                </a:solidFill>
              </a:rPr>
              <a:t>Jun 2018 </a:t>
            </a:r>
            <a:r>
              <a:rPr lang="en-US" sz="1600" dirty="0">
                <a:solidFill>
                  <a:schemeClr val="tx1">
                    <a:lumMod val="50000"/>
                  </a:schemeClr>
                </a:solidFill>
              </a:rPr>
              <a:t>(DOI: </a:t>
            </a:r>
            <a:r>
              <a:rPr lang="en-US" sz="1600" dirty="0" smtClean="0">
                <a:solidFill>
                  <a:schemeClr val="tx1">
                    <a:lumMod val="50000"/>
                  </a:schemeClr>
                </a:solidFill>
              </a:rPr>
              <a:t>10.1126/science.aar4362) </a:t>
            </a:r>
          </a:p>
        </p:txBody>
      </p:sp>
      <p:grpSp>
        <p:nvGrpSpPr>
          <p:cNvPr id="4" name="Group 3"/>
          <p:cNvGrpSpPr/>
          <p:nvPr/>
        </p:nvGrpSpPr>
        <p:grpSpPr>
          <a:xfrm>
            <a:off x="634664" y="3356691"/>
            <a:ext cx="8478480" cy="5062829"/>
            <a:chOff x="3458094" y="3499446"/>
            <a:chExt cx="8478480" cy="506282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6375"/>
            <a:stretch/>
          </p:blipFill>
          <p:spPr>
            <a:xfrm>
              <a:off x="3458094" y="3533075"/>
              <a:ext cx="8478480" cy="5029200"/>
            </a:xfrm>
            <a:prstGeom prst="rect">
              <a:avLst/>
            </a:prstGeom>
          </p:spPr>
        </p:pic>
        <p:sp>
          <p:nvSpPr>
            <p:cNvPr id="3" name="Rectangle 2"/>
            <p:cNvSpPr/>
            <p:nvPr/>
          </p:nvSpPr>
          <p:spPr>
            <a:xfrm>
              <a:off x="3458095" y="3499446"/>
              <a:ext cx="192018" cy="324031"/>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grpSp>
      <p:grpSp>
        <p:nvGrpSpPr>
          <p:cNvPr id="9" name="Group 8"/>
          <p:cNvGrpSpPr/>
          <p:nvPr/>
        </p:nvGrpSpPr>
        <p:grpSpPr>
          <a:xfrm>
            <a:off x="9485812" y="3450126"/>
            <a:ext cx="6894743" cy="3657600"/>
            <a:chOff x="9335334" y="3562620"/>
            <a:chExt cx="6894743" cy="3657600"/>
          </a:xfrm>
        </p:grpSpPr>
        <p:pic>
          <p:nvPicPr>
            <p:cNvPr id="7"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19077"/>
            <a:stretch/>
          </p:blipFill>
          <p:spPr bwMode="auto">
            <a:xfrm>
              <a:off x="9406404" y="3562620"/>
              <a:ext cx="6823673"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7"/>
            <p:cNvSpPr/>
            <p:nvPr/>
          </p:nvSpPr>
          <p:spPr>
            <a:xfrm>
              <a:off x="9335334" y="3562620"/>
              <a:ext cx="192018" cy="324031"/>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grpSp>
      <p:sp>
        <p:nvSpPr>
          <p:cNvPr id="10" name="Rectangle 9"/>
          <p:cNvSpPr/>
          <p:nvPr/>
        </p:nvSpPr>
        <p:spPr>
          <a:xfrm>
            <a:off x="9667183" y="2803795"/>
            <a:ext cx="2108269" cy="646331"/>
          </a:xfrm>
          <a:prstGeom prst="rect">
            <a:avLst/>
          </a:prstGeom>
        </p:spPr>
        <p:txBody>
          <a:bodyPr wrap="none">
            <a:spAutoFit/>
          </a:bodyPr>
          <a:lstStyle/>
          <a:p>
            <a:r>
              <a:rPr lang="en-US" sz="3600" dirty="0" smtClean="0"/>
              <a:t>Zebrafish</a:t>
            </a:r>
            <a:endParaRPr lang="en-US" dirty="0"/>
          </a:p>
        </p:txBody>
      </p:sp>
      <p:sp>
        <p:nvSpPr>
          <p:cNvPr id="11" name="Rectangle 10"/>
          <p:cNvSpPr/>
          <p:nvPr/>
        </p:nvSpPr>
        <p:spPr>
          <a:xfrm>
            <a:off x="893053" y="2803795"/>
            <a:ext cx="1133644" cy="646331"/>
          </a:xfrm>
          <a:prstGeom prst="rect">
            <a:avLst/>
          </a:prstGeom>
        </p:spPr>
        <p:txBody>
          <a:bodyPr wrap="none">
            <a:spAutoFit/>
          </a:bodyPr>
          <a:lstStyle/>
          <a:p>
            <a:r>
              <a:rPr lang="en-US" sz="3600" dirty="0" smtClean="0"/>
              <a:t>Frog</a:t>
            </a:r>
            <a:endParaRPr lang="en-US" dirty="0"/>
          </a:p>
        </p:txBody>
      </p:sp>
    </p:spTree>
    <p:extLst>
      <p:ext uri="{BB962C8B-B14F-4D97-AF65-F5344CB8AC3E}">
        <p14:creationId xmlns:p14="http://schemas.microsoft.com/office/powerpoint/2010/main" val="72256623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730" y="578498"/>
            <a:ext cx="15110803" cy="1439818"/>
          </a:xfrm>
        </p:spPr>
        <p:txBody>
          <a:bodyPr anchor="ctr"/>
          <a:lstStyle/>
          <a:p>
            <a:r>
              <a:rPr lang="en-US" dirty="0" smtClean="0"/>
              <a:t>Development Lineage Tracing</a:t>
            </a:r>
            <a:endParaRPr lang="en-US" dirty="0"/>
          </a:p>
        </p:txBody>
      </p:sp>
      <p:sp>
        <p:nvSpPr>
          <p:cNvPr id="5" name="TextBox 3">
            <a:extLst>
              <a:ext uri="{FF2B5EF4-FFF2-40B4-BE49-F238E27FC236}">
                <a16:creationId xmlns:a16="http://schemas.microsoft.com/office/drawing/2014/main" id="{1D012F76-3280-DE4D-98D1-08B8F2C13B92}"/>
              </a:ext>
            </a:extLst>
          </p:cNvPr>
          <p:cNvSpPr txBox="1"/>
          <p:nvPr/>
        </p:nvSpPr>
        <p:spPr>
          <a:xfrm>
            <a:off x="893053" y="8776487"/>
            <a:ext cx="15868808" cy="584775"/>
          </a:xfrm>
          <a:prstGeom prst="rect">
            <a:avLst/>
          </a:prstGeom>
          <a:solidFill>
            <a:srgbClr val="FFFFFF"/>
          </a:solidFill>
        </p:spPr>
        <p:txBody>
          <a:bodyPr wrap="square" rtlCol="0">
            <a:spAutoFit/>
          </a:bodyPr>
          <a:lstStyle/>
          <a:p>
            <a:pPr algn="r"/>
            <a:r>
              <a:rPr lang="en-US" sz="1600" dirty="0">
                <a:solidFill>
                  <a:schemeClr val="tx1">
                    <a:lumMod val="50000"/>
                  </a:schemeClr>
                </a:solidFill>
              </a:rPr>
              <a:t>JA. Briggs et al. The dynamics of gene expression in vertebrate embryogenesis at single-cell resolution, Science 01 Jun 2018 (DOI: 10.1126/science.aar5780</a:t>
            </a:r>
            <a:r>
              <a:rPr lang="en-US" sz="1600" dirty="0" smtClean="0">
                <a:solidFill>
                  <a:schemeClr val="tx1">
                    <a:lumMod val="50000"/>
                  </a:schemeClr>
                </a:solidFill>
              </a:rPr>
              <a:t>)</a:t>
            </a:r>
          </a:p>
          <a:p>
            <a:pPr algn="r"/>
            <a:r>
              <a:rPr lang="en-US" sz="1600" dirty="0" smtClean="0">
                <a:solidFill>
                  <a:schemeClr val="tx1">
                    <a:lumMod val="50000"/>
                  </a:schemeClr>
                </a:solidFill>
              </a:rPr>
              <a:t>JA. Griffiths </a:t>
            </a:r>
            <a:r>
              <a:rPr lang="en-US" sz="1600" dirty="0">
                <a:solidFill>
                  <a:schemeClr val="tx1">
                    <a:lumMod val="50000"/>
                  </a:schemeClr>
                </a:solidFill>
              </a:rPr>
              <a:t>et </a:t>
            </a:r>
            <a:r>
              <a:rPr lang="en-US" sz="1600" dirty="0" smtClean="0">
                <a:solidFill>
                  <a:schemeClr val="tx1">
                    <a:lumMod val="50000"/>
                  </a:schemeClr>
                </a:solidFill>
              </a:rPr>
              <a:t>al</a:t>
            </a:r>
            <a:r>
              <a:rPr sz="1600" dirty="0" smtClean="0">
                <a:solidFill>
                  <a:schemeClr val="tx1">
                    <a:lumMod val="50000"/>
                  </a:schemeClr>
                </a:solidFill>
              </a:rPr>
              <a:t>. </a:t>
            </a:r>
            <a:r>
              <a:rPr lang="en-US" sz="1600" dirty="0">
                <a:solidFill>
                  <a:schemeClr val="tx1">
                    <a:lumMod val="50000"/>
                  </a:schemeClr>
                </a:solidFill>
              </a:rPr>
              <a:t>Using single‐cell genomics to understand developmental processes and cell fate decisions</a:t>
            </a:r>
            <a:r>
              <a:rPr lang="en-US" sz="1600" dirty="0" smtClean="0">
                <a:solidFill>
                  <a:schemeClr val="tx1">
                    <a:lumMod val="50000"/>
                  </a:schemeClr>
                </a:solidFill>
              </a:rPr>
              <a:t>,</a:t>
            </a:r>
            <a:r>
              <a:rPr sz="1600" dirty="0" smtClean="0">
                <a:solidFill>
                  <a:schemeClr val="tx1">
                    <a:lumMod val="50000"/>
                  </a:schemeClr>
                </a:solidFill>
              </a:rPr>
              <a:t> </a:t>
            </a:r>
            <a:r>
              <a:rPr lang="en-US" sz="1600" dirty="0" smtClean="0">
                <a:solidFill>
                  <a:schemeClr val="tx1">
                    <a:lumMod val="50000"/>
                  </a:schemeClr>
                </a:solidFill>
              </a:rPr>
              <a:t>MSB (2018</a:t>
            </a:r>
            <a:r>
              <a:rPr lang="en-US" sz="1600" dirty="0">
                <a:solidFill>
                  <a:schemeClr val="tx1">
                    <a:lumMod val="50000"/>
                  </a:schemeClr>
                </a:solidFill>
              </a:rPr>
              <a:t>) (DOI 10.15252/msb.20178046</a:t>
            </a:r>
            <a:r>
              <a:rPr lang="en-US" sz="1600" dirty="0" smtClean="0">
                <a:solidFill>
                  <a:schemeClr val="tx1">
                    <a:lumMod val="50000"/>
                  </a:schemeClr>
                </a:solidFill>
              </a:rPr>
              <a:t>)</a:t>
            </a:r>
          </a:p>
        </p:txBody>
      </p:sp>
      <p:pic>
        <p:nvPicPr>
          <p:cNvPr id="2050" name="Picture 2" descr="http://msb.embopress.org/content/msb/14/4/e8046/F4.large.jpg?width=800&amp;height=600&amp;carous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924" y="2832984"/>
            <a:ext cx="5470378" cy="3042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54" t="2247" r="37394" b="83466"/>
          <a:stretch/>
        </p:blipFill>
        <p:spPr>
          <a:xfrm>
            <a:off x="1114730" y="6410227"/>
            <a:ext cx="7711126" cy="1975378"/>
          </a:xfrm>
          <a:prstGeom prst="rect">
            <a:avLst/>
          </a:prstGeom>
        </p:spPr>
      </p:pic>
      <p:grpSp>
        <p:nvGrpSpPr>
          <p:cNvPr id="4" name="Group 3"/>
          <p:cNvGrpSpPr/>
          <p:nvPr/>
        </p:nvGrpSpPr>
        <p:grpSpPr>
          <a:xfrm>
            <a:off x="10725972" y="464431"/>
            <a:ext cx="5598896" cy="8116615"/>
            <a:chOff x="11022674" y="578498"/>
            <a:chExt cx="5598896" cy="8116615"/>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15563" r="36593" b="-87"/>
            <a:stretch/>
          </p:blipFill>
          <p:spPr>
            <a:xfrm>
              <a:off x="11022676" y="578498"/>
              <a:ext cx="5598894" cy="8116615"/>
            </a:xfrm>
            <a:prstGeom prst="rect">
              <a:avLst/>
            </a:prstGeom>
          </p:spPr>
        </p:pic>
        <p:sp>
          <p:nvSpPr>
            <p:cNvPr id="8" name="Rectangle 7"/>
            <p:cNvSpPr/>
            <p:nvPr/>
          </p:nvSpPr>
          <p:spPr>
            <a:xfrm>
              <a:off x="11022674" y="690121"/>
              <a:ext cx="440574" cy="324031"/>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9" name="Rectangle 8"/>
            <p:cNvSpPr/>
            <p:nvPr/>
          </p:nvSpPr>
          <p:spPr>
            <a:xfrm flipH="1">
              <a:off x="16175234" y="2527597"/>
              <a:ext cx="446336" cy="3653671"/>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0" name="Rectangle 9"/>
            <p:cNvSpPr/>
            <p:nvPr/>
          </p:nvSpPr>
          <p:spPr>
            <a:xfrm flipH="1">
              <a:off x="16037801" y="6679686"/>
              <a:ext cx="446336" cy="1068413"/>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1" name="Rectangle 10"/>
            <p:cNvSpPr/>
            <p:nvPr/>
          </p:nvSpPr>
          <p:spPr>
            <a:xfrm flipH="1">
              <a:off x="16002365" y="5112855"/>
              <a:ext cx="446336" cy="1068413"/>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
          <p:nvSpPr>
            <p:cNvPr id="12" name="Rectangle 11"/>
            <p:cNvSpPr/>
            <p:nvPr/>
          </p:nvSpPr>
          <p:spPr>
            <a:xfrm flipH="1">
              <a:off x="16329686" y="6903984"/>
              <a:ext cx="291884" cy="1068413"/>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grpSp>
      <p:sp>
        <p:nvSpPr>
          <p:cNvPr id="13" name="Rectangle 12"/>
          <p:cNvSpPr/>
          <p:nvPr/>
        </p:nvSpPr>
        <p:spPr>
          <a:xfrm flipH="1">
            <a:off x="16187435" y="1879323"/>
            <a:ext cx="583769" cy="1068413"/>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963" tIns="30963" rIns="30963" bIns="30963" numCol="1" spcCol="38100" rtlCol="0" anchor="ctr">
            <a:spAutoFit/>
          </a:bodyPr>
          <a:lstStyle/>
          <a:p>
            <a:pPr marL="0" marR="0" indent="0" algn="ctr" defTabSz="8001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62785040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3B424F"/>
      </a:dk1>
      <a:lt1>
        <a:srgbClr val="4F3C1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BC00"/>
        </a:solidFill>
        <a:ln w="3175" cap="flat">
          <a:noFill/>
          <a:miter lim="400000"/>
        </a:ln>
        <a:effectLst/>
        <a:sp3d/>
      </a:spPr>
      <a:bodyPr rot="0" spcFirstLastPara="1" vertOverflow="overflow" horzOverflow="overflow" vert="horz" wrap="square" lIns="30963" tIns="30963" rIns="30963" bIns="30963"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0963" tIns="30963" rIns="30963" bIns="30963"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BC00"/>
        </a:solidFill>
        <a:ln w="3175" cap="flat">
          <a:noFill/>
          <a:miter lim="400000"/>
        </a:ln>
        <a:effectLst/>
        <a:sp3d/>
      </a:spPr>
      <a:bodyPr rot="0" spcFirstLastPara="1" vertOverflow="overflow" horzOverflow="overflow" vert="horz" wrap="square" lIns="30963" tIns="30963" rIns="30963" bIns="30963"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0963" tIns="30963" rIns="30963" bIns="30963" numCol="1" spcCol="38100" rtlCol="0" anchor="ctr">
        <a:spAutoFit/>
      </a:bodyPr>
      <a:lstStyle>
        <a:defPPr marL="0" marR="0" indent="0" algn="ctr" defTabSz="8001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3B424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18764</TotalTime>
  <Words>5772</Words>
  <Application>Microsoft Office PowerPoint</Application>
  <PresentationFormat>Custom</PresentationFormat>
  <Paragraphs>851</Paragraphs>
  <Slides>63</Slides>
  <Notes>61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Cambria Math</vt:lpstr>
      <vt:lpstr>Helvetica</vt:lpstr>
      <vt:lpstr>Helvetica Light</vt:lpstr>
      <vt:lpstr>Helvetica Neue</vt:lpstr>
      <vt:lpstr>Helvetica Neue Light</vt:lpstr>
      <vt:lpstr>Lucida Grande</vt:lpstr>
      <vt:lpstr>White</vt:lpstr>
      <vt:lpstr>Introduction to Single Cell RNA Sequencing</vt:lpstr>
      <vt:lpstr>PowerPoint Presentation</vt:lpstr>
      <vt:lpstr>PowerPoint Presentation</vt:lpstr>
      <vt:lpstr>Transcriptome Coverage (mRNA)</vt:lpstr>
      <vt:lpstr>PowerPoint Presentation</vt:lpstr>
      <vt:lpstr>PowerPoint Presentation</vt:lpstr>
      <vt:lpstr>Tumor, Tissue, Organoid Heterogeneity</vt:lpstr>
      <vt:lpstr>Development Lineage Tracing</vt:lpstr>
      <vt:lpstr>Development Lineage Tracing</vt:lpstr>
      <vt:lpstr>Stochastic Gene Expression</vt:lpstr>
      <vt:lpstr>Stochastic Gene Expression</vt:lpstr>
      <vt:lpstr>More Cells or More Sequencing Reads?</vt:lpstr>
      <vt:lpstr>https://satijalab.org/howmanycells</vt:lpstr>
      <vt:lpstr>PowerPoint Presentation</vt:lpstr>
      <vt:lpstr>PowerPoint Presentation</vt:lpstr>
      <vt:lpstr>Comparison of Single Cell Methods</vt:lpstr>
      <vt:lpstr>Comparison of Single Cell Methods</vt:lpstr>
      <vt:lpstr>inDrops Method Overview</vt:lpstr>
      <vt:lpstr>inDrops Method Overview</vt:lpstr>
      <vt:lpstr>scRNA-seq Library Structure (inDrops)</vt:lpstr>
      <vt:lpstr>10x Genomics Method Overview</vt:lpstr>
      <vt:lpstr>10x Genomics Method Overview</vt:lpstr>
      <vt:lpstr>Doublets / Cell Density</vt:lpstr>
      <vt:lpstr>Scrublet: Computational Identification of Doublets</vt:lpstr>
      <vt:lpstr>PowerPoint Presentation</vt:lpstr>
      <vt:lpstr>Transcript Specific Library Prep</vt:lpstr>
      <vt:lpstr>Transcript Specific Library Prep</vt:lpstr>
      <vt:lpstr>Transcript Specific Library Prep</vt:lpstr>
      <vt:lpstr>10x V(D)J Immune Profiling</vt:lpstr>
      <vt:lpstr>Transcript Specific Library Prep</vt:lpstr>
      <vt:lpstr>CITE-Seq / Cell Hashing</vt:lpstr>
      <vt:lpstr>Cell Hashing / CITE-Seq</vt:lpstr>
      <vt:lpstr>10x Capture Sequence / Feature Barcode</vt:lpstr>
      <vt:lpstr>Comparison of Single Cell Methods</vt:lpstr>
      <vt:lpstr>PowerPoint Presentation</vt:lpstr>
      <vt:lpstr>Single Cell Core Workflow</vt:lpstr>
      <vt:lpstr>Single Cell Core Sample Repertoire </vt:lpstr>
      <vt:lpstr>Single Cell Core Sample Repertoire </vt:lpstr>
      <vt:lpstr>Experimental Decision Making</vt:lpstr>
      <vt:lpstr>Key to Success:  Sample Preparation</vt:lpstr>
      <vt:lpstr>Key to Success:  Sample Preparation</vt:lpstr>
      <vt:lpstr>Key to Success:  Sample Preparation</vt:lpstr>
      <vt:lpstr>Sample preparation protocol varies by cell-type</vt:lpstr>
      <vt:lpstr>Enrichment Methods: Pros &amp; Cons</vt:lpstr>
      <vt:lpstr>Sample Preparation:  increasing cell viability</vt:lpstr>
      <vt:lpstr>Sample Preparation:  cell numbers</vt:lpstr>
      <vt:lpstr>Sample Preparation:  single cell suspension</vt:lpstr>
      <vt:lpstr>Sample Preparation:  buffers</vt:lpstr>
      <vt:lpstr>Sample Preparation:  viability checks</vt:lpstr>
      <vt:lpstr>Sample Preparation:  cryopreservation</vt:lpstr>
      <vt:lpstr>Sample Preparation:  Nuc-Seq</vt:lpstr>
      <vt:lpstr>Best practices to obtain high quality sample</vt:lpstr>
      <vt:lpstr>PowerPoint Presentation</vt:lpstr>
      <vt:lpstr>Single Cell Core Workflow</vt:lpstr>
      <vt:lpstr>Best Practices for Experimental Design</vt:lpstr>
      <vt:lpstr>Best Practices for Experimental Design</vt:lpstr>
      <vt:lpstr>PowerPoint Presentation</vt:lpstr>
      <vt:lpstr>Single Cell Data Analysis</vt:lpstr>
      <vt:lpstr>How Sample Prep Effects Data</vt:lpstr>
      <vt:lpstr>How Sample Type can Effect Data</vt:lpstr>
      <vt:lpstr>Data Analysis: Quality Control (QC) metrics</vt:lpstr>
      <vt:lpstr>Data Analysis: filtering &amp; correction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SarahB</dc:creator>
  <cp:lastModifiedBy>Boswell, Sarah A.</cp:lastModifiedBy>
  <cp:revision>781</cp:revision>
  <dcterms:modified xsi:type="dcterms:W3CDTF">2019-07-17T12:01:24Z</dcterms:modified>
  <cp:contentStatus/>
</cp:coreProperties>
</file>